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1pPr>
    <a:lvl2pPr marL="40639" marR="40639" indent="2667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2pPr>
    <a:lvl3pPr marL="40639" marR="40639" indent="533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3pPr>
    <a:lvl4pPr marL="40639" marR="40639" indent="800099"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4pPr>
    <a:lvl5pPr marL="40639" marR="40639" indent="1066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5pPr>
    <a:lvl6pPr marL="40639" marR="40639" indent="13335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6pPr>
    <a:lvl7pPr marL="40639" marR="40639" indent="16129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7pPr>
    <a:lvl8pPr marL="40639" marR="40639" indent="1879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8pPr>
    <a:lvl9pPr marL="40639" marR="40639" indent="21463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r>
              <a:t>DIRC = Detection of Internally Reflected Cherenkov light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You should state that the program is currently funded out of RHIC Operations funds and not additional funds that come to BNL.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7" name="Title Text"/>
          <p:cNvSpPr txBox="1"/>
          <p:nvPr>
            <p:ph type="title"/>
          </p:nvPr>
        </p:nvSpPr>
        <p:spPr>
          <a:xfrm>
            <a:off x="106362" y="19050"/>
            <a:ext cx="8931276" cy="67449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8" name="Body Level One…"/>
          <p:cNvSpPr txBox="1"/>
          <p:nvPr>
            <p:ph type="body" idx="1"/>
          </p:nvPr>
        </p:nvSpPr>
        <p:spPr>
          <a:xfrm>
            <a:off x="114300" y="812800"/>
            <a:ext cx="8763000" cy="5930900"/>
          </a:xfrm>
          <a:prstGeom prst="rect">
            <a:avLst/>
          </a:prstGeom>
        </p:spPr>
        <p:txBody>
          <a:bodyPr lIns="50800" tIns="50800" rIns="50800" bIns="50800">
            <a:noAutofit/>
          </a:bodyPr>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2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7"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28"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3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42"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4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44"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S2008 Slides">
    <p:spTree>
      <p:nvGrpSpPr>
        <p:cNvPr id="1" name=""/>
        <p:cNvGrpSpPr/>
        <p:nvPr/>
      </p:nvGrpSpPr>
      <p:grpSpPr>
        <a:xfrm>
          <a:off x="0" y="0"/>
          <a:ext cx="0" cy="0"/>
          <a:chOff x="0" y="0"/>
          <a:chExt cx="0" cy="0"/>
        </a:xfrm>
      </p:grpSpPr>
      <p:sp>
        <p:nvSpPr>
          <p:cNvPr id="52"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5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54" name="Body Level One…"/>
          <p:cNvSpPr txBox="1"/>
          <p:nvPr>
            <p:ph type="body" idx="1"/>
          </p:nvPr>
        </p:nvSpPr>
        <p:spPr>
          <a:xfrm>
            <a:off x="139700" y="812800"/>
            <a:ext cx="8902700" cy="5930900"/>
          </a:xfrm>
          <a:prstGeom prst="rect">
            <a:avLst/>
          </a:prstGeom>
        </p:spPr>
        <p:txBody>
          <a:bodyPr lIns="50800" tIns="50800" rIns="50800" bIns="508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500">
                <a:solidFill>
                  <a:srgbClr val="000000"/>
                </a:solidFill>
                <a:uFill>
                  <a:solidFill>
                    <a:srgbClr val="000000"/>
                  </a:solidFill>
                </a:uFill>
                <a:latin typeface="+mn-lt"/>
                <a:ea typeface="+mn-ea"/>
                <a:cs typeface="+mn-cs"/>
                <a:sym typeface="Arial"/>
              </a:defRPr>
            </a:lvl3pPr>
            <a:lvl4pPr marL="1641475" marR="41275" indent="-2286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8754268" y="6553200"/>
            <a:ext cx="280989" cy="304800"/>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62"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6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64"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71" name="Line"/>
          <p:cNvSpPr/>
          <p:nvPr/>
        </p:nvSpPr>
        <p:spPr>
          <a:xfrm flipV="1">
            <a:off x="83384" y="1372790"/>
            <a:ext cx="8977233" cy="1"/>
          </a:xfrm>
          <a:prstGeom prst="line">
            <a:avLst/>
          </a:prstGeom>
          <a:ln w="254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72" name="Title Text"/>
          <p:cNvSpPr txBox="1"/>
          <p:nvPr>
            <p:ph type="title"/>
          </p:nvPr>
        </p:nvSpPr>
        <p:spPr>
          <a:xfrm>
            <a:off x="133884" y="848679"/>
            <a:ext cx="8778517" cy="536254"/>
          </a:xfrm>
          <a:prstGeom prst="rect">
            <a:avLst/>
          </a:prstGeom>
        </p:spPr>
        <p:txBody>
          <a:bodyPr lIns="38100" tIns="38100" rIns="38100" bIns="381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73" name="Body Level One…"/>
          <p:cNvSpPr txBox="1"/>
          <p:nvPr>
            <p:ph type="body" idx="1"/>
          </p:nvPr>
        </p:nvSpPr>
        <p:spPr>
          <a:xfrm>
            <a:off x="117022" y="1426788"/>
            <a:ext cx="8909955" cy="4448176"/>
          </a:xfrm>
          <a:prstGeom prst="rect">
            <a:avLst/>
          </a:prstGeom>
        </p:spPr>
        <p:txBody>
          <a:bodyPr lIns="38100" tIns="38100" rIns="38100" bIns="381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8813737" y="5702033"/>
            <a:ext cx="286669" cy="273584"/>
          </a:xfrm>
          <a:prstGeom prst="rect">
            <a:avLst/>
          </a:prstGeom>
        </p:spPr>
        <p:txBody>
          <a:bodyPr lIns="38100" tIns="38100" rIns="38100" bIns="381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81"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defRPr sz="1100">
                <a:uFillTx/>
                <a:latin typeface="Helvetica"/>
                <a:ea typeface="Helvetica"/>
                <a:cs typeface="Helvetica"/>
                <a:sym typeface="Helvetica"/>
              </a:defRPr>
            </a:pPr>
          </a:p>
        </p:txBody>
      </p:sp>
      <p:sp>
        <p:nvSpPr>
          <p:cNvPr id="82" name="Title Text"/>
          <p:cNvSpPr txBox="1"/>
          <p:nvPr>
            <p:ph type="title"/>
          </p:nvPr>
        </p:nvSpPr>
        <p:spPr>
          <a:xfrm>
            <a:off x="102619" y="57468"/>
            <a:ext cx="8938762" cy="536254"/>
          </a:xfrm>
          <a:prstGeom prst="rect">
            <a:avLst/>
          </a:prstGeom>
        </p:spPr>
        <p:txBody>
          <a:bodyPr lIns="38100" tIns="38100" rIns="38100" bIns="38100" anchor="ctr">
            <a:noAutofit/>
          </a:bodyPr>
          <a:lstStyle>
            <a:lvl1pPr marL="41275" marR="41275">
              <a:defRPr b="0" sz="3600">
                <a:solidFill>
                  <a:srgbClr val="021EAA"/>
                </a:solidFill>
                <a:uFill>
                  <a:solidFill>
                    <a:srgbClr val="021EAA"/>
                  </a:solidFill>
                </a:uFill>
                <a:latin typeface="+mn-lt"/>
                <a:ea typeface="+mn-ea"/>
                <a:cs typeface="+mn-cs"/>
                <a:sym typeface="Arial"/>
              </a:defRPr>
            </a:lvl1pPr>
          </a:lstStyle>
          <a:p>
            <a:pPr/>
            <a:r>
              <a:t>Title Text</a:t>
            </a:r>
          </a:p>
        </p:txBody>
      </p:sp>
      <p:sp>
        <p:nvSpPr>
          <p:cNvPr id="83" name="Body Level One…"/>
          <p:cNvSpPr txBox="1"/>
          <p:nvPr>
            <p:ph type="body" idx="1"/>
          </p:nvPr>
        </p:nvSpPr>
        <p:spPr>
          <a:xfrm>
            <a:off x="117022" y="729682"/>
            <a:ext cx="8909956" cy="5859086"/>
          </a:xfrm>
          <a:prstGeom prst="rect">
            <a:avLst/>
          </a:prstGeom>
        </p:spPr>
        <p:txBody>
          <a:bodyPr lIns="38100" tIns="38100" rIns="38100" bIns="38100">
            <a:noAutofit/>
          </a:bodyPr>
          <a:lstStyle>
            <a:lvl1pPr marL="41275" marR="41275" indent="0">
              <a:buClrTx/>
              <a:buSzTx/>
              <a:buNone/>
              <a:defRPr sz="2600">
                <a:solidFill>
                  <a:srgbClr val="000000"/>
                </a:solidFill>
                <a:uFill>
                  <a:solidFill>
                    <a:srgbClr val="000000"/>
                  </a:solidFill>
                </a:uFill>
                <a:latin typeface="+mn-lt"/>
                <a:ea typeface="+mn-ea"/>
                <a:cs typeface="+mn-cs"/>
                <a:sym typeface="Arial"/>
              </a:defRPr>
            </a:lvl1pPr>
            <a:lvl2pPr marL="488461" marR="41275" indent="-234461">
              <a:buClr>
                <a:srgbClr val="FF2600"/>
              </a:buClr>
              <a:buSzPct val="150000"/>
              <a:buChar char="•"/>
              <a:defRPr sz="2400">
                <a:solidFill>
                  <a:srgbClr val="000000"/>
                </a:solidFill>
                <a:uFill>
                  <a:solidFill>
                    <a:srgbClr val="000000"/>
                  </a:solidFill>
                </a:uFill>
                <a:latin typeface="+mn-lt"/>
                <a:ea typeface="+mn-ea"/>
                <a:cs typeface="+mn-cs"/>
                <a:sym typeface="Arial"/>
              </a:defRPr>
            </a:lvl2pPr>
            <a:lvl3pPr marL="1165225" marR="41275" indent="-209550">
              <a:buClr>
                <a:srgbClr val="434ED6"/>
              </a:buClr>
              <a:buSzPct val="115000"/>
              <a:buFont typeface="Lucida Grande"/>
              <a:buChar char="‣"/>
              <a:defRPr sz="2200">
                <a:solidFill>
                  <a:srgbClr val="000000"/>
                </a:solidFill>
                <a:uFill>
                  <a:solidFill>
                    <a:srgbClr val="000000"/>
                  </a:solidFill>
                </a:uFill>
                <a:latin typeface="+mn-lt"/>
                <a:ea typeface="+mn-ea"/>
                <a:cs typeface="+mn-cs"/>
                <a:sym typeface="Arial"/>
              </a:defRPr>
            </a:lvl3pPr>
            <a:lvl4pPr marL="1701511" marR="41275" indent="-288636">
              <a:buClr>
                <a:srgbClr val="434ED6"/>
              </a:buClr>
              <a:buFont typeface="Lucida Grande"/>
              <a:buChar char="๏"/>
              <a:defRPr sz="2000">
                <a:solidFill>
                  <a:srgbClr val="000000"/>
                </a:solidFill>
                <a:uFill>
                  <a:solidFill>
                    <a:srgbClr val="000000"/>
                  </a:solidFill>
                </a:uFill>
                <a:latin typeface="+mn-lt"/>
                <a:ea typeface="+mn-ea"/>
                <a:cs typeface="+mn-cs"/>
                <a:sym typeface="Arial"/>
              </a:defRPr>
            </a:lvl4pPr>
            <a:lvl5pPr marL="2075814" marR="41275" indent="-205739">
              <a:buClr>
                <a:srgbClr val="434ED6"/>
              </a:buClr>
              <a:buSzPct val="125000"/>
              <a:buChar char="-"/>
              <a:defRPr>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8885784" y="6603431"/>
            <a:ext cx="258416" cy="249015"/>
          </a:xfrm>
          <a:prstGeom prst="rect">
            <a:avLst/>
          </a:prstGeom>
        </p:spPr>
        <p:txBody>
          <a:bodyPr lIns="38100" tIns="38100" rIns="38100" bIns="38100" anchor="ctr"/>
          <a:lstStyle>
            <a:lvl1pPr algn="ctr" defTabSz="457200">
              <a:defRPr i="0" sz="12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1" name="Title Text"/>
          <p:cNvSpPr txBox="1"/>
          <p:nvPr>
            <p:ph type="title"/>
          </p:nvPr>
        </p:nvSpPr>
        <p:spPr>
          <a:prstGeom prst="rect">
            <a:avLst/>
          </a:prstGeom>
        </p:spPr>
        <p:txBody>
          <a:bodyPr/>
          <a:lstStyle/>
          <a:p>
            <a:pPr/>
            <a:r>
              <a:t>Title Text</a:t>
            </a:r>
          </a:p>
        </p:txBody>
      </p:sp>
      <p:sp>
        <p:nvSpPr>
          <p:cNvPr id="9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5" descr="Picture 5"/>
          <p:cNvPicPr>
            <a:picLocks noChangeAspect="1"/>
          </p:cNvPicPr>
          <p:nvPr/>
        </p:nvPicPr>
        <p:blipFill>
          <a:blip r:embed="rId2">
            <a:extLst/>
          </a:blip>
          <a:stretch>
            <a:fillRect/>
          </a:stretch>
        </p:blipFill>
        <p:spPr>
          <a:xfrm>
            <a:off x="0" y="6324600"/>
            <a:ext cx="9144000" cy="530225"/>
          </a:xfrm>
          <a:prstGeom prst="rect">
            <a:avLst/>
          </a:prstGeom>
          <a:ln w="12700">
            <a:miter lim="400000"/>
          </a:ln>
        </p:spPr>
      </p:pic>
      <p:pic>
        <p:nvPicPr>
          <p:cNvPr id="3" name="Picture 7" descr="Picture 7"/>
          <p:cNvPicPr>
            <a:picLocks noChangeAspect="1"/>
          </p:cNvPicPr>
          <p:nvPr/>
        </p:nvPicPr>
        <p:blipFill>
          <a:blip r:embed="rId3">
            <a:extLst/>
          </a:blip>
          <a:stretch>
            <a:fillRect/>
          </a:stretch>
        </p:blipFill>
        <p:spPr>
          <a:xfrm>
            <a:off x="0" y="0"/>
            <a:ext cx="9144000" cy="155575"/>
          </a:xfrm>
          <a:prstGeom prst="rect">
            <a:avLst/>
          </a:prstGeom>
          <a:ln w="12700">
            <a:miter lim="400000"/>
          </a:ln>
        </p:spPr>
      </p:pic>
      <p:grpSp>
        <p:nvGrpSpPr>
          <p:cNvPr id="6" name="Group 11"/>
          <p:cNvGrpSpPr/>
          <p:nvPr/>
        </p:nvGrpSpPr>
        <p:grpSpPr>
          <a:xfrm>
            <a:off x="304799" y="557589"/>
            <a:ext cx="8362951" cy="237811"/>
            <a:chOff x="0" y="0"/>
            <a:chExt cx="8362950" cy="237809"/>
          </a:xfrm>
        </p:grpSpPr>
        <p:sp>
          <p:nvSpPr>
            <p:cNvPr id="4" name="Straight Connector 12"/>
            <p:cNvSpPr/>
            <p:nvPr/>
          </p:nvSpPr>
          <p:spPr>
            <a:xfrm>
              <a:off x="133350" y="237809"/>
              <a:ext cx="8229601" cy="1"/>
            </a:xfrm>
            <a:prstGeom prst="line">
              <a:avLst/>
            </a:prstGeom>
            <a:noFill/>
            <a:ln w="28575" cap="flat">
              <a:solidFill>
                <a:srgbClr val="AAC0D7"/>
              </a:solidFill>
              <a:prstDash val="solid"/>
              <a:round/>
            </a:ln>
            <a:effectLst/>
          </p:spPr>
          <p:txBody>
            <a:bodyPr wrap="square" lIns="45719" tIns="45719" rIns="45719" bIns="45719" numCol="1" anchor="t">
              <a:noAutofit/>
            </a:bodyPr>
            <a:lstStyle/>
            <a:p>
              <a:pPr marL="0" marR="0">
                <a:defRPr sz="1800">
                  <a:solidFill>
                    <a:srgbClr val="616161"/>
                  </a:solidFill>
                  <a:uFillTx/>
                  <a:latin typeface="Calibri"/>
                  <a:ea typeface="Calibri"/>
                  <a:cs typeface="Calibri"/>
                  <a:sym typeface="Calibri"/>
                </a:defRPr>
              </a:pPr>
            </a:p>
          </p:txBody>
        </p:sp>
        <p:sp>
          <p:nvSpPr>
            <p:cNvPr id="5" name="Straight Connector 13"/>
            <p:cNvSpPr/>
            <p:nvPr/>
          </p:nvSpPr>
          <p:spPr>
            <a:xfrm flipH="1" flipV="1">
              <a:off x="-1" y="0"/>
              <a:ext cx="152402" cy="236539"/>
            </a:xfrm>
            <a:prstGeom prst="line">
              <a:avLst/>
            </a:prstGeom>
            <a:noFill/>
            <a:ln w="57150" cap="flat">
              <a:solidFill>
                <a:srgbClr val="AAC0D7"/>
              </a:solidFill>
              <a:prstDash val="solid"/>
              <a:round/>
            </a:ln>
            <a:effectLst/>
          </p:spPr>
          <p:txBody>
            <a:bodyPr wrap="square" lIns="45719" tIns="45719" rIns="45719" bIns="45719" numCol="1" anchor="t">
              <a:noAutofit/>
            </a:bodyPr>
            <a:lstStyle/>
            <a:p>
              <a:pPr marL="0" marR="0">
                <a:defRPr sz="1800">
                  <a:solidFill>
                    <a:srgbClr val="616161"/>
                  </a:solidFill>
                  <a:uFillTx/>
                  <a:latin typeface="Calibri"/>
                  <a:ea typeface="Calibri"/>
                  <a:cs typeface="Calibri"/>
                  <a:sym typeface="Calibri"/>
                </a:defRPr>
              </a:pPr>
            </a:p>
          </p:txBody>
        </p:sp>
      </p:grpSp>
      <p:sp>
        <p:nvSpPr>
          <p:cNvPr id="7" name="Title Text"/>
          <p:cNvSpPr txBox="1"/>
          <p:nvPr>
            <p:ph type="title"/>
          </p:nvPr>
        </p:nvSpPr>
        <p:spPr>
          <a:xfrm>
            <a:off x="457200" y="274638"/>
            <a:ext cx="8229600" cy="6397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8" name="Body Level One…"/>
          <p:cNvSpPr txBox="1"/>
          <p:nvPr>
            <p:ph type="body" idx="1"/>
          </p:nvPr>
        </p:nvSpPr>
        <p:spPr>
          <a:xfrm>
            <a:off x="457200" y="990600"/>
            <a:ext cx="8229600" cy="51355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8843323" y="6602185"/>
            <a:ext cx="224022" cy="218441"/>
          </a:xfrm>
          <a:prstGeom prst="rect">
            <a:avLst/>
          </a:prstGeom>
          <a:ln w="12700">
            <a:miter lim="400000"/>
          </a:ln>
        </p:spPr>
        <p:txBody>
          <a:bodyPr wrap="none" lIns="45719" rIns="45719">
            <a:spAutoFit/>
          </a:bodyPr>
          <a:lstStyle>
            <a:lvl1pPr marL="0" marR="0" algn="r">
              <a:defRPr i="1" sz="900">
                <a:solidFill>
                  <a:srgbClr val="616161"/>
                </a:solidFill>
                <a:uFillTx/>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Lst>
  <p:transition xmlns:p14="http://schemas.microsoft.com/office/powerpoint/2010/main" spd="med" advClick="1"/>
  <p:txStyles>
    <p:titleStyle>
      <a:lvl1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1pPr>
      <a:lvl2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2pPr>
      <a:lvl3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3pPr>
      <a:lvl4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4pPr>
      <a:lvl5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5pPr>
      <a:lvl6pPr marL="0" marR="0" indent="4572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6pPr>
      <a:lvl7pPr marL="0" marR="0" indent="9144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7pPr>
      <a:lvl8pPr marL="0" marR="0" indent="13716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8pPr>
      <a:lvl9pPr marL="0" marR="0" indent="18288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9pPr>
    </p:titleStyle>
    <p:bodyStyle>
      <a:lvl1pPr marL="342900" marR="0" indent="-342900"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5.png"/><Relationship Id="rId4" Type="http://schemas.openxmlformats.org/officeDocument/2006/relationships/image" Target="../media/image2.tif"/><Relationship Id="rId5" Type="http://schemas.openxmlformats.org/officeDocument/2006/relationships/image" Target="../media/image2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2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4.tif"/><Relationship Id="rId4" Type="http://schemas.openxmlformats.org/officeDocument/2006/relationships/image" Target="../media/image2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he EIC Detector R&amp;D Program…"/>
          <p:cNvSpPr txBox="1"/>
          <p:nvPr/>
        </p:nvSpPr>
        <p:spPr>
          <a:xfrm>
            <a:off x="339311" y="429263"/>
            <a:ext cx="8465378" cy="2689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sz="4600">
                <a:solidFill>
                  <a:srgbClr val="021EAA"/>
                </a:solidFill>
              </a:defRPr>
            </a:pPr>
            <a:r>
              <a:t>The EIC Detector R&amp;D Program</a:t>
            </a:r>
          </a:p>
          <a:p>
            <a:pPr algn="ctr">
              <a:defRPr b="1" sz="4600"/>
            </a:pPr>
          </a:p>
          <a:p>
            <a:pPr algn="ctr">
              <a:defRPr b="1" sz="3800"/>
            </a:pPr>
            <a:r>
              <a:t>Status, Impact, and Needs</a:t>
            </a:r>
          </a:p>
        </p:txBody>
      </p:sp>
      <p:sp>
        <p:nvSpPr>
          <p:cNvPr id="103" name="Thomas Ullrich, BNL/Yale…"/>
          <p:cNvSpPr txBox="1"/>
          <p:nvPr/>
        </p:nvSpPr>
        <p:spPr>
          <a:xfrm>
            <a:off x="457468" y="5550125"/>
            <a:ext cx="4338503" cy="1083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021EAA"/>
                </a:solidFill>
              </a:defRPr>
            </a:pPr>
            <a:r>
              <a:t>Thomas Ullrich, BNL/Yale</a:t>
            </a:r>
          </a:p>
          <a:p>
            <a:pPr>
              <a:defRPr sz="2200">
                <a:solidFill>
                  <a:srgbClr val="021EAA"/>
                </a:solidFill>
              </a:defRPr>
            </a:pPr>
            <a:r>
              <a:t>EIC User Meeting Trieste</a:t>
            </a:r>
          </a:p>
          <a:p>
            <a:pPr>
              <a:defRPr sz="2200">
                <a:solidFill>
                  <a:srgbClr val="021EAA"/>
                </a:solidFill>
              </a:defRPr>
            </a:pPr>
            <a:r>
              <a:t>July 20, 2017</a:t>
            </a:r>
          </a:p>
        </p:txBody>
      </p:sp>
      <p:pic>
        <p:nvPicPr>
          <p:cNvPr id="104" name="yale_newlogo_yaleblue.pdf" descr="yale_newlogo_yaleblue.pdf"/>
          <p:cNvPicPr>
            <a:picLocks noChangeAspect="1"/>
          </p:cNvPicPr>
          <p:nvPr/>
        </p:nvPicPr>
        <p:blipFill>
          <a:blip r:embed="rId2">
            <a:extLst/>
          </a:blip>
          <a:stretch>
            <a:fillRect/>
          </a:stretch>
        </p:blipFill>
        <p:spPr>
          <a:xfrm>
            <a:off x="5698082" y="6170578"/>
            <a:ext cx="764213" cy="333009"/>
          </a:xfrm>
          <a:prstGeom prst="rect">
            <a:avLst/>
          </a:prstGeom>
          <a:ln w="12700"/>
        </p:spPr>
      </p:pic>
      <p:pic>
        <p:nvPicPr>
          <p:cNvPr id="105" name="bnl_logo.png" descr="bnl_logo.png"/>
          <p:cNvPicPr>
            <a:picLocks noChangeAspect="1"/>
          </p:cNvPicPr>
          <p:nvPr/>
        </p:nvPicPr>
        <p:blipFill>
          <a:blip r:embed="rId3">
            <a:extLst/>
          </a:blip>
          <a:stretch>
            <a:fillRect/>
          </a:stretch>
        </p:blipFill>
        <p:spPr>
          <a:xfrm>
            <a:off x="6661546" y="5982677"/>
            <a:ext cx="2171701" cy="850953"/>
          </a:xfrm>
          <a:prstGeom prst="rect">
            <a:avLst/>
          </a:prstGeom>
          <a:ln w="12700">
            <a:miter lim="400000"/>
          </a:ln>
        </p:spPr>
      </p:pic>
      <p:sp>
        <p:nvSpPr>
          <p:cNvPr id="106" name="See also plenary talks by: Maxim Titov (MPGDs), Tom Hemmick (TPC), Paolo Cameron (MAPS) and Parallel 1 on Friday."/>
          <p:cNvSpPr txBox="1"/>
          <p:nvPr/>
        </p:nvSpPr>
        <p:spPr>
          <a:xfrm>
            <a:off x="518693" y="3681220"/>
            <a:ext cx="8233614"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008F00"/>
                </a:solidFill>
              </a:defRPr>
            </a:lvl1pPr>
          </a:lstStyle>
          <a:p>
            <a:pPr/>
            <a:r>
              <a:t>See also plenary talks by: Maxim Titov (MPGDs), Tom Hemmick (TPC), Paolo Cameron (MAPS) and Parallel 1 on Friday.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99" name="Title 1"/>
          <p:cNvSpPr txBox="1"/>
          <p:nvPr>
            <p:ph type="title"/>
          </p:nvPr>
        </p:nvSpPr>
        <p:spPr>
          <a:prstGeom prst="rect">
            <a:avLst/>
          </a:prstGeom>
        </p:spPr>
        <p:txBody>
          <a:bodyPr/>
          <a:lstStyle/>
          <a:p>
            <a:pPr/>
            <a:r>
              <a:t>Hadron Kinematics </a:t>
            </a:r>
          </a:p>
        </p:txBody>
      </p:sp>
      <p:sp>
        <p:nvSpPr>
          <p:cNvPr id="200" name="Slide Number Placeholder 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Picture 5" descr="Picture 5"/>
          <p:cNvPicPr>
            <a:picLocks noChangeAspect="1"/>
          </p:cNvPicPr>
          <p:nvPr/>
        </p:nvPicPr>
        <p:blipFill>
          <a:blip r:embed="rId2">
            <a:extLst/>
          </a:blip>
          <a:srcRect l="0" t="2106" r="1454" b="10086"/>
          <a:stretch>
            <a:fillRect/>
          </a:stretch>
        </p:blipFill>
        <p:spPr>
          <a:xfrm>
            <a:off x="328448" y="652660"/>
            <a:ext cx="8076800" cy="5552801"/>
          </a:xfrm>
          <a:prstGeom prst="rect">
            <a:avLst/>
          </a:prstGeom>
          <a:ln w="12700">
            <a:miter lim="400000"/>
          </a:ln>
        </p:spPr>
      </p:pic>
      <p:sp>
        <p:nvSpPr>
          <p:cNvPr id="202" name="TextBox 6"/>
          <p:cNvSpPr txBox="1"/>
          <p:nvPr/>
        </p:nvSpPr>
        <p:spPr>
          <a:xfrm>
            <a:off x="5024034" y="5552311"/>
            <a:ext cx="272154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800">
                <a:uFillTx/>
                <a:latin typeface="Calibri"/>
                <a:ea typeface="Calibri"/>
                <a:cs typeface="Calibri"/>
                <a:sym typeface="Calibri"/>
              </a:defRPr>
            </a:lvl1pPr>
          </a:lstStyle>
          <a:p>
            <a:pPr/>
            <a:r>
              <a:t>Here: e+p 15 on 250 GeV </a:t>
            </a:r>
          </a:p>
        </p:txBody>
      </p:sp>
      <p:sp>
        <p:nvSpPr>
          <p:cNvPr id="203" name="From R&amp;D Handbook"/>
          <p:cNvSpPr txBox="1"/>
          <p:nvPr/>
        </p:nvSpPr>
        <p:spPr>
          <a:xfrm rot="5400000">
            <a:off x="7630036" y="1792875"/>
            <a:ext cx="229950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sz="1800">
                <a:solidFill>
                  <a:srgbClr val="021EAA"/>
                </a:solidFill>
                <a:uFillTx/>
                <a:latin typeface="Helvetica"/>
                <a:ea typeface="Helvetica"/>
                <a:cs typeface="Helvetica"/>
                <a:sym typeface="Helvetica"/>
              </a:defRPr>
            </a:lvl1pPr>
          </a:lstStyle>
          <a:p>
            <a:pPr/>
            <a:r>
              <a:t>From R&amp;D Handbook</a:t>
            </a:r>
          </a:p>
        </p:txBody>
      </p:sp>
      <p:sp>
        <p:nvSpPr>
          <p:cNvPr id="204" name="PID is one of the challenges for an EIC detector ⇒ R&amp;D"/>
          <p:cNvSpPr txBox="1"/>
          <p:nvPr/>
        </p:nvSpPr>
        <p:spPr>
          <a:xfrm>
            <a:off x="111854" y="6272427"/>
            <a:ext cx="7706927" cy="473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PID is one of the challenges for an EIC detector </a:t>
            </a:r>
            <a:r>
              <a:rPr>
                <a:latin typeface="Symbol"/>
                <a:ea typeface="Symbol"/>
                <a:cs typeface="Symbol"/>
                <a:sym typeface="Symbol"/>
              </a:rPr>
              <a:t>Þ</a:t>
            </a:r>
            <a:r>
              <a:t> R&amp;D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defRPr sz="1100">
                <a:uFillTx/>
                <a:latin typeface="Helvetica"/>
                <a:ea typeface="Helvetica"/>
                <a:cs typeface="Helvetica"/>
                <a:sym typeface="Helvetica"/>
              </a:defRPr>
            </a:pPr>
          </a:p>
        </p:txBody>
      </p:sp>
      <p:sp>
        <p:nvSpPr>
          <p:cNvPr id="207" name="Compilation of EIC Detector Requirements"/>
          <p:cNvSpPr txBox="1"/>
          <p:nvPr>
            <p:ph type="title"/>
          </p:nvPr>
        </p:nvSpPr>
        <p:spPr>
          <a:xfrm>
            <a:off x="102619" y="3259"/>
            <a:ext cx="8938762" cy="660117"/>
          </a:xfrm>
          <a:prstGeom prst="rect">
            <a:avLst/>
          </a:prstGeom>
        </p:spPr>
        <p:txBody>
          <a:bodyPr/>
          <a:lstStyle/>
          <a:p>
            <a:pPr/>
            <a:r>
              <a:t>Compilation of EIC Detector Requirements</a:t>
            </a:r>
          </a:p>
        </p:txBody>
      </p:sp>
      <p:sp>
        <p:nvSpPr>
          <p:cNvPr id="208" name="Slide Number"/>
          <p:cNvSpPr txBox="1"/>
          <p:nvPr>
            <p:ph type="sldNum" sz="quarter" idx="2"/>
          </p:nvPr>
        </p:nvSpPr>
        <p:spPr>
          <a:xfrm>
            <a:off x="8891440" y="6603431"/>
            <a:ext cx="247105" cy="2490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 name="Requirements.pdf" descr="Requirements.pdf"/>
          <p:cNvPicPr>
            <a:picLocks noChangeAspect="1"/>
          </p:cNvPicPr>
          <p:nvPr/>
        </p:nvPicPr>
        <p:blipFill>
          <a:blip r:embed="rId2">
            <a:extLst/>
          </a:blip>
          <a:srcRect l="1603" t="10879" r="1603" b="15559"/>
          <a:stretch>
            <a:fillRect/>
          </a:stretch>
        </p:blipFill>
        <p:spPr>
          <a:xfrm>
            <a:off x="40323" y="681770"/>
            <a:ext cx="9063319" cy="5322423"/>
          </a:xfrm>
          <a:prstGeom prst="rect">
            <a:avLst/>
          </a:prstGeom>
          <a:ln w="12700"/>
        </p:spPr>
      </p:pic>
      <p:sp>
        <p:nvSpPr>
          <p:cNvPr id="210" name="From R&amp;D Handbook. Requirements as detailed in various documents (EIC WP, eRHIC and JEIC Design Reports)."/>
          <p:cNvSpPr txBox="1"/>
          <p:nvPr/>
        </p:nvSpPr>
        <p:spPr>
          <a:xfrm>
            <a:off x="97719" y="6022655"/>
            <a:ext cx="8948562"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L="0" marR="0" defTabSz="457200">
              <a:defRPr sz="1800">
                <a:solidFill>
                  <a:srgbClr val="021EAA"/>
                </a:solidFill>
                <a:uFillTx/>
                <a:latin typeface="Helvetica"/>
                <a:ea typeface="Helvetica"/>
                <a:cs typeface="Helvetica"/>
                <a:sym typeface="Helvetica"/>
              </a:defRPr>
            </a:lvl1pPr>
          </a:lstStyle>
          <a:p>
            <a:pPr/>
            <a:r>
              <a:t>From R&amp;D Handbook. Requirements as detailed in various documents (EIC WP, eRHIC and JEIC Design Reports).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Detector Concepts"/>
          <p:cNvSpPr txBox="1"/>
          <p:nvPr>
            <p:ph type="title"/>
          </p:nvPr>
        </p:nvSpPr>
        <p:spPr>
          <a:prstGeom prst="rect">
            <a:avLst/>
          </a:prstGeom>
        </p:spPr>
        <p:txBody>
          <a:bodyPr/>
          <a:lstStyle/>
          <a:p>
            <a:pPr/>
            <a:r>
              <a:t>Detector Concepts</a:t>
            </a:r>
          </a:p>
        </p:txBody>
      </p:sp>
      <p:sp>
        <p:nvSpPr>
          <p:cNvPr id="2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4" name="Image" descr="Image"/>
          <p:cNvPicPr>
            <a:picLocks noChangeAspect="1"/>
          </p:cNvPicPr>
          <p:nvPr/>
        </p:nvPicPr>
        <p:blipFill>
          <a:blip r:embed="rId2">
            <a:extLst/>
          </a:blip>
          <a:srcRect l="0" t="3442" r="0" b="0"/>
          <a:stretch>
            <a:fillRect/>
          </a:stretch>
        </p:blipFill>
        <p:spPr>
          <a:xfrm>
            <a:off x="175468" y="763245"/>
            <a:ext cx="4852254" cy="2839619"/>
          </a:xfrm>
          <a:prstGeom prst="rect">
            <a:avLst/>
          </a:prstGeom>
          <a:ln w="12700"/>
        </p:spPr>
      </p:pic>
      <p:pic>
        <p:nvPicPr>
          <p:cNvPr id="215" name="Image" descr="Image"/>
          <p:cNvPicPr>
            <a:picLocks noChangeAspect="1"/>
          </p:cNvPicPr>
          <p:nvPr/>
        </p:nvPicPr>
        <p:blipFill>
          <a:blip r:embed="rId3">
            <a:extLst/>
          </a:blip>
          <a:stretch>
            <a:fillRect/>
          </a:stretch>
        </p:blipFill>
        <p:spPr>
          <a:xfrm>
            <a:off x="478662" y="3659054"/>
            <a:ext cx="4245807" cy="3132863"/>
          </a:xfrm>
          <a:prstGeom prst="rect">
            <a:avLst/>
          </a:prstGeom>
          <a:ln w="12700"/>
        </p:spPr>
      </p:pic>
      <p:pic>
        <p:nvPicPr>
          <p:cNvPr id="216" name="Image" descr="Image"/>
          <p:cNvPicPr>
            <a:picLocks noChangeAspect="1"/>
          </p:cNvPicPr>
          <p:nvPr/>
        </p:nvPicPr>
        <p:blipFill>
          <a:blip r:embed="rId4">
            <a:extLst/>
          </a:blip>
          <a:stretch>
            <a:fillRect/>
          </a:stretch>
        </p:blipFill>
        <p:spPr>
          <a:xfrm>
            <a:off x="5161743" y="900693"/>
            <a:ext cx="3851396" cy="2030397"/>
          </a:xfrm>
          <a:prstGeom prst="rect">
            <a:avLst/>
          </a:prstGeom>
          <a:ln w="12700"/>
        </p:spPr>
      </p:pic>
      <p:sp>
        <p:nvSpPr>
          <p:cNvPr id="217" name="Concept Detectors…"/>
          <p:cNvSpPr txBox="1"/>
          <p:nvPr>
            <p:ph type="body" sz="quarter" idx="4294967295"/>
          </p:nvPr>
        </p:nvSpPr>
        <p:spPr>
          <a:xfrm>
            <a:off x="4998711" y="3522185"/>
            <a:ext cx="4027643" cy="3036832"/>
          </a:xfrm>
          <a:prstGeom prst="rect">
            <a:avLst/>
          </a:prstGeom>
        </p:spPr>
        <p:txBody>
          <a:bodyPr lIns="50800" tIns="50800" rIns="50800" bIns="50800">
            <a:noAutofit/>
          </a:bodyPr>
          <a:lstStyle/>
          <a:p>
            <a:pPr marL="317500" marR="41275" indent="-317500">
              <a:buClr>
                <a:srgbClr val="FF2600"/>
              </a:buClr>
              <a:buSzPct val="175000"/>
              <a:buChar char="•"/>
              <a:defRPr sz="2200">
                <a:solidFill>
                  <a:srgbClr val="000000"/>
                </a:solidFill>
                <a:uFill>
                  <a:solidFill>
                    <a:srgbClr val="000000"/>
                  </a:solidFill>
                </a:uFill>
                <a:latin typeface="+mn-lt"/>
                <a:ea typeface="+mn-ea"/>
                <a:cs typeface="+mn-cs"/>
                <a:sym typeface="Arial"/>
              </a:defRPr>
            </a:pPr>
            <a:r>
              <a:rPr b="1"/>
              <a:t>Concept Detectors</a:t>
            </a:r>
            <a:endParaRPr b="1"/>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Important as test bed for detector R&amp;D</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Each attempt to match requirements</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Nothing is cast in stone </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Will evolve as new concepts are developed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20" name="Title 1"/>
          <p:cNvSpPr txBox="1"/>
          <p:nvPr>
            <p:ph type="title"/>
          </p:nvPr>
        </p:nvSpPr>
        <p:spPr>
          <a:prstGeom prst="rect">
            <a:avLst/>
          </a:prstGeom>
        </p:spPr>
        <p:txBody>
          <a:bodyPr/>
          <a:lstStyle/>
          <a:p>
            <a:pPr/>
            <a:r>
              <a:t>eRD1: Calorimetry </a:t>
            </a:r>
          </a:p>
        </p:txBody>
      </p:sp>
      <p:sp>
        <p:nvSpPr>
          <p:cNvPr id="221" name="Content Placeholder 2"/>
          <p:cNvSpPr txBox="1"/>
          <p:nvPr>
            <p:ph type="body" idx="1"/>
          </p:nvPr>
        </p:nvSpPr>
        <p:spPr>
          <a:xfrm>
            <a:off x="190500" y="789552"/>
            <a:ext cx="8763000" cy="5278896"/>
          </a:xfrm>
          <a:prstGeom prst="rect">
            <a:avLst/>
          </a:prstGeom>
        </p:spPr>
        <p:txBody>
          <a:bodyPr/>
          <a:lstStyle/>
          <a:p>
            <a:pPr>
              <a:defRPr sz="2200"/>
            </a:pPr>
            <a:r>
              <a:rPr b="1"/>
              <a:t>Goal: </a:t>
            </a:r>
            <a:r>
              <a:t>Develop cost effective, flexible techniques to build compact sampling calorimeters that meet the EIC physics requirements. </a:t>
            </a:r>
          </a:p>
          <a:p>
            <a:pPr>
              <a:defRPr b="1" sz="2200"/>
            </a:pPr>
            <a:r>
              <a:t>Efforts:</a:t>
            </a:r>
          </a:p>
          <a:p>
            <a:pPr lvl="1" marL="603250" indent="-285750">
              <a:spcBef>
                <a:spcPts val="300"/>
              </a:spcBef>
              <a:buFontTx/>
              <a:defRPr sz="2000">
                <a:solidFill>
                  <a:srgbClr val="941100"/>
                </a:solidFill>
              </a:defRPr>
            </a:pPr>
            <a:r>
              <a:t>Tungsten-scintillating fiber EM calorimeter (SPACAL)</a:t>
            </a:r>
          </a:p>
          <a:p>
            <a:pPr lvl="2" marL="863600" indent="-228600">
              <a:spcBef>
                <a:spcPts val="300"/>
              </a:spcBef>
              <a:defRPr sz="2000">
                <a:solidFill>
                  <a:srgbClr val="021EAA"/>
                </a:solidFill>
              </a:defRPr>
            </a:pPr>
            <a:r>
              <a:t>Compact calorimeter, developed at UCLA</a:t>
            </a:r>
            <a:endParaRPr sz="1800"/>
          </a:p>
          <a:p>
            <a:pPr lvl="2" marL="863600" indent="-228600">
              <a:spcBef>
                <a:spcPts val="300"/>
              </a:spcBef>
              <a:defRPr sz="2000">
                <a:solidFill>
                  <a:srgbClr val="021EAA"/>
                </a:solidFill>
              </a:defRPr>
            </a:pPr>
            <a:r>
              <a:t>Investigating high resolution version for e-going endcap</a:t>
            </a:r>
            <a:endParaRPr sz="1800"/>
          </a:p>
          <a:p>
            <a:pPr lvl="1" marL="603250" indent="-285750">
              <a:spcBef>
                <a:spcPts val="300"/>
              </a:spcBef>
              <a:buFontTx/>
              <a:defRPr sz="2000">
                <a:solidFill>
                  <a:srgbClr val="941100"/>
                </a:solidFill>
              </a:defRPr>
            </a:pPr>
            <a:r>
              <a:t>Crystal EMCal</a:t>
            </a:r>
          </a:p>
          <a:p>
            <a:pPr lvl="2" marL="863600" indent="-228600">
              <a:spcBef>
                <a:spcPts val="300"/>
              </a:spcBef>
              <a:defRPr sz="2000">
                <a:solidFill>
                  <a:srgbClr val="021EAA"/>
                </a:solidFill>
              </a:defRPr>
            </a:pPr>
            <a:r>
              <a:t>Option for high resolution e-going endcap calorimeter</a:t>
            </a:r>
            <a:endParaRPr sz="1800"/>
          </a:p>
          <a:p>
            <a:pPr lvl="1" marL="603250" indent="-285750">
              <a:spcBef>
                <a:spcPts val="300"/>
              </a:spcBef>
              <a:buFontTx/>
              <a:defRPr sz="2000">
                <a:solidFill>
                  <a:srgbClr val="941100"/>
                </a:solidFill>
              </a:defRPr>
            </a:pPr>
            <a:r>
              <a:t>Shashlik EMCal</a:t>
            </a:r>
          </a:p>
          <a:p>
            <a:pPr lvl="2" marL="863600" indent="-228600">
              <a:spcBef>
                <a:spcPts val="300"/>
              </a:spcBef>
              <a:defRPr sz="2000">
                <a:solidFill>
                  <a:srgbClr val="021EAA"/>
                </a:solidFill>
              </a:defRPr>
            </a:pPr>
            <a:r>
              <a:t>Option for h-going endcap calorimeter</a:t>
            </a:r>
            <a:endParaRPr sz="1800"/>
          </a:p>
          <a:p>
            <a:pPr lvl="1" marL="603250" indent="-285750">
              <a:spcBef>
                <a:spcPts val="300"/>
              </a:spcBef>
              <a:buFontTx/>
              <a:defRPr sz="2000">
                <a:solidFill>
                  <a:srgbClr val="941100"/>
                </a:solidFill>
              </a:defRPr>
            </a:pPr>
            <a:r>
              <a:t>HCal</a:t>
            </a:r>
          </a:p>
          <a:p>
            <a:pPr lvl="2" marL="863600" indent="-228600">
              <a:spcBef>
                <a:spcPts val="300"/>
              </a:spcBef>
              <a:defRPr sz="2000">
                <a:solidFill>
                  <a:srgbClr val="021EAA"/>
                </a:solidFill>
              </a:defRPr>
            </a:pPr>
            <a:r>
              <a:t>Prototype development in collaboration with STAR forward upgrade and sPHENIX</a:t>
            </a:r>
            <a:endParaRPr sz="1800"/>
          </a:p>
          <a:p>
            <a:pPr lvl="1" marL="603250" indent="-285750">
              <a:spcBef>
                <a:spcPts val="300"/>
              </a:spcBef>
              <a:buFontTx/>
              <a:defRPr sz="2000">
                <a:solidFill>
                  <a:srgbClr val="941100"/>
                </a:solidFill>
              </a:defRPr>
            </a:pPr>
            <a:r>
              <a:t>Readout</a:t>
            </a:r>
          </a:p>
          <a:p>
            <a:pPr lvl="2" marL="863600" indent="-228600">
              <a:spcBef>
                <a:spcPts val="300"/>
              </a:spcBef>
              <a:defRPr sz="2000">
                <a:solidFill>
                  <a:srgbClr val="021EAA"/>
                </a:solidFill>
              </a:defRPr>
            </a:pPr>
            <a:r>
              <a:t>SiPM and APDs, radiation studies and support electronics</a:t>
            </a:r>
          </a:p>
        </p:txBody>
      </p:sp>
      <p:sp>
        <p:nvSpPr>
          <p:cNvPr id="222" name="Slide Number Placeholder 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Participating institutions: BNL, Caltech, CUA, JLAB, IUCF, NPN Orsay, PSU, TAMU, UCLA, USTC, YPI"/>
          <p:cNvSpPr txBox="1"/>
          <p:nvPr/>
        </p:nvSpPr>
        <p:spPr>
          <a:xfrm>
            <a:off x="59774" y="6164460"/>
            <a:ext cx="8839207"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41275">
              <a:spcBef>
                <a:spcPts val="400"/>
              </a:spcBef>
              <a:buClr>
                <a:srgbClr val="FF2600"/>
              </a:buClr>
              <a:defRPr sz="1800">
                <a:solidFill>
                  <a:srgbClr val="1F497D"/>
                </a:solidFill>
              </a:defRPr>
            </a:lvl1pPr>
          </a:lstStyle>
          <a:p>
            <a:pPr/>
            <a:r>
              <a:t>Participating institutions: BNL, Caltech, CUA, JLAB, IUCF, NPN Orsay, PSU, TAMU, UCLA, USTC, YPI</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26" name="W-SciFi Calorimetry"/>
          <p:cNvSpPr txBox="1"/>
          <p:nvPr>
            <p:ph type="title"/>
          </p:nvPr>
        </p:nvSpPr>
        <p:spPr>
          <a:prstGeom prst="rect">
            <a:avLst/>
          </a:prstGeom>
        </p:spPr>
        <p:txBody>
          <a:bodyPr/>
          <a:lstStyle/>
          <a:p>
            <a:pPr/>
            <a:r>
              <a:t>W-SciFi Calorimetry</a:t>
            </a:r>
          </a:p>
        </p:txBody>
      </p:sp>
      <p:sp>
        <p:nvSpPr>
          <p:cNvPr id="2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8" name="Content Placeholder 2"/>
          <p:cNvSpPr txBox="1"/>
          <p:nvPr/>
        </p:nvSpPr>
        <p:spPr>
          <a:xfrm>
            <a:off x="114300" y="824423"/>
            <a:ext cx="5120889"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defRPr sz="2000"/>
            </a:pPr>
            <a:r>
              <a:t>Scintillating fibers embedded in composite absorber</a:t>
            </a:r>
          </a:p>
          <a:p>
            <a:pPr marL="317500" marR="41275" indent="-317500">
              <a:spcBef>
                <a:spcPts val="1200"/>
              </a:spcBef>
              <a:buClr>
                <a:srgbClr val="FF2600"/>
              </a:buClr>
              <a:buSzPct val="175000"/>
              <a:buChar char="•"/>
              <a:defRPr sz="2000"/>
            </a:pPr>
            <a:r>
              <a:t>Round and square fibers tested</a:t>
            </a:r>
          </a:p>
          <a:p>
            <a:pPr marL="317500" marR="41275" indent="-317500">
              <a:spcBef>
                <a:spcPts val="400"/>
              </a:spcBef>
              <a:buClr>
                <a:srgbClr val="FF2600"/>
              </a:buClr>
              <a:buSzPct val="175000"/>
              <a:buChar char="•"/>
              <a:defRPr sz="2100"/>
            </a:pPr>
          </a:p>
          <a:p>
            <a:pPr marL="317500" marR="41275" indent="-317500">
              <a:spcBef>
                <a:spcPts val="400"/>
              </a:spcBef>
              <a:buClr>
                <a:srgbClr val="FF2600"/>
              </a:buClr>
              <a:buSzPct val="175000"/>
              <a:buChar char="•"/>
              <a:defRPr sz="2100"/>
            </a:pPr>
          </a:p>
          <a:p>
            <a:pPr marL="317500" marR="41275" indent="-317500">
              <a:spcBef>
                <a:spcPts val="400"/>
              </a:spcBef>
              <a:buClr>
                <a:srgbClr val="FF2600"/>
              </a:buClr>
              <a:buSzPct val="175000"/>
              <a:buChar char="•"/>
              <a:defRPr sz="2100"/>
            </a:pPr>
          </a:p>
          <a:p>
            <a:pPr marL="317500" marR="41275" indent="-317500">
              <a:spcBef>
                <a:spcPts val="400"/>
              </a:spcBef>
              <a:buClr>
                <a:srgbClr val="FF2600"/>
              </a:buClr>
              <a:buSzPct val="175000"/>
              <a:buChar char="•"/>
              <a:defRPr sz="2100"/>
            </a:pPr>
          </a:p>
          <a:p>
            <a:pPr marL="317500" marR="41275" indent="-317500">
              <a:spcBef>
                <a:spcPts val="400"/>
              </a:spcBef>
              <a:buClr>
                <a:srgbClr val="FF2600"/>
              </a:buClr>
              <a:buSzPct val="175000"/>
              <a:buChar char="•"/>
              <a:defRPr sz="2100"/>
            </a:pPr>
          </a:p>
          <a:p>
            <a:pPr marL="317500" marR="41275" indent="-317500">
              <a:spcBef>
                <a:spcPts val="400"/>
              </a:spcBef>
              <a:buClr>
                <a:srgbClr val="FF2600"/>
              </a:buClr>
              <a:buSzPct val="175000"/>
              <a:buChar char="•"/>
              <a:defRPr sz="2000"/>
            </a:pPr>
            <a:r>
              <a:t>Test beam campaigns in 2015 and 2016</a:t>
            </a:r>
          </a:p>
          <a:p>
            <a:pPr marL="317500" marR="41275" indent="-317500">
              <a:spcBef>
                <a:spcPts val="400"/>
              </a:spcBef>
              <a:buClr>
                <a:srgbClr val="FF2600"/>
              </a:buClr>
              <a:buSzPct val="175000"/>
              <a:buChar char="•"/>
              <a:defRPr sz="2000"/>
            </a:pPr>
            <a:r>
              <a:t>Square Fiber version achieves target of </a:t>
            </a:r>
            <a:br/>
            <a:r>
              <a:t>7%/√E, with 1% constant </a:t>
            </a:r>
            <a:r>
              <a:t>term at 10</a:t>
            </a:r>
            <a:r>
              <a:rPr baseline="30200"/>
              <a:t>o</a:t>
            </a:r>
            <a:r>
              <a:t>, </a:t>
            </a:r>
            <a:br/>
            <a:r>
              <a:t>2.9% at 4</a:t>
            </a:r>
            <a:r>
              <a:rPr baseline="30200"/>
              <a:t>o</a:t>
            </a:r>
            <a:endParaRPr baseline="30200"/>
          </a:p>
          <a:p>
            <a:pPr marL="317500" marR="41275" indent="-317500">
              <a:spcBef>
                <a:spcPts val="400"/>
              </a:spcBef>
              <a:buClr>
                <a:srgbClr val="FF2600"/>
              </a:buClr>
              <a:buSzPct val="175000"/>
              <a:buChar char="•"/>
              <a:defRPr sz="2000"/>
            </a:pPr>
            <a:r>
              <a:rPr baseline="-1799"/>
              <a:t>2017: Optimizing light collection</a:t>
            </a:r>
            <a:endParaRPr baseline="-1799"/>
          </a:p>
          <a:p>
            <a:pPr marL="317500" marR="41275" indent="-317500">
              <a:spcBef>
                <a:spcPts val="400"/>
              </a:spcBef>
              <a:buClr>
                <a:srgbClr val="FF2600"/>
              </a:buClr>
              <a:buSzPct val="175000"/>
              <a:buChar char="•"/>
              <a:defRPr sz="2000"/>
            </a:pPr>
            <a:r>
              <a:t>In RHIC beam in 2017, </a:t>
            </a:r>
            <a:r>
              <a:rPr>
                <a:latin typeface="Symbol"/>
                <a:ea typeface="Symbol"/>
                <a:cs typeface="Symbol"/>
                <a:sym typeface="Symbol"/>
              </a:rPr>
              <a:t>h</a:t>
            </a:r>
            <a:r>
              <a:t>=3.75, ~10</a:t>
            </a:r>
            <a:r>
              <a:rPr baseline="31999"/>
              <a:t>11</a:t>
            </a:r>
            <a:r>
              <a:t> n/cm</a:t>
            </a:r>
            <a:r>
              <a:rPr baseline="31999"/>
              <a:t>2</a:t>
            </a:r>
            <a:r>
              <a:t>)</a:t>
            </a:r>
            <a:endParaRPr baseline="-1799"/>
          </a:p>
          <a:p>
            <a:pPr marL="317500" marR="41275" indent="-317500">
              <a:spcBef>
                <a:spcPts val="400"/>
              </a:spcBef>
              <a:buClr>
                <a:srgbClr val="FF2600"/>
              </a:buClr>
              <a:buSzPct val="175000"/>
              <a:buChar char="•"/>
              <a:defRPr sz="2000"/>
            </a:pPr>
            <a:r>
              <a:rPr baseline="-1799"/>
              <a:t>Issue: SiPM show non-homogeneous degradations, PM by PM. APD?</a:t>
            </a:r>
          </a:p>
        </p:txBody>
      </p:sp>
      <p:pic>
        <p:nvPicPr>
          <p:cNvPr id="229" name="Picture 6" descr="Picture 6"/>
          <p:cNvPicPr>
            <a:picLocks noChangeAspect="1"/>
          </p:cNvPicPr>
          <p:nvPr/>
        </p:nvPicPr>
        <p:blipFill>
          <a:blip r:embed="rId2">
            <a:extLst/>
          </a:blip>
          <a:stretch>
            <a:fillRect/>
          </a:stretch>
        </p:blipFill>
        <p:spPr>
          <a:xfrm>
            <a:off x="5052447" y="792996"/>
            <a:ext cx="3869074" cy="1904776"/>
          </a:xfrm>
          <a:prstGeom prst="rect">
            <a:avLst/>
          </a:prstGeom>
          <a:ln w="12700">
            <a:miter lim="400000"/>
          </a:ln>
        </p:spPr>
      </p:pic>
      <p:pic>
        <p:nvPicPr>
          <p:cNvPr id="230" name="Picture 8" descr="Picture 8"/>
          <p:cNvPicPr>
            <a:picLocks noChangeAspect="1"/>
          </p:cNvPicPr>
          <p:nvPr/>
        </p:nvPicPr>
        <p:blipFill>
          <a:blip r:embed="rId3">
            <a:extLst/>
          </a:blip>
          <a:stretch>
            <a:fillRect/>
          </a:stretch>
        </p:blipFill>
        <p:spPr>
          <a:xfrm>
            <a:off x="161379" y="1930061"/>
            <a:ext cx="2435878" cy="1737620"/>
          </a:xfrm>
          <a:prstGeom prst="rect">
            <a:avLst/>
          </a:prstGeom>
          <a:ln w="12700">
            <a:miter lim="400000"/>
          </a:ln>
        </p:spPr>
      </p:pic>
      <p:pic>
        <p:nvPicPr>
          <p:cNvPr id="231" name="Picture 7" descr="Picture 7"/>
          <p:cNvPicPr>
            <a:picLocks noChangeAspect="1"/>
          </p:cNvPicPr>
          <p:nvPr/>
        </p:nvPicPr>
        <p:blipFill>
          <a:blip r:embed="rId4">
            <a:extLst/>
          </a:blip>
          <a:stretch>
            <a:fillRect/>
          </a:stretch>
        </p:blipFill>
        <p:spPr>
          <a:xfrm>
            <a:off x="5455189" y="3062346"/>
            <a:ext cx="3429001" cy="3383189"/>
          </a:xfrm>
          <a:prstGeom prst="rect">
            <a:avLst/>
          </a:prstGeom>
          <a:ln w="12700">
            <a:miter lim="400000"/>
          </a:ln>
        </p:spPr>
      </p:pic>
      <p:pic>
        <p:nvPicPr>
          <p:cNvPr id="232" name="Image" descr="Image"/>
          <p:cNvPicPr>
            <a:picLocks noChangeAspect="1"/>
          </p:cNvPicPr>
          <p:nvPr/>
        </p:nvPicPr>
        <p:blipFill>
          <a:blip r:embed="rId5">
            <a:extLst/>
          </a:blip>
          <a:stretch>
            <a:fillRect/>
          </a:stretch>
        </p:blipFill>
        <p:spPr>
          <a:xfrm>
            <a:off x="2709957" y="1967475"/>
            <a:ext cx="2190862" cy="1662792"/>
          </a:xfrm>
          <a:prstGeom prst="rect">
            <a:avLst/>
          </a:prstGeom>
          <a:ln w="12700"/>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35" name="Title 1"/>
          <p:cNvSpPr txBox="1"/>
          <p:nvPr>
            <p:ph type="title"/>
          </p:nvPr>
        </p:nvSpPr>
        <p:spPr>
          <a:prstGeom prst="rect">
            <a:avLst/>
          </a:prstGeom>
        </p:spPr>
        <p:txBody>
          <a:bodyPr/>
          <a:lstStyle/>
          <a:p>
            <a:pPr/>
            <a:r>
              <a:t>Crystal Calorimetry </a:t>
            </a:r>
          </a:p>
        </p:txBody>
      </p:sp>
      <p:sp>
        <p:nvSpPr>
          <p:cNvPr id="236" name="Content Placeholder 2"/>
          <p:cNvSpPr txBox="1"/>
          <p:nvPr>
            <p:ph type="body" idx="1"/>
          </p:nvPr>
        </p:nvSpPr>
        <p:spPr>
          <a:xfrm>
            <a:off x="190500" y="808906"/>
            <a:ext cx="8763000" cy="3019872"/>
          </a:xfrm>
          <a:prstGeom prst="rect">
            <a:avLst/>
          </a:prstGeom>
        </p:spPr>
        <p:txBody>
          <a:bodyPr/>
          <a:lstStyle/>
          <a:p>
            <a:pPr>
              <a:defRPr sz="2000"/>
            </a:pPr>
            <a:r>
              <a:t>e-going direction needs high precision calorimetry (~2%/√E)</a:t>
            </a:r>
          </a:p>
          <a:p>
            <a:pPr>
              <a:defRPr sz="2000"/>
            </a:pPr>
            <a:r>
              <a:t>PbWO calorimeter option for this role, extensively used for high precision calorimetry (CMS, JLab, PANDA…) because of its excellent energy and time resolutions and its radiation hardness</a:t>
            </a:r>
          </a:p>
          <a:p>
            <a:pPr>
              <a:defRPr sz="2000"/>
            </a:pPr>
            <a:r>
              <a:t>BTCP (Russia) produced high quality crystals in the past but out of business</a:t>
            </a:r>
          </a:p>
          <a:p>
            <a:pPr>
              <a:defRPr sz="2000"/>
            </a:pPr>
            <a:r>
              <a:t>SICCAS (China) has difficulties maintaining good crystal quality</a:t>
            </a:r>
          </a:p>
          <a:p>
            <a:pPr>
              <a:defRPr sz="2000"/>
            </a:pPr>
            <a:r>
              <a:t>Collaborative effort with PANDA to qualify CRYTUR (Czech Republic) </a:t>
            </a:r>
          </a:p>
        </p:txBody>
      </p:sp>
      <p:sp>
        <p:nvSpPr>
          <p:cNvPr id="237" name="Slide Number Placeholder 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Picture 5" descr="Picture 5"/>
          <p:cNvPicPr>
            <a:picLocks noChangeAspect="1"/>
          </p:cNvPicPr>
          <p:nvPr/>
        </p:nvPicPr>
        <p:blipFill>
          <a:blip r:embed="rId2">
            <a:extLst/>
          </a:blip>
          <a:stretch>
            <a:fillRect/>
          </a:stretch>
        </p:blipFill>
        <p:spPr>
          <a:xfrm>
            <a:off x="279400" y="3582363"/>
            <a:ext cx="3883572" cy="1174782"/>
          </a:xfrm>
          <a:prstGeom prst="rect">
            <a:avLst/>
          </a:prstGeom>
          <a:ln w="12700">
            <a:miter lim="400000"/>
          </a:ln>
        </p:spPr>
      </p:pic>
      <p:sp>
        <p:nvSpPr>
          <p:cNvPr id="239" name="TextBox 6"/>
          <p:cNvSpPr txBox="1"/>
          <p:nvPr/>
        </p:nvSpPr>
        <p:spPr>
          <a:xfrm>
            <a:off x="346669" y="4462504"/>
            <a:ext cx="3749034"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a:defRPr sz="1700">
                <a:uFillTx/>
                <a:latin typeface="Calibri"/>
                <a:ea typeface="Calibri"/>
                <a:cs typeface="Calibri"/>
                <a:sym typeface="Calibri"/>
              </a:defRPr>
            </a:pPr>
            <a:r>
              <a:t>Full size (2x2x20 cm</a:t>
            </a:r>
            <a:r>
              <a:rPr baseline="29882"/>
              <a:t>3</a:t>
            </a:r>
            <a:r>
              <a:t>) CRYTUR crystal</a:t>
            </a:r>
          </a:p>
        </p:txBody>
      </p:sp>
      <p:sp>
        <p:nvSpPr>
          <p:cNvPr id="240" name="Participating institutions: YPI, CUA,  IPN-Orsay, JLAB, BNL, Caltech"/>
          <p:cNvSpPr txBox="1"/>
          <p:nvPr/>
        </p:nvSpPr>
        <p:spPr>
          <a:xfrm>
            <a:off x="147600" y="6153090"/>
            <a:ext cx="3743884" cy="6275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41275">
              <a:spcBef>
                <a:spcPts val="400"/>
              </a:spcBef>
              <a:buClr>
                <a:srgbClr val="FF2600"/>
              </a:buClr>
              <a:defRPr sz="1800">
                <a:solidFill>
                  <a:srgbClr val="1F497D"/>
                </a:solidFill>
              </a:defRPr>
            </a:pPr>
            <a:r>
              <a:t>Participating institutions: YPI, CUA, </a:t>
            </a:r>
            <a:br/>
            <a:r>
              <a:t>IPN-Orsay, JLAB, BNL, Caltech</a:t>
            </a:r>
          </a:p>
        </p:txBody>
      </p:sp>
      <p:pic>
        <p:nvPicPr>
          <p:cNvPr id="241" name="Image" descr="Image"/>
          <p:cNvPicPr>
            <a:picLocks noChangeAspect="1"/>
          </p:cNvPicPr>
          <p:nvPr/>
        </p:nvPicPr>
        <p:blipFill>
          <a:blip r:embed="rId3">
            <a:extLst/>
          </a:blip>
          <a:stretch>
            <a:fillRect/>
          </a:stretch>
        </p:blipFill>
        <p:spPr>
          <a:xfrm>
            <a:off x="4380954" y="3555025"/>
            <a:ext cx="4638877" cy="3217261"/>
          </a:xfrm>
          <a:prstGeom prst="rect">
            <a:avLst/>
          </a:prstGeom>
          <a:ln w="12700"/>
        </p:spPr>
      </p:pic>
      <p:sp>
        <p:nvSpPr>
          <p:cNvPr id="242" name="2017: chemical analysis ongoing…"/>
          <p:cNvSpPr txBox="1"/>
          <p:nvPr/>
        </p:nvSpPr>
        <p:spPr>
          <a:xfrm>
            <a:off x="244619" y="4918252"/>
            <a:ext cx="4232534" cy="1022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7500" marR="41275" indent="-317500">
              <a:spcBef>
                <a:spcPts val="400"/>
              </a:spcBef>
              <a:buClr>
                <a:srgbClr val="FF2600"/>
              </a:buClr>
              <a:buSzPct val="175000"/>
              <a:buChar char="•"/>
              <a:defRPr sz="2000"/>
            </a:pPr>
            <a:r>
              <a:t>2017: chemical analysis ongoing</a:t>
            </a:r>
          </a:p>
          <a:p>
            <a:pPr marL="317500" marR="41275" indent="-317500">
              <a:spcBef>
                <a:spcPts val="400"/>
              </a:spcBef>
              <a:buClr>
                <a:srgbClr val="FF2600"/>
              </a:buClr>
              <a:buSzPct val="175000"/>
              <a:buChar char="•"/>
              <a:defRPr sz="2000"/>
            </a:pPr>
            <a:r>
              <a:t>CUA: growing crystals for faster turnaround time?</a:t>
            </a:r>
          </a:p>
        </p:txBody>
      </p:sp>
      <p:sp>
        <p:nvSpPr>
          <p:cNvPr id="243" name="See C. Munoz-Camacho , Parallel 1"/>
          <p:cNvSpPr txBox="1"/>
          <p:nvPr/>
        </p:nvSpPr>
        <p:spPr>
          <a:xfrm>
            <a:off x="5457612" y="332509"/>
            <a:ext cx="3659557" cy="3610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sz="1750">
                <a:solidFill>
                  <a:srgbClr val="008F00"/>
                </a:solidFill>
                <a:uFillTx/>
              </a:defRPr>
            </a:lvl1pPr>
          </a:lstStyle>
          <a:p>
            <a:pPr/>
            <a:r>
              <a:t>See C. Munoz-Camacho , Parallel 1</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46" name="eRD2: A Magnetic Field Cloaking Device"/>
          <p:cNvSpPr txBox="1"/>
          <p:nvPr>
            <p:ph type="title"/>
          </p:nvPr>
        </p:nvSpPr>
        <p:spPr>
          <a:prstGeom prst="rect">
            <a:avLst/>
          </a:prstGeom>
        </p:spPr>
        <p:txBody>
          <a:bodyPr/>
          <a:lstStyle/>
          <a:p>
            <a:pPr/>
            <a:r>
              <a:t>eRD2: A Magnetic Field Cloaking Device</a:t>
            </a:r>
          </a:p>
        </p:txBody>
      </p:sp>
      <p:sp>
        <p:nvSpPr>
          <p:cNvPr id="247" name="To retain good momentum resolution in the forward region, need dipole field…"/>
          <p:cNvSpPr txBox="1"/>
          <p:nvPr>
            <p:ph type="body" sz="half" idx="1"/>
          </p:nvPr>
        </p:nvSpPr>
        <p:spPr>
          <a:xfrm>
            <a:off x="114300" y="711200"/>
            <a:ext cx="4535485" cy="4718627"/>
          </a:xfrm>
          <a:prstGeom prst="rect">
            <a:avLst/>
          </a:prstGeom>
        </p:spPr>
        <p:txBody>
          <a:bodyPr/>
          <a:lstStyle/>
          <a:p>
            <a:pPr>
              <a:defRPr sz="2200"/>
            </a:pPr>
            <a:r>
              <a:t>To retain good momentum resolution in the forward region, need dipole field </a:t>
            </a:r>
          </a:p>
          <a:p>
            <a:pPr>
              <a:defRPr sz="2200"/>
            </a:pPr>
            <a:r>
              <a:t>Dipole fields affect beam optics</a:t>
            </a:r>
          </a:p>
          <a:p>
            <a:pPr>
              <a:defRPr sz="2200"/>
            </a:pPr>
            <a:r>
              <a:t>Develop magnetic cloak </a:t>
            </a:r>
          </a:p>
          <a:p>
            <a:pPr>
              <a:defRPr sz="2200"/>
            </a:pPr>
            <a:r>
              <a:rPr>
                <a:solidFill>
                  <a:srgbClr val="021EAA"/>
                </a:solidFill>
              </a:rPr>
              <a:t>Method:</a:t>
            </a:r>
            <a:r>
              <a:t> Wrapping layers of AMSC high-temperature superconductor around beam pipe</a:t>
            </a:r>
          </a:p>
        </p:txBody>
      </p:sp>
      <p:sp>
        <p:nvSpPr>
          <p:cNvPr id="2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9" name="Image" descr="Image"/>
          <p:cNvPicPr>
            <a:picLocks noChangeAspect="1"/>
          </p:cNvPicPr>
          <p:nvPr/>
        </p:nvPicPr>
        <p:blipFill>
          <a:blip r:embed="rId2">
            <a:extLst/>
          </a:blip>
          <a:stretch>
            <a:fillRect/>
          </a:stretch>
        </p:blipFill>
        <p:spPr>
          <a:xfrm>
            <a:off x="4582508" y="1003861"/>
            <a:ext cx="4535486" cy="1348886"/>
          </a:xfrm>
          <a:prstGeom prst="rect">
            <a:avLst/>
          </a:prstGeom>
          <a:ln w="12700"/>
        </p:spPr>
      </p:pic>
      <p:pic>
        <p:nvPicPr>
          <p:cNvPr id="250" name="Picture 9" descr="Picture 9"/>
          <p:cNvPicPr>
            <a:picLocks noChangeAspect="1"/>
          </p:cNvPicPr>
          <p:nvPr/>
        </p:nvPicPr>
        <p:blipFill>
          <a:blip r:embed="rId3">
            <a:extLst/>
          </a:blip>
          <a:stretch>
            <a:fillRect/>
          </a:stretch>
        </p:blipFill>
        <p:spPr>
          <a:xfrm>
            <a:off x="135165" y="4059971"/>
            <a:ext cx="4493755" cy="2729957"/>
          </a:xfrm>
          <a:prstGeom prst="rect">
            <a:avLst/>
          </a:prstGeom>
          <a:ln w="12700">
            <a:miter lim="400000"/>
          </a:ln>
        </p:spPr>
      </p:pic>
      <p:sp>
        <p:nvSpPr>
          <p:cNvPr id="251" name="TextBox 11"/>
          <p:cNvSpPr txBox="1"/>
          <p:nvPr/>
        </p:nvSpPr>
        <p:spPr>
          <a:xfrm>
            <a:off x="2157429" y="4060199"/>
            <a:ext cx="202380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800">
                <a:uFillTx/>
                <a:latin typeface="Calibri"/>
                <a:ea typeface="Calibri"/>
                <a:cs typeface="Calibri"/>
                <a:sym typeface="Calibri"/>
              </a:defRPr>
            </a:lvl1pPr>
          </a:lstStyle>
          <a:p>
            <a:pPr/>
            <a:r>
              <a:t>BNL van de Graaff </a:t>
            </a:r>
          </a:p>
        </p:txBody>
      </p:sp>
      <p:pic>
        <p:nvPicPr>
          <p:cNvPr id="252" name="Image" descr="Image"/>
          <p:cNvPicPr>
            <a:picLocks noChangeAspect="1"/>
          </p:cNvPicPr>
          <p:nvPr/>
        </p:nvPicPr>
        <p:blipFill>
          <a:blip r:embed="rId4">
            <a:extLst/>
          </a:blip>
          <a:srcRect l="17715" t="0" r="24947" b="25334"/>
          <a:stretch>
            <a:fillRect/>
          </a:stretch>
        </p:blipFill>
        <p:spPr>
          <a:xfrm>
            <a:off x="4886243" y="2942039"/>
            <a:ext cx="4186268" cy="3620390"/>
          </a:xfrm>
          <a:prstGeom prst="rect">
            <a:avLst/>
          </a:prstGeom>
          <a:ln w="12700"/>
        </p:spPr>
      </p:pic>
      <p:sp>
        <p:nvSpPr>
          <p:cNvPr id="253" name="External dipole…"/>
          <p:cNvSpPr txBox="1"/>
          <p:nvPr/>
        </p:nvSpPr>
        <p:spPr>
          <a:xfrm>
            <a:off x="5471474" y="3319317"/>
            <a:ext cx="1612068" cy="552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External dipole </a:t>
            </a:r>
          </a:p>
          <a:p>
            <a:pPr>
              <a:defRPr sz="1600"/>
            </a:pPr>
            <a:r>
              <a:t>field 30 mT</a:t>
            </a:r>
          </a:p>
        </p:txBody>
      </p:sp>
      <p:sp>
        <p:nvSpPr>
          <p:cNvPr id="254" name="Beam shielding tests with the BNL Van de Graaff accelerator"/>
          <p:cNvSpPr txBox="1"/>
          <p:nvPr/>
        </p:nvSpPr>
        <p:spPr>
          <a:xfrm>
            <a:off x="4795511" y="2494631"/>
            <a:ext cx="4367701"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7500" marR="41275" indent="-317500">
              <a:spcBef>
                <a:spcPts val="400"/>
              </a:spcBef>
              <a:buClr>
                <a:srgbClr val="FF2600"/>
              </a:buClr>
              <a:buSzPct val="175000"/>
              <a:buChar char="•"/>
              <a:defRPr sz="2200"/>
            </a:lvl1pPr>
          </a:lstStyle>
          <a:p>
            <a:pPr/>
            <a:r>
              <a:t>Beam shielding tests with the BNL Van de Graaff accelerator</a:t>
            </a:r>
          </a:p>
        </p:txBody>
      </p:sp>
      <p:sp>
        <p:nvSpPr>
          <p:cNvPr id="255" name="Institutions: Stony Brook, BNL, RIKEN"/>
          <p:cNvSpPr txBox="1"/>
          <p:nvPr/>
        </p:nvSpPr>
        <p:spPr>
          <a:xfrm>
            <a:off x="4695461" y="6497248"/>
            <a:ext cx="3976726"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buClr>
                <a:srgbClr val="FF2600"/>
              </a:buClr>
              <a:defRPr sz="1800">
                <a:solidFill>
                  <a:srgbClr val="1F497D"/>
                </a:solidFill>
              </a:defRPr>
            </a:lvl1pPr>
          </a:lstStyle>
          <a:p>
            <a:pPr/>
            <a:r>
              <a:t>Institutions: Stony Brook, BNL, RIKEN</a:t>
            </a:r>
          </a:p>
        </p:txBody>
      </p:sp>
      <p:sp>
        <p:nvSpPr>
          <p:cNvPr id="256" name="See talk by Nils Feege, Parallel 1"/>
          <p:cNvSpPr txBox="1"/>
          <p:nvPr/>
        </p:nvSpPr>
        <p:spPr>
          <a:xfrm>
            <a:off x="140853" y="6366611"/>
            <a:ext cx="3896232"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FFFF"/>
                </a:solidFill>
              </a:defRPr>
            </a:lvl1pPr>
          </a:lstStyle>
          <a:p>
            <a:pPr/>
            <a:r>
              <a:t>See talk by Nils Feege, Parallel 1</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59" name="Magnetic Field Cloaking Device"/>
          <p:cNvSpPr txBox="1"/>
          <p:nvPr>
            <p:ph type="title"/>
          </p:nvPr>
        </p:nvSpPr>
        <p:spPr>
          <a:prstGeom prst="rect">
            <a:avLst/>
          </a:prstGeom>
        </p:spPr>
        <p:txBody>
          <a:bodyPr/>
          <a:lstStyle/>
          <a:p>
            <a:pPr/>
            <a:r>
              <a:t>Magnetic Field Cloaking Device</a:t>
            </a:r>
          </a:p>
        </p:txBody>
      </p:sp>
      <p:sp>
        <p:nvSpPr>
          <p:cNvPr id="260" name="High-field shielding and cloaking tests with MRI magnet at ANL…"/>
          <p:cNvSpPr txBox="1"/>
          <p:nvPr>
            <p:ph type="body" sz="half" idx="1"/>
          </p:nvPr>
        </p:nvSpPr>
        <p:spPr>
          <a:xfrm>
            <a:off x="229676" y="777928"/>
            <a:ext cx="8763001" cy="1990911"/>
          </a:xfrm>
          <a:prstGeom prst="rect">
            <a:avLst/>
          </a:prstGeom>
        </p:spPr>
        <p:txBody>
          <a:bodyPr/>
          <a:lstStyle/>
          <a:p>
            <a:pPr>
              <a:defRPr sz="2100"/>
            </a:pPr>
            <a:r>
              <a:t>High-field shielding and cloaking tests with MRI magnet at ANL</a:t>
            </a:r>
          </a:p>
          <a:p>
            <a:pPr>
              <a:defRPr sz="2100"/>
            </a:pPr>
            <a:r>
              <a:t>Shield a 0.5 T field with a 10 cm SC cylinder at liquid nitrogen temperature. </a:t>
            </a:r>
          </a:p>
          <a:p>
            <a:pPr>
              <a:defRPr sz="2100"/>
            </a:pPr>
            <a:r>
              <a:t>Multi-layer shield</a:t>
            </a:r>
          </a:p>
        </p:txBody>
      </p:sp>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Image" descr="Image"/>
          <p:cNvPicPr>
            <a:picLocks noChangeAspect="1"/>
          </p:cNvPicPr>
          <p:nvPr/>
        </p:nvPicPr>
        <p:blipFill>
          <a:blip r:embed="rId2">
            <a:extLst/>
          </a:blip>
          <a:srcRect l="17157" t="0" r="19215" b="29915"/>
          <a:stretch>
            <a:fillRect/>
          </a:stretch>
        </p:blipFill>
        <p:spPr>
          <a:xfrm>
            <a:off x="3811877" y="1497604"/>
            <a:ext cx="3960641" cy="3284998"/>
          </a:xfrm>
          <a:prstGeom prst="rect">
            <a:avLst/>
          </a:prstGeom>
          <a:ln w="12700"/>
        </p:spPr>
      </p:pic>
      <p:pic>
        <p:nvPicPr>
          <p:cNvPr id="263" name="Picture 6" descr="Picture 6"/>
          <p:cNvPicPr>
            <a:picLocks noChangeAspect="1"/>
          </p:cNvPicPr>
          <p:nvPr/>
        </p:nvPicPr>
        <p:blipFill>
          <a:blip r:embed="rId3">
            <a:extLst/>
          </a:blip>
          <a:srcRect l="0" t="0" r="45833" b="20000"/>
          <a:stretch>
            <a:fillRect/>
          </a:stretch>
        </p:blipFill>
        <p:spPr>
          <a:xfrm>
            <a:off x="608595" y="2321321"/>
            <a:ext cx="2023071" cy="2240941"/>
          </a:xfrm>
          <a:prstGeom prst="rect">
            <a:avLst/>
          </a:prstGeom>
          <a:ln w="12700">
            <a:miter lim="400000"/>
          </a:ln>
        </p:spPr>
      </p:pic>
      <p:sp>
        <p:nvSpPr>
          <p:cNvPr id="264" name="Project has demonstrated magnetic field cloaking with 99% field shielding and 90% reduced field distortions next to the shield at 0.45 T…"/>
          <p:cNvSpPr txBox="1"/>
          <p:nvPr/>
        </p:nvSpPr>
        <p:spPr>
          <a:xfrm>
            <a:off x="190500" y="4887485"/>
            <a:ext cx="8763000" cy="1778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defRPr sz="2100"/>
            </a:pPr>
            <a:r>
              <a:t>Project has demonstrated magnetic field cloaking with 99% field shielding and 90% reduced field distortions next to the shield at 0.45 T</a:t>
            </a:r>
          </a:p>
          <a:p>
            <a:pPr marL="317500" marR="41275" indent="-317500">
              <a:spcBef>
                <a:spcPts val="400"/>
              </a:spcBef>
              <a:buClr>
                <a:srgbClr val="FF2600"/>
              </a:buClr>
              <a:buSzPct val="175000"/>
              <a:buChar char="•"/>
              <a:defRPr sz="2100"/>
            </a:pPr>
            <a:r>
              <a:t>Magnetic field cloak seems to be a viable option for EIC. Design parameters, fabrication, and limitations understood</a:t>
            </a:r>
          </a:p>
          <a:p>
            <a:pPr marL="317500" marR="41275" indent="-317500">
              <a:spcBef>
                <a:spcPts val="400"/>
              </a:spcBef>
              <a:buClr>
                <a:srgbClr val="FF2600"/>
              </a:buClr>
              <a:buSzPct val="175000"/>
              <a:buChar char="•"/>
              <a:defRPr sz="2100"/>
            </a:pPr>
            <a:r>
              <a:t>Project concluded: arXiv:1707.02361, submitted to NIM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67" name="eRD3:  MPGD Based Tracking"/>
          <p:cNvSpPr txBox="1"/>
          <p:nvPr>
            <p:ph type="title"/>
          </p:nvPr>
        </p:nvSpPr>
        <p:spPr>
          <a:xfrm>
            <a:off x="80962" y="23355"/>
            <a:ext cx="8931276" cy="674490"/>
          </a:xfrm>
          <a:prstGeom prst="rect">
            <a:avLst/>
          </a:prstGeom>
        </p:spPr>
        <p:txBody>
          <a:bodyPr/>
          <a:lstStyle/>
          <a:p>
            <a:pPr/>
            <a:r>
              <a:t>eRD3:  MPGD Based Tracking</a:t>
            </a:r>
          </a:p>
        </p:txBody>
      </p:sp>
      <p:sp>
        <p:nvSpPr>
          <p:cNvPr id="268" name="Development of intermediate tracking system…"/>
          <p:cNvSpPr txBox="1"/>
          <p:nvPr>
            <p:ph type="body" idx="1"/>
          </p:nvPr>
        </p:nvSpPr>
        <p:spPr>
          <a:xfrm>
            <a:off x="72110" y="777928"/>
            <a:ext cx="6432683" cy="5968991"/>
          </a:xfrm>
          <a:prstGeom prst="rect">
            <a:avLst/>
          </a:prstGeom>
        </p:spPr>
        <p:txBody>
          <a:bodyPr/>
          <a:lstStyle/>
          <a:p>
            <a:pPr>
              <a:defRPr sz="2200">
                <a:solidFill>
                  <a:srgbClr val="021EAA"/>
                </a:solidFill>
              </a:defRPr>
            </a:pPr>
            <a:r>
              <a:t>Development of intermediate tracking system</a:t>
            </a:r>
          </a:p>
          <a:p>
            <a:pPr lvl="1" marL="762000">
              <a:buClr>
                <a:srgbClr val="021EAA"/>
              </a:buClr>
              <a:buSzPct val="110000"/>
              <a:buFontTx/>
              <a:defRPr sz="2200"/>
            </a:pPr>
            <a:r>
              <a:t>Barrel tracking system based on Micromegas; curved MM R&amp;D program           in close collaboration with Saclay</a:t>
            </a:r>
          </a:p>
          <a:p>
            <a:pPr lvl="1" marL="762000">
              <a:buClr>
                <a:srgbClr val="021EAA"/>
              </a:buClr>
              <a:buSzPct val="110000"/>
              <a:buFontTx/>
              <a:defRPr sz="2200"/>
            </a:pPr>
            <a:r>
              <a:t>Forward/Backward tracking system based on triple-GEM</a:t>
            </a:r>
          </a:p>
          <a:p>
            <a:pPr>
              <a:defRPr sz="2200"/>
            </a:pPr>
            <a:r>
              <a:t>Design and assembly of large cylindrical MM detector  elements to demonstrate scaling of technology </a:t>
            </a:r>
          </a:p>
          <a:p>
            <a:pPr>
              <a:defRPr sz="2200"/>
            </a:pPr>
            <a:r>
              <a:t>Test and characterization of MM chambers with full readout chain based on DREAM chip </a:t>
            </a:r>
          </a:p>
        </p:txBody>
      </p:sp>
      <p:sp>
        <p:nvSpPr>
          <p:cNvPr id="2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0" name="Picture 11" descr="Picture 11"/>
          <p:cNvPicPr>
            <a:picLocks noChangeAspect="1"/>
          </p:cNvPicPr>
          <p:nvPr/>
        </p:nvPicPr>
        <p:blipFill>
          <a:blip r:embed="rId2">
            <a:extLst/>
          </a:blip>
          <a:srcRect l="0" t="0" r="50000" b="0"/>
          <a:stretch>
            <a:fillRect/>
          </a:stretch>
        </p:blipFill>
        <p:spPr>
          <a:xfrm>
            <a:off x="2918023" y="5243353"/>
            <a:ext cx="3257020" cy="1594419"/>
          </a:xfrm>
          <a:prstGeom prst="rect">
            <a:avLst/>
          </a:prstGeom>
          <a:ln w="12700">
            <a:miter lim="400000"/>
          </a:ln>
        </p:spPr>
      </p:pic>
      <p:pic>
        <p:nvPicPr>
          <p:cNvPr id="271" name="Picture 7" descr="Picture 7"/>
          <p:cNvPicPr>
            <a:picLocks noChangeAspect="1"/>
          </p:cNvPicPr>
          <p:nvPr/>
        </p:nvPicPr>
        <p:blipFill>
          <a:blip r:embed="rId3">
            <a:extLst/>
          </a:blip>
          <a:stretch>
            <a:fillRect/>
          </a:stretch>
        </p:blipFill>
        <p:spPr>
          <a:xfrm>
            <a:off x="6576756" y="741569"/>
            <a:ext cx="1995381" cy="2530100"/>
          </a:xfrm>
          <a:prstGeom prst="rect">
            <a:avLst/>
          </a:prstGeom>
          <a:ln w="12700">
            <a:miter lim="400000"/>
          </a:ln>
        </p:spPr>
      </p:pic>
      <p:pic>
        <p:nvPicPr>
          <p:cNvPr id="272" name="Picture 9" descr="Picture 9"/>
          <p:cNvPicPr>
            <a:picLocks noChangeAspect="1"/>
          </p:cNvPicPr>
          <p:nvPr/>
        </p:nvPicPr>
        <p:blipFill>
          <a:blip r:embed="rId4">
            <a:extLst/>
          </a:blip>
          <a:stretch>
            <a:fillRect/>
          </a:stretch>
        </p:blipFill>
        <p:spPr>
          <a:xfrm>
            <a:off x="6576756" y="3458286"/>
            <a:ext cx="1995381" cy="2665664"/>
          </a:xfrm>
          <a:prstGeom prst="rect">
            <a:avLst/>
          </a:prstGeom>
          <a:ln w="12700">
            <a:miter lim="400000"/>
          </a:ln>
        </p:spPr>
      </p:pic>
      <p:sp>
        <p:nvSpPr>
          <p:cNvPr id="273" name="TextBox 8"/>
          <p:cNvSpPr txBox="1"/>
          <p:nvPr/>
        </p:nvSpPr>
        <p:spPr>
          <a:xfrm>
            <a:off x="6456140" y="6185746"/>
            <a:ext cx="2236613" cy="49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a:defRPr sz="1400">
                <a:solidFill>
                  <a:srgbClr val="1F497D"/>
                </a:solidFill>
                <a:uFillTx/>
                <a:latin typeface="Calibri"/>
                <a:ea typeface="Calibri"/>
                <a:cs typeface="Calibri"/>
                <a:sym typeface="Calibri"/>
              </a:defRPr>
            </a:pPr>
            <a:r>
              <a:t>Participating Institutions: </a:t>
            </a:r>
          </a:p>
          <a:p>
            <a:pPr marL="0" marR="0">
              <a:defRPr sz="1400">
                <a:solidFill>
                  <a:srgbClr val="1F497D"/>
                </a:solidFill>
                <a:uFillTx/>
                <a:latin typeface="Calibri"/>
                <a:ea typeface="Calibri"/>
                <a:cs typeface="Calibri"/>
                <a:sym typeface="Calibri"/>
              </a:defRPr>
            </a:pPr>
            <a:r>
              <a:t>Temple Univ., Saclay</a:t>
            </a:r>
          </a:p>
        </p:txBody>
      </p:sp>
      <p:sp>
        <p:nvSpPr>
          <p:cNvPr id="274" name="MicroMegas (MM):"/>
          <p:cNvSpPr txBox="1"/>
          <p:nvPr/>
        </p:nvSpPr>
        <p:spPr>
          <a:xfrm>
            <a:off x="138959" y="5841639"/>
            <a:ext cx="2377485"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941100"/>
                </a:solidFill>
              </a:defRPr>
            </a:lvl1pPr>
          </a:lstStyle>
          <a:p>
            <a:pPr/>
            <a:r>
              <a:t>MicroMegas (MM):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77" name="MPGD Based Tracking"/>
          <p:cNvSpPr txBox="1"/>
          <p:nvPr>
            <p:ph type="title"/>
          </p:nvPr>
        </p:nvSpPr>
        <p:spPr>
          <a:prstGeom prst="rect">
            <a:avLst/>
          </a:prstGeom>
        </p:spPr>
        <p:txBody>
          <a:bodyPr/>
          <a:lstStyle/>
          <a:p>
            <a:pPr/>
            <a:r>
              <a:t>MPGD Based Tracking</a:t>
            </a:r>
          </a:p>
        </p:txBody>
      </p:sp>
      <p:sp>
        <p:nvSpPr>
          <p:cNvPr id="278" name="Triple-GEM detector assembly 40x40cm designed…"/>
          <p:cNvSpPr txBox="1"/>
          <p:nvPr>
            <p:ph type="body" sz="half" idx="1"/>
          </p:nvPr>
        </p:nvSpPr>
        <p:spPr>
          <a:xfrm>
            <a:off x="114300" y="777928"/>
            <a:ext cx="5956234" cy="3666187"/>
          </a:xfrm>
          <a:prstGeom prst="rect">
            <a:avLst/>
          </a:prstGeom>
        </p:spPr>
        <p:txBody>
          <a:bodyPr/>
          <a:lstStyle/>
          <a:p>
            <a:pPr>
              <a:defRPr sz="2200"/>
            </a:pPr>
            <a:r>
              <a:t>Triple-GEM detector assembly 40x40cm designed</a:t>
            </a:r>
          </a:p>
          <a:p>
            <a:pPr>
              <a:defRPr sz="2200"/>
            </a:pPr>
            <a:r>
              <a:t>GEM foils from TechEtch and CERN</a:t>
            </a:r>
          </a:p>
          <a:p>
            <a:pPr>
              <a:defRPr sz="2200"/>
            </a:pPr>
            <a:r>
              <a:t>Close collaboration with industry (TechEtch)</a:t>
            </a:r>
          </a:p>
          <a:p>
            <a:pPr>
              <a:defRPr sz="2200"/>
            </a:pPr>
            <a:r>
              <a:t>Quality assurance of GEM foils developed based on automatic CCD scanning system </a:t>
            </a:r>
          </a:p>
          <a:p>
            <a:pPr>
              <a:defRPr sz="2200"/>
            </a:pPr>
            <a:r>
              <a:t>Assembly of triple-GEM chamber with full stacking and cosmic ray test with full readout chain </a:t>
            </a:r>
          </a:p>
        </p:txBody>
      </p:sp>
      <p:sp>
        <p:nvSpPr>
          <p:cNvPr id="2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0" name="Picture 6" descr="Picture 6"/>
          <p:cNvPicPr>
            <a:picLocks noChangeAspect="1"/>
          </p:cNvPicPr>
          <p:nvPr/>
        </p:nvPicPr>
        <p:blipFill>
          <a:blip r:embed="rId2">
            <a:extLst/>
          </a:blip>
          <a:stretch>
            <a:fillRect/>
          </a:stretch>
        </p:blipFill>
        <p:spPr>
          <a:xfrm>
            <a:off x="6112789" y="917413"/>
            <a:ext cx="3048001" cy="3048001"/>
          </a:xfrm>
          <a:prstGeom prst="rect">
            <a:avLst/>
          </a:prstGeom>
          <a:ln w="12700">
            <a:miter lim="400000"/>
          </a:ln>
        </p:spPr>
      </p:pic>
      <p:pic>
        <p:nvPicPr>
          <p:cNvPr id="281" name="Picture 8" descr="Picture 8"/>
          <p:cNvPicPr>
            <a:picLocks noChangeAspect="1"/>
          </p:cNvPicPr>
          <p:nvPr/>
        </p:nvPicPr>
        <p:blipFill>
          <a:blip r:embed="rId3">
            <a:extLst/>
          </a:blip>
          <a:stretch>
            <a:fillRect/>
          </a:stretch>
        </p:blipFill>
        <p:spPr>
          <a:xfrm>
            <a:off x="4557704" y="4176389"/>
            <a:ext cx="3980571" cy="2239072"/>
          </a:xfrm>
          <a:prstGeom prst="rect">
            <a:avLst/>
          </a:prstGeom>
          <a:ln w="12700">
            <a:miter lim="400000"/>
          </a:ln>
        </p:spPr>
      </p:pic>
      <p:pic>
        <p:nvPicPr>
          <p:cNvPr id="282" name="Picture 9" descr="Picture 9"/>
          <p:cNvPicPr>
            <a:picLocks noChangeAspect="1"/>
          </p:cNvPicPr>
          <p:nvPr/>
        </p:nvPicPr>
        <p:blipFill>
          <a:blip r:embed="rId4">
            <a:extLst/>
          </a:blip>
          <a:stretch>
            <a:fillRect/>
          </a:stretch>
        </p:blipFill>
        <p:spPr>
          <a:xfrm>
            <a:off x="490066" y="4213389"/>
            <a:ext cx="2985429" cy="223907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09" name="EIC Detector R&amp;D Efforts"/>
          <p:cNvSpPr txBox="1"/>
          <p:nvPr>
            <p:ph type="title"/>
          </p:nvPr>
        </p:nvSpPr>
        <p:spPr>
          <a:prstGeom prst="rect">
            <a:avLst/>
          </a:prstGeom>
        </p:spPr>
        <p:txBody>
          <a:bodyPr/>
          <a:lstStyle/>
          <a:p>
            <a:pPr/>
            <a:r>
              <a:t>EIC Detector R&amp;D Efforts</a:t>
            </a:r>
          </a:p>
        </p:txBody>
      </p:sp>
      <p:sp>
        <p:nvSpPr>
          <p:cNvPr id="110" name="Generic EIC Detector R&amp;D Program (covered here)…"/>
          <p:cNvSpPr txBox="1"/>
          <p:nvPr>
            <p:ph type="body" idx="1"/>
          </p:nvPr>
        </p:nvSpPr>
        <p:spPr>
          <a:xfrm>
            <a:off x="190500" y="766305"/>
            <a:ext cx="8763000" cy="5991743"/>
          </a:xfrm>
          <a:prstGeom prst="rect">
            <a:avLst/>
          </a:prstGeom>
        </p:spPr>
        <p:txBody>
          <a:bodyPr/>
          <a:lstStyle/>
          <a:p>
            <a:pPr/>
            <a:r>
              <a:t>Generic EIC Detector R&amp;D Program </a:t>
            </a:r>
            <a:r>
              <a:rPr>
                <a:solidFill>
                  <a:srgbClr val="941100"/>
                </a:solidFill>
              </a:rPr>
              <a:t>(covered here)</a:t>
            </a:r>
            <a:endParaRPr>
              <a:solidFill>
                <a:srgbClr val="941100"/>
              </a:solidFill>
            </a:endParaRPr>
          </a:p>
          <a:p>
            <a:pPr/>
            <a:endParaRPr>
              <a:solidFill>
                <a:srgbClr val="941100"/>
              </a:solidFill>
            </a:endParaRPr>
          </a:p>
          <a:p>
            <a:pPr/>
            <a:r>
              <a:t>Other substantial efforts with impact on EIC</a:t>
            </a:r>
          </a:p>
          <a:p>
            <a:pPr lvl="1">
              <a:defRPr sz="2300"/>
            </a:pPr>
            <a:r>
              <a:t>Laboratory Directed Research &amp; Development Programs (LDRDs) at National Labs in the US (BNL, JLAB, ANL, …)</a:t>
            </a:r>
          </a:p>
          <a:p>
            <a:pPr lvl="1">
              <a:defRPr sz="2300"/>
            </a:pPr>
            <a:r>
              <a:t>CERN supported detector R&amp;D program with partial match with EIC needs (e.g. RD51 Micro-Pattern Gas Detectors Technologies) </a:t>
            </a:r>
            <a:r>
              <a:rPr>
                <a:solidFill>
                  <a:srgbClr val="008F00"/>
                </a:solidFill>
              </a:rPr>
              <a:t>→ Maxim’s talk</a:t>
            </a:r>
          </a:p>
          <a:p>
            <a:pPr lvl="1">
              <a:defRPr sz="2300"/>
            </a:pPr>
            <a:r>
              <a:t>LHC Experiments R&amp;D for phase-I upgrades, especially ALICE (TPC, ITS, SAMPA, …) and LHCb (RICH, trigger less DAQ, electronics, …). Now in production, R&amp;D finished.</a:t>
            </a:r>
          </a:p>
          <a:p>
            <a:pPr lvl="1">
              <a:defRPr sz="2300"/>
            </a:pPr>
            <a:r>
              <a:t>R&amp;D at Belle-II and Panda (crystals, DIRC, …)</a:t>
            </a:r>
          </a:p>
          <a:p>
            <a:pPr lvl="1">
              <a:defRPr sz="2300"/>
            </a:pPr>
            <a:r>
              <a:t>ILC related R&amp;D (TPC, …)</a:t>
            </a:r>
          </a:p>
          <a:p>
            <a:pPr lvl="2">
              <a:defRPr sz="2300"/>
            </a:pPr>
            <a:r>
              <a:t>Rate and precision requirements compatible</a:t>
            </a:r>
          </a:p>
          <a:p>
            <a:pPr lvl="2">
              <a:defRPr sz="2300"/>
            </a:pPr>
            <a:r>
              <a:t>Less emphasis on forward/backward instrumentation</a:t>
            </a:r>
          </a:p>
        </p:txBody>
      </p:sp>
      <p:sp>
        <p:nvSpPr>
          <p:cNvPr id="111"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85" name="eRD16 &amp; eRD18: Silicon Tracking"/>
          <p:cNvSpPr txBox="1"/>
          <p:nvPr>
            <p:ph type="title"/>
          </p:nvPr>
        </p:nvSpPr>
        <p:spPr>
          <a:prstGeom prst="rect">
            <a:avLst/>
          </a:prstGeom>
        </p:spPr>
        <p:txBody>
          <a:bodyPr/>
          <a:lstStyle/>
          <a:p>
            <a:pPr/>
            <a:r>
              <a:t>eRD16 &amp; eRD18: Silicon Tracking</a:t>
            </a:r>
          </a:p>
        </p:txBody>
      </p:sp>
      <p:sp>
        <p:nvSpPr>
          <p:cNvPr id="286" name="Silicon Detector Layout Investigations…"/>
          <p:cNvSpPr txBox="1"/>
          <p:nvPr>
            <p:ph type="body" idx="1"/>
          </p:nvPr>
        </p:nvSpPr>
        <p:spPr>
          <a:prstGeom prst="rect">
            <a:avLst/>
          </a:prstGeom>
        </p:spPr>
        <p:txBody>
          <a:bodyPr/>
          <a:lstStyle/>
          <a:p>
            <a:pPr/>
            <a:r>
              <a:t>Silicon Detector Layout Investigations</a:t>
            </a:r>
          </a:p>
          <a:p>
            <a:pPr lvl="1"/>
            <a:r>
              <a:t>Performance requirements: numbers of layers, layout and spatial resolution of the pixel hits </a:t>
            </a:r>
          </a:p>
        </p:txBody>
      </p:sp>
      <p:sp>
        <p:nvSpPr>
          <p:cNvPr id="2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Institutions: eRD16: LBL, eRD18: Birmingham"/>
          <p:cNvSpPr txBox="1"/>
          <p:nvPr/>
        </p:nvSpPr>
        <p:spPr>
          <a:xfrm>
            <a:off x="261141" y="6024605"/>
            <a:ext cx="4764659"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buClr>
                <a:srgbClr val="FF2600"/>
              </a:buClr>
              <a:defRPr sz="1800">
                <a:solidFill>
                  <a:srgbClr val="1F497D"/>
                </a:solidFill>
              </a:defRPr>
            </a:lvl1pPr>
          </a:lstStyle>
          <a:p>
            <a:pPr/>
            <a:r>
              <a:t>Institutions: eRD16: LBL, eRD18: Birmingham</a:t>
            </a:r>
          </a:p>
        </p:txBody>
      </p:sp>
      <p:pic>
        <p:nvPicPr>
          <p:cNvPr id="289" name="Image" descr="Image"/>
          <p:cNvPicPr>
            <a:picLocks noChangeAspect="1"/>
          </p:cNvPicPr>
          <p:nvPr/>
        </p:nvPicPr>
        <p:blipFill>
          <a:blip r:embed="rId2">
            <a:extLst/>
          </a:blip>
          <a:stretch>
            <a:fillRect/>
          </a:stretch>
        </p:blipFill>
        <p:spPr>
          <a:xfrm>
            <a:off x="114626" y="2422411"/>
            <a:ext cx="5057688" cy="3151134"/>
          </a:xfrm>
          <a:prstGeom prst="rect">
            <a:avLst/>
          </a:prstGeom>
          <a:ln w="12700"/>
        </p:spPr>
      </p:pic>
      <p:sp>
        <p:nvSpPr>
          <p:cNvPr id="290" name="Studies…"/>
          <p:cNvSpPr txBox="1"/>
          <p:nvPr/>
        </p:nvSpPr>
        <p:spPr>
          <a:xfrm>
            <a:off x="5409575" y="2326416"/>
            <a:ext cx="3636855" cy="4424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defRPr b="1" sz="2200">
                <a:solidFill>
                  <a:srgbClr val="021EAA"/>
                </a:solidFill>
              </a:defRPr>
            </a:pPr>
            <a:r>
              <a:t>Studies</a:t>
            </a:r>
          </a:p>
          <a:p>
            <a:pPr lvl="1" marL="495300" marR="41275" indent="-317500">
              <a:spcBef>
                <a:spcPts val="400"/>
              </a:spcBef>
              <a:buClr>
                <a:srgbClr val="011993"/>
              </a:buClr>
              <a:buSzPct val="104999"/>
              <a:buFont typeface="Lucida Grande"/>
              <a:buChar char="‣"/>
              <a:defRPr sz="2200"/>
            </a:pPr>
            <a:r>
              <a:t>Using toolset originally developed for ILC: Helix track model, multiple scattering, full track reconstruction from digitized hits using a Kalman filter. </a:t>
            </a:r>
          </a:p>
          <a:p>
            <a:pPr lvl="1" marL="495300" marR="41275" indent="-317500">
              <a:spcBef>
                <a:spcPts val="400"/>
              </a:spcBef>
              <a:buClr>
                <a:srgbClr val="011993"/>
              </a:buClr>
              <a:buSzPct val="104999"/>
              <a:buFont typeface="Lucida Grande"/>
              <a:buChar char="‣"/>
              <a:defRPr sz="2200"/>
            </a:pPr>
            <a:r>
              <a:t>Currently assuming ALPIDE chip</a:t>
            </a:r>
          </a:p>
          <a:p>
            <a:pPr lvl="1" marL="495300" marR="41275" indent="-317500">
              <a:spcBef>
                <a:spcPts val="400"/>
              </a:spcBef>
              <a:buClr>
                <a:srgbClr val="011993"/>
              </a:buClr>
              <a:buSzPct val="104999"/>
              <a:buFont typeface="Lucida Grande"/>
              <a:buChar char="‣"/>
              <a:defRPr sz="2200"/>
            </a:pPr>
            <a:r>
              <a:t>Study includes pileup (integration time)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293" name="eRD16 &amp; eRD18: Silicon Tracking"/>
          <p:cNvSpPr txBox="1"/>
          <p:nvPr>
            <p:ph type="title"/>
          </p:nvPr>
        </p:nvSpPr>
        <p:spPr>
          <a:prstGeom prst="rect">
            <a:avLst/>
          </a:prstGeom>
        </p:spPr>
        <p:txBody>
          <a:bodyPr/>
          <a:lstStyle/>
          <a:p>
            <a:pPr/>
            <a:r>
              <a:t>eRD16 &amp; eRD18: Silicon Tracking</a:t>
            </a:r>
          </a:p>
        </p:txBody>
      </p:sp>
      <p:sp>
        <p:nvSpPr>
          <p:cNvPr id="294" name="Sensor Development…"/>
          <p:cNvSpPr txBox="1"/>
          <p:nvPr>
            <p:ph type="body" idx="1"/>
          </p:nvPr>
        </p:nvSpPr>
        <p:spPr>
          <a:prstGeom prst="rect">
            <a:avLst/>
          </a:prstGeom>
        </p:spPr>
        <p:txBody>
          <a:bodyPr/>
          <a:lstStyle/>
          <a:p>
            <a:pPr>
              <a:defRPr sz="2500"/>
            </a:pPr>
            <a:r>
              <a:t>Sensor Development</a:t>
            </a:r>
          </a:p>
          <a:p>
            <a:pPr lvl="1">
              <a:defRPr sz="2200"/>
            </a:pPr>
            <a:r>
              <a:t>Aim: to demonstrate high spatial resolution in a fully depleted sensor</a:t>
            </a:r>
          </a:p>
          <a:p>
            <a:pPr lvl="1">
              <a:defRPr sz="2200"/>
            </a:pPr>
            <a:r>
              <a:t>Advantage of depletion = charge collection by drift </a:t>
            </a:r>
            <a:br/>
            <a:r>
              <a:rPr>
                <a:latin typeface="Symbol"/>
                <a:ea typeface="Symbol"/>
                <a:cs typeface="Symbol"/>
                <a:sym typeface="Symbol"/>
              </a:rPr>
              <a:t>Þ</a:t>
            </a:r>
            <a:r>
              <a:t> larger Q, fast collection, small cluster multiplicity</a:t>
            </a:r>
          </a:p>
          <a:p>
            <a:pPr lvl="1">
              <a:defRPr sz="2200"/>
            </a:pPr>
            <a:r>
              <a:t>Starting point: ALPIDE sensor (ALICE ITS)</a:t>
            </a:r>
          </a:p>
          <a:p>
            <a:pPr lvl="1">
              <a:defRPr sz="2200"/>
            </a:pPr>
            <a:r>
              <a:t>TowerJazz modified process:  First results indicate full depletion</a:t>
            </a:r>
          </a:p>
          <a:p>
            <a:pPr lvl="1">
              <a:defRPr sz="2200"/>
            </a:pPr>
            <a:r>
              <a:t>Technology strong contender for dedicated EIC MAPS prototype </a:t>
            </a:r>
          </a:p>
          <a:p>
            <a:pPr lvl="1">
              <a:defRPr sz="2200"/>
            </a:pPr>
            <a:r>
              <a:t>Exploit on-going ATLAS R&amp;D in Birmingham</a:t>
            </a:r>
          </a:p>
        </p:txBody>
      </p:sp>
      <p:sp>
        <p:nvSpPr>
          <p:cNvPr id="2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6" name="Image" descr="Image"/>
          <p:cNvPicPr>
            <a:picLocks noChangeAspect="1"/>
          </p:cNvPicPr>
          <p:nvPr/>
        </p:nvPicPr>
        <p:blipFill>
          <a:blip r:embed="rId2">
            <a:extLst/>
          </a:blip>
          <a:stretch>
            <a:fillRect/>
          </a:stretch>
        </p:blipFill>
        <p:spPr>
          <a:xfrm>
            <a:off x="610696" y="4456562"/>
            <a:ext cx="3717703" cy="2224868"/>
          </a:xfrm>
          <a:prstGeom prst="rect">
            <a:avLst/>
          </a:prstGeom>
          <a:ln w="12700"/>
        </p:spPr>
      </p:pic>
      <p:pic>
        <p:nvPicPr>
          <p:cNvPr id="297" name="Image" descr="Image"/>
          <p:cNvPicPr>
            <a:picLocks noChangeAspect="1"/>
          </p:cNvPicPr>
          <p:nvPr/>
        </p:nvPicPr>
        <p:blipFill>
          <a:blip r:embed="rId3">
            <a:extLst/>
          </a:blip>
          <a:stretch>
            <a:fillRect/>
          </a:stretch>
        </p:blipFill>
        <p:spPr>
          <a:xfrm>
            <a:off x="5300609" y="4370143"/>
            <a:ext cx="3223242" cy="2397707"/>
          </a:xfrm>
          <a:prstGeom prst="rect">
            <a:avLst/>
          </a:prstGeom>
          <a:ln w="12700"/>
        </p:spPr>
      </p:pic>
      <p:sp>
        <p:nvSpPr>
          <p:cNvPr id="298" name="Alpide:"/>
          <p:cNvSpPr txBox="1"/>
          <p:nvPr/>
        </p:nvSpPr>
        <p:spPr>
          <a:xfrm>
            <a:off x="134530" y="4418448"/>
            <a:ext cx="892744" cy="373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Alpide: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01" name="eRD6: ZigZag Strip Readouts"/>
          <p:cNvSpPr txBox="1"/>
          <p:nvPr>
            <p:ph type="title"/>
          </p:nvPr>
        </p:nvSpPr>
        <p:spPr>
          <a:prstGeom prst="rect">
            <a:avLst/>
          </a:prstGeom>
        </p:spPr>
        <p:txBody>
          <a:bodyPr/>
          <a:lstStyle/>
          <a:p>
            <a:pPr/>
            <a:r>
              <a:t>eRD6: ZigZag Strip Readouts</a:t>
            </a:r>
          </a:p>
        </p:txBody>
      </p:sp>
      <p:sp>
        <p:nvSpPr>
          <p:cNvPr id="302" name="Improve on the position resolution of GEM readout boards with novel design…"/>
          <p:cNvSpPr txBox="1"/>
          <p:nvPr>
            <p:ph type="body" idx="1"/>
          </p:nvPr>
        </p:nvSpPr>
        <p:spPr>
          <a:xfrm>
            <a:off x="91439" y="811900"/>
            <a:ext cx="5720732" cy="5533920"/>
          </a:xfrm>
          <a:prstGeom prst="rect">
            <a:avLst/>
          </a:prstGeom>
        </p:spPr>
        <p:txBody>
          <a:bodyPr/>
          <a:lstStyle/>
          <a:p>
            <a:pPr>
              <a:spcBef>
                <a:spcPts val="700"/>
              </a:spcBef>
              <a:defRPr sz="2400">
                <a:solidFill>
                  <a:srgbClr val="021EAA"/>
                </a:solidFill>
              </a:defRPr>
            </a:pPr>
            <a:r>
              <a:t>Improve on the position resolution of GEM readout boards with novel design</a:t>
            </a:r>
          </a:p>
          <a:p>
            <a:pPr lvl="1">
              <a:spcBef>
                <a:spcPts val="700"/>
              </a:spcBef>
              <a:defRPr sz="2100"/>
            </a:pPr>
            <a:r>
              <a:t>Implement zig-zag readout; test with 3-GEM readout and X-ray source</a:t>
            </a:r>
          </a:p>
          <a:p>
            <a:pPr lvl="1">
              <a:spcBef>
                <a:spcPts val="700"/>
              </a:spcBef>
              <a:defRPr sz="2100"/>
            </a:pPr>
            <a:r>
              <a:t>Optimization of the zigzag pad readout pattern parameters, fabrication of PCB with this readout pattern and measurement of the relative position resolution in the lab </a:t>
            </a:r>
          </a:p>
          <a:p>
            <a:pPr lvl="1">
              <a:spcBef>
                <a:spcPts val="700"/>
              </a:spcBef>
              <a:defRPr sz="2100"/>
            </a:pPr>
            <a:r>
              <a:t>Recent: Scans of PCBs with improved zigzag strip design achieve &lt; 70 μm spatial resolution	</a:t>
            </a:r>
          </a:p>
          <a:p>
            <a:pPr lvl="1">
              <a:spcBef>
                <a:spcPts val="700"/>
              </a:spcBef>
              <a:defRPr sz="2100"/>
            </a:pPr>
            <a:r>
              <a:t>Still suffer from single pad hits in regions near center of pad (due to low gain, non-optimal interleaving, small transverse diffusion, etc) </a:t>
            </a:r>
          </a:p>
        </p:txBody>
      </p:sp>
      <p:sp>
        <p:nvSpPr>
          <p:cNvPr id="3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4" name="Image" descr="Image"/>
          <p:cNvPicPr>
            <a:picLocks noChangeAspect="1"/>
          </p:cNvPicPr>
          <p:nvPr/>
        </p:nvPicPr>
        <p:blipFill>
          <a:blip r:embed="rId2">
            <a:extLst/>
          </a:blip>
          <a:stretch>
            <a:fillRect/>
          </a:stretch>
        </p:blipFill>
        <p:spPr>
          <a:xfrm>
            <a:off x="6340106" y="4470898"/>
            <a:ext cx="2453402" cy="2398484"/>
          </a:xfrm>
          <a:prstGeom prst="rect">
            <a:avLst/>
          </a:prstGeom>
          <a:ln w="12700"/>
        </p:spPr>
      </p:pic>
      <p:pic>
        <p:nvPicPr>
          <p:cNvPr id="305" name="Picture 6" descr="Picture 6"/>
          <p:cNvPicPr>
            <a:picLocks noChangeAspect="1"/>
          </p:cNvPicPr>
          <p:nvPr/>
        </p:nvPicPr>
        <p:blipFill>
          <a:blip r:embed="rId3">
            <a:extLst/>
          </a:blip>
          <a:srcRect l="0" t="0" r="5123" b="0"/>
          <a:stretch>
            <a:fillRect/>
          </a:stretch>
        </p:blipFill>
        <p:spPr>
          <a:xfrm>
            <a:off x="5915823" y="765287"/>
            <a:ext cx="3132794" cy="3749041"/>
          </a:xfrm>
          <a:prstGeom prst="rect">
            <a:avLst/>
          </a:prstGeom>
          <a:ln w="12700">
            <a:miter lim="400000"/>
          </a:ln>
        </p:spPr>
      </p:pic>
      <p:sp>
        <p:nvSpPr>
          <p:cNvPr id="306" name="eRD6: BNL, FIT, INFN Trieste, SBU, UVa, Yale"/>
          <p:cNvSpPr txBox="1"/>
          <p:nvPr/>
        </p:nvSpPr>
        <p:spPr>
          <a:xfrm>
            <a:off x="39369" y="6451282"/>
            <a:ext cx="6243549"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41275">
              <a:spcBef>
                <a:spcPts val="400"/>
              </a:spcBef>
              <a:buClr>
                <a:srgbClr val="FF2600"/>
              </a:buClr>
              <a:defRPr sz="2000">
                <a:solidFill>
                  <a:srgbClr val="1F497D"/>
                </a:solidFill>
              </a:defRPr>
            </a:lvl1pPr>
          </a:lstStyle>
          <a:p>
            <a:pPr/>
            <a:r>
              <a:t>eRD6: BNL, FIT, INFN Trieste, SBU, UVa, Yale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09" name="eRD6: Cherenkov TPC"/>
          <p:cNvSpPr txBox="1"/>
          <p:nvPr>
            <p:ph type="title"/>
          </p:nvPr>
        </p:nvSpPr>
        <p:spPr>
          <a:prstGeom prst="rect">
            <a:avLst/>
          </a:prstGeom>
        </p:spPr>
        <p:txBody>
          <a:bodyPr/>
          <a:lstStyle/>
          <a:p>
            <a:pPr/>
            <a:r>
              <a:t>eRD6: Cherenkov TPC</a:t>
            </a:r>
          </a:p>
        </p:txBody>
      </p:sp>
      <p:sp>
        <p:nvSpPr>
          <p:cNvPr id="310" name="Combines the functions of a TPC for charged particle tracking and a Cherenkov detector for particle identification in same volume…"/>
          <p:cNvSpPr txBox="1"/>
          <p:nvPr>
            <p:ph type="body" idx="1"/>
          </p:nvPr>
        </p:nvSpPr>
        <p:spPr>
          <a:xfrm>
            <a:off x="190500" y="740409"/>
            <a:ext cx="8763000" cy="4032509"/>
          </a:xfrm>
          <a:prstGeom prst="rect">
            <a:avLst/>
          </a:prstGeom>
        </p:spPr>
        <p:txBody>
          <a:bodyPr/>
          <a:lstStyle/>
          <a:p>
            <a:pPr>
              <a:defRPr sz="2400"/>
            </a:pPr>
            <a:r>
              <a:t>Combines the functions of a TPC for charged particle tracking and a Cherenkov detector for particle identification in same volume</a:t>
            </a:r>
          </a:p>
          <a:p>
            <a:pPr>
              <a:defRPr sz="2400"/>
            </a:pPr>
            <a:r>
              <a:t>Prototype: </a:t>
            </a:r>
          </a:p>
          <a:p>
            <a:pPr lvl="1">
              <a:defRPr sz="2200">
                <a:solidFill>
                  <a:srgbClr val="008F00"/>
                </a:solidFill>
              </a:defRPr>
            </a:pPr>
            <a:r>
              <a:t>TPC: 10cm drift + 10x10 cm</a:t>
            </a:r>
            <a:r>
              <a:rPr baseline="31999"/>
              <a:t>2</a:t>
            </a:r>
            <a:r>
              <a:t> 4 layer GEM </a:t>
            </a:r>
          </a:p>
          <a:p>
            <a:pPr lvl="1">
              <a:defRPr sz="2200">
                <a:solidFill>
                  <a:srgbClr val="008F00"/>
                </a:solidFill>
              </a:defRPr>
            </a:pPr>
            <a:r>
              <a:t>Cherenkov: 3.3 x 3.3 cm</a:t>
            </a:r>
            <a:r>
              <a:rPr baseline="31999"/>
              <a:t>2</a:t>
            </a:r>
            <a:r>
              <a:t> pad array + 10 x 10 cm</a:t>
            </a:r>
            <a:r>
              <a:rPr baseline="31999"/>
              <a:t>2</a:t>
            </a:r>
            <a:r>
              <a:t> 4 layer GEM </a:t>
            </a:r>
          </a:p>
          <a:p>
            <a:pPr lvl="1">
              <a:defRPr sz="2200">
                <a:solidFill>
                  <a:srgbClr val="008F00"/>
                </a:solidFill>
              </a:defRPr>
            </a:pPr>
            <a:r>
              <a:t>Common Gas: CF4 (v</a:t>
            </a:r>
            <a:r>
              <a:rPr baseline="-5999"/>
              <a:t>drift</a:t>
            </a:r>
            <a:r>
              <a:t> = 7.5 cm/μs &amp; large N0) </a:t>
            </a:r>
          </a:p>
          <a:p>
            <a:pPr>
              <a:defRPr sz="2400"/>
            </a:pPr>
            <a:r>
              <a:t>Successful demonstration of proof of principle - TPCC works!</a:t>
            </a:r>
          </a:p>
          <a:p>
            <a:pPr>
              <a:defRPr sz="2400"/>
            </a:pPr>
            <a:r>
              <a:t>Finalizing performance specs on track resolution and Cherenkov light yield, paper in progress</a:t>
            </a: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Image" descr="Image"/>
          <p:cNvPicPr>
            <a:picLocks noChangeAspect="1"/>
          </p:cNvPicPr>
          <p:nvPr/>
        </p:nvPicPr>
        <p:blipFill>
          <a:blip r:embed="rId2">
            <a:extLst/>
          </a:blip>
          <a:stretch>
            <a:fillRect/>
          </a:stretch>
        </p:blipFill>
        <p:spPr>
          <a:xfrm>
            <a:off x="185936" y="4883090"/>
            <a:ext cx="2729544" cy="1539116"/>
          </a:xfrm>
          <a:prstGeom prst="rect">
            <a:avLst/>
          </a:prstGeom>
          <a:ln w="12700"/>
        </p:spPr>
      </p:pic>
      <p:pic>
        <p:nvPicPr>
          <p:cNvPr id="313" name="Image" descr="Image"/>
          <p:cNvPicPr>
            <a:picLocks noChangeAspect="1"/>
          </p:cNvPicPr>
          <p:nvPr/>
        </p:nvPicPr>
        <p:blipFill>
          <a:blip r:embed="rId3">
            <a:extLst/>
          </a:blip>
          <a:stretch>
            <a:fillRect/>
          </a:stretch>
        </p:blipFill>
        <p:spPr>
          <a:xfrm>
            <a:off x="3092905" y="4898554"/>
            <a:ext cx="2569394" cy="1508187"/>
          </a:xfrm>
          <a:prstGeom prst="rect">
            <a:avLst/>
          </a:prstGeom>
          <a:ln w="12700"/>
        </p:spPr>
      </p:pic>
      <p:pic>
        <p:nvPicPr>
          <p:cNvPr id="314" name="Picture 13" descr="Picture 13"/>
          <p:cNvPicPr>
            <a:picLocks noChangeAspect="1"/>
          </p:cNvPicPr>
          <p:nvPr/>
        </p:nvPicPr>
        <p:blipFill>
          <a:blip r:embed="rId4">
            <a:extLst/>
          </a:blip>
          <a:srcRect l="0" t="0" r="55000" b="0"/>
          <a:stretch>
            <a:fillRect/>
          </a:stretch>
        </p:blipFill>
        <p:spPr>
          <a:xfrm>
            <a:off x="5718923" y="4828140"/>
            <a:ext cx="3352801" cy="164920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17" name="eRD6: Mini-Drift GEM Tracking Detector"/>
          <p:cNvSpPr txBox="1"/>
          <p:nvPr>
            <p:ph type="title"/>
          </p:nvPr>
        </p:nvSpPr>
        <p:spPr>
          <a:prstGeom prst="rect">
            <a:avLst/>
          </a:prstGeom>
        </p:spPr>
        <p:txBody>
          <a:bodyPr/>
          <a:lstStyle/>
          <a:p>
            <a:pPr/>
            <a:r>
              <a:t>eRD6: Mini-Drift GEM Tracking Detector</a:t>
            </a:r>
          </a:p>
        </p:txBody>
      </p:sp>
      <p:sp>
        <p:nvSpPr>
          <p:cNvPr id="3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 name="Triple GEM stack with a small drift region (mini TPC type configuration)…"/>
          <p:cNvSpPr txBox="1"/>
          <p:nvPr>
            <p:ph type="body" idx="1"/>
          </p:nvPr>
        </p:nvSpPr>
        <p:spPr>
          <a:xfrm>
            <a:off x="117023" y="786708"/>
            <a:ext cx="8909955" cy="4448176"/>
          </a:xfrm>
          <a:prstGeom prst="rect">
            <a:avLst/>
          </a:prstGeom>
        </p:spPr>
        <p:txBody>
          <a:bodyPr lIns="38100" tIns="38100" rIns="38100" bIns="38100"/>
          <a:lstStyle/>
          <a:p>
            <a:pPr lvl="1" marL="508000" indent="-254000">
              <a:buClr>
                <a:srgbClr val="FF2600"/>
              </a:buClr>
              <a:buSzPct val="150000"/>
              <a:buFontTx/>
              <a:buChar char="•"/>
              <a:defRPr sz="2200"/>
            </a:pPr>
            <a:r>
              <a:t>Triple GEM stack with a small drift region (mini TPC type configuration)</a:t>
            </a:r>
          </a:p>
          <a:p>
            <a:pPr lvl="1" marL="508000" indent="-254000">
              <a:buClr>
                <a:srgbClr val="FF2600"/>
              </a:buClr>
              <a:buSzPct val="150000"/>
              <a:buFontTx/>
              <a:buChar char="•"/>
              <a:defRPr sz="2200"/>
            </a:pPr>
            <a:r>
              <a:t>Position and arrival time of the charge deposited in the drift region were measured on the readout plane allowing reconstruction of track traversing the chamber. </a:t>
            </a:r>
          </a:p>
          <a:p>
            <a:pPr lvl="1" marL="508000" indent="-254000">
              <a:buClr>
                <a:srgbClr val="FF2600"/>
              </a:buClr>
              <a:buSzPct val="150000"/>
              <a:buFontTx/>
              <a:buChar char="•"/>
              <a:defRPr sz="2200"/>
            </a:pPr>
            <a:r>
              <a:t>Minidrift overcomes resolution degradation with incident angle for conventional GEM tracking detectors using only charge centroid information. </a:t>
            </a:r>
          </a:p>
          <a:p>
            <a:pPr lvl="1" marL="508000" indent="-254000">
              <a:buClr>
                <a:srgbClr val="FF2600"/>
              </a:buClr>
              <a:buSzPct val="150000"/>
              <a:buFontTx/>
              <a:buChar char="•"/>
              <a:defRPr sz="2200">
                <a:solidFill>
                  <a:srgbClr val="941100"/>
                </a:solidFill>
              </a:defRPr>
            </a:pPr>
            <a:r>
              <a:t>Compatible with all forms of planar GEM tracker.</a:t>
            </a:r>
          </a:p>
        </p:txBody>
      </p:sp>
      <p:pic>
        <p:nvPicPr>
          <p:cNvPr id="320" name="Image" descr="Image"/>
          <p:cNvPicPr>
            <a:picLocks noChangeAspect="1"/>
          </p:cNvPicPr>
          <p:nvPr/>
        </p:nvPicPr>
        <p:blipFill>
          <a:blip r:embed="rId2">
            <a:extLst/>
          </a:blip>
          <a:srcRect l="0" t="18583" r="0" b="0"/>
          <a:stretch>
            <a:fillRect/>
          </a:stretch>
        </p:blipFill>
        <p:spPr>
          <a:xfrm>
            <a:off x="92220" y="4373223"/>
            <a:ext cx="4310347" cy="2226720"/>
          </a:xfrm>
          <a:prstGeom prst="rect">
            <a:avLst/>
          </a:prstGeom>
          <a:ln w="12700"/>
        </p:spPr>
      </p:pic>
      <p:grpSp>
        <p:nvGrpSpPr>
          <p:cNvPr id="324" name="Group"/>
          <p:cNvGrpSpPr/>
          <p:nvPr/>
        </p:nvGrpSpPr>
        <p:grpSpPr>
          <a:xfrm>
            <a:off x="4363894" y="4141460"/>
            <a:ext cx="4628409" cy="2637053"/>
            <a:chOff x="0" y="0"/>
            <a:chExt cx="4628407" cy="2637052"/>
          </a:xfrm>
        </p:grpSpPr>
        <p:pic>
          <p:nvPicPr>
            <p:cNvPr id="321" name="image4.png" descr="image4.png"/>
            <p:cNvPicPr>
              <a:picLocks noChangeAspect="1"/>
            </p:cNvPicPr>
            <p:nvPr/>
          </p:nvPicPr>
          <p:blipFill>
            <a:blip r:embed="rId3">
              <a:extLst/>
            </a:blip>
            <a:stretch>
              <a:fillRect/>
            </a:stretch>
          </p:blipFill>
          <p:spPr>
            <a:xfrm>
              <a:off x="0" y="0"/>
              <a:ext cx="4628408" cy="2637053"/>
            </a:xfrm>
            <a:prstGeom prst="rect">
              <a:avLst/>
            </a:prstGeom>
            <a:ln w="12700" cap="flat">
              <a:noFill/>
              <a:miter lim="400000"/>
            </a:ln>
            <a:effectLst/>
          </p:spPr>
        </p:pic>
        <p:sp>
          <p:nvSpPr>
            <p:cNvPr id="322" name="Normal Chamber"/>
            <p:cNvSpPr txBox="1"/>
            <p:nvPr/>
          </p:nvSpPr>
          <p:spPr>
            <a:xfrm>
              <a:off x="1030124" y="214340"/>
              <a:ext cx="2475470"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Normal Chamber</a:t>
              </a:r>
            </a:p>
          </p:txBody>
        </p:sp>
        <p:sp>
          <p:nvSpPr>
            <p:cNvPr id="323" name="MiniDrift"/>
            <p:cNvSpPr txBox="1"/>
            <p:nvPr/>
          </p:nvSpPr>
          <p:spPr>
            <a:xfrm>
              <a:off x="2388830" y="1193793"/>
              <a:ext cx="1272491"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MiniDrift</a:t>
              </a: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27" name="eRD6: MPGD-Based Photon Detector for RICHs"/>
          <p:cNvSpPr txBox="1"/>
          <p:nvPr>
            <p:ph type="title"/>
          </p:nvPr>
        </p:nvSpPr>
        <p:spPr>
          <a:prstGeom prst="rect">
            <a:avLst/>
          </a:prstGeom>
        </p:spPr>
        <p:txBody>
          <a:bodyPr/>
          <a:lstStyle>
            <a:lvl1pPr>
              <a:defRPr sz="3100"/>
            </a:lvl1pPr>
          </a:lstStyle>
          <a:p>
            <a:pPr/>
            <a:r>
              <a:t>eRD6: MPGD-Based Photon Detector for RICHs</a:t>
            </a:r>
          </a:p>
        </p:txBody>
      </p:sp>
      <p:sp>
        <p:nvSpPr>
          <p:cNvPr id="328" name="Motivation…"/>
          <p:cNvSpPr txBox="1"/>
          <p:nvPr>
            <p:ph type="body" idx="1"/>
          </p:nvPr>
        </p:nvSpPr>
        <p:spPr>
          <a:prstGeom prst="rect">
            <a:avLst/>
          </a:prstGeom>
        </p:spPr>
        <p:txBody>
          <a:bodyPr/>
          <a:lstStyle/>
          <a:p>
            <a:pPr>
              <a:defRPr sz="2400"/>
            </a:pPr>
            <a:r>
              <a:t>Motivation</a:t>
            </a:r>
          </a:p>
          <a:p>
            <a:pPr lvl="1">
              <a:defRPr sz="2200"/>
            </a:pPr>
            <a:r>
              <a:t>h-PID in the range 6 &lt; p &lt; 60 GeV/c, a must for EIC</a:t>
            </a:r>
          </a:p>
          <a:p>
            <a:pPr lvl="1">
              <a:defRPr sz="2200"/>
            </a:pPr>
            <a:r>
              <a:t>At high momenta: gas radiator is mandatory</a:t>
            </a:r>
          </a:p>
          <a:p>
            <a:pPr lvl="1">
              <a:defRPr sz="2200"/>
            </a:pPr>
            <a:r>
              <a:t>Collider detector: short (~ 1 m) radiator length </a:t>
            </a:r>
          </a:p>
          <a:p>
            <a:pPr lvl="1" marL="0" indent="317500">
              <a:buSzTx/>
              <a:buNone/>
              <a:defRPr sz="2200"/>
            </a:pPr>
          </a:p>
          <a:p>
            <a:pPr>
              <a:defRPr sz="2400"/>
            </a:pPr>
            <a:r>
              <a:t>R&amp;D program </a:t>
            </a:r>
          </a:p>
          <a:p>
            <a:pPr lvl="1">
              <a:defRPr sz="2200"/>
            </a:pPr>
            <a:r>
              <a:t>Development of MPGD-based Photon Detectors </a:t>
            </a:r>
          </a:p>
          <a:p>
            <a:pPr lvl="2">
              <a:defRPr sz="2200"/>
            </a:pPr>
            <a:r>
              <a:t>Miniaturized pads </a:t>
            </a:r>
          </a:p>
          <a:p>
            <a:pPr lvl="2">
              <a:defRPr sz="2200"/>
            </a:pPr>
            <a:r>
              <a:t>Operation in C-F gases </a:t>
            </a:r>
          </a:p>
          <a:p>
            <a:pPr lvl="2">
              <a:defRPr sz="2200"/>
            </a:pPr>
            <a:r>
              <a:t>THGEM vs GEM for optimal photoelectron collection </a:t>
            </a:r>
          </a:p>
          <a:p>
            <a:pPr lvl="2">
              <a:defRPr sz="2200"/>
            </a:pPr>
            <a:r>
              <a:t>Ion BackFlow (IBF) control </a:t>
            </a:r>
          </a:p>
          <a:p>
            <a:pPr lvl="2">
              <a:defRPr sz="2200"/>
            </a:pPr>
            <a:r>
              <a:t>Photocathodes: alternatives to CsI?</a:t>
            </a:r>
          </a:p>
          <a:p>
            <a:pPr lvl="3" marL="1730375">
              <a:buSzPct val="80000"/>
              <a:buChar char="๏"/>
              <a:defRPr sz="2200"/>
            </a:pPr>
            <a:r>
              <a:t>CsI: aging, doesn’t tolerate water vapor, O</a:t>
            </a:r>
            <a:r>
              <a:rPr baseline="31999"/>
              <a:t>2</a:t>
            </a: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32" name="eRD6: MPGD-Based Photon Detector for RICHs"/>
          <p:cNvSpPr txBox="1"/>
          <p:nvPr>
            <p:ph type="title"/>
          </p:nvPr>
        </p:nvSpPr>
        <p:spPr>
          <a:prstGeom prst="rect">
            <a:avLst/>
          </a:prstGeom>
        </p:spPr>
        <p:txBody>
          <a:bodyPr/>
          <a:lstStyle>
            <a:lvl1pPr>
              <a:defRPr sz="3100"/>
            </a:lvl1pPr>
          </a:lstStyle>
          <a:p>
            <a:pPr/>
            <a:r>
              <a:t>eRD6: MPGD-Based Photon Detector for RICHs</a:t>
            </a:r>
          </a:p>
        </p:txBody>
      </p:sp>
      <p:sp>
        <p:nvSpPr>
          <p:cNvPr id="333" name="New activity at INFN Trieste…"/>
          <p:cNvSpPr txBox="1"/>
          <p:nvPr>
            <p:ph type="body" sz="half" idx="1"/>
          </p:nvPr>
        </p:nvSpPr>
        <p:spPr>
          <a:xfrm>
            <a:off x="114300" y="812800"/>
            <a:ext cx="8763000" cy="1662153"/>
          </a:xfrm>
          <a:prstGeom prst="rect">
            <a:avLst/>
          </a:prstGeom>
        </p:spPr>
        <p:txBody>
          <a:bodyPr/>
          <a:lstStyle>
            <a:lvl1pPr>
              <a:defRPr sz="2400"/>
            </a:lvl1pPr>
            <a:lvl2pPr>
              <a:defRPr sz="2200"/>
            </a:lvl2pPr>
          </a:lstStyle>
          <a:p>
            <a:pPr/>
            <a:r>
              <a:t>New activity at INFN Trieste</a:t>
            </a:r>
          </a:p>
          <a:p>
            <a:pPr lvl="1"/>
            <a:r>
              <a:t>Design of prototype of MM with resistive layer and miniaturized pad-size well advanced </a:t>
            </a:r>
          </a:p>
        </p:txBody>
      </p:sp>
      <p:sp>
        <p:nvSpPr>
          <p:cNvPr id="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Image" descr="Image"/>
          <p:cNvPicPr>
            <a:picLocks noChangeAspect="1"/>
          </p:cNvPicPr>
          <p:nvPr/>
        </p:nvPicPr>
        <p:blipFill>
          <a:blip r:embed="rId2">
            <a:extLst/>
          </a:blip>
          <a:stretch>
            <a:fillRect/>
          </a:stretch>
        </p:blipFill>
        <p:spPr>
          <a:xfrm>
            <a:off x="127548" y="2337223"/>
            <a:ext cx="4546953" cy="2183554"/>
          </a:xfrm>
          <a:prstGeom prst="rect">
            <a:avLst/>
          </a:prstGeom>
          <a:ln w="12700"/>
        </p:spPr>
      </p:pic>
      <p:sp>
        <p:nvSpPr>
          <p:cNvPr id="336" name="New photocathode…"/>
          <p:cNvSpPr txBox="1"/>
          <p:nvPr/>
        </p:nvSpPr>
        <p:spPr>
          <a:xfrm>
            <a:off x="190500" y="4871720"/>
            <a:ext cx="8763000" cy="1767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pPr>
            <a:r>
              <a:t>New photocathode</a:t>
            </a:r>
          </a:p>
          <a:p>
            <a:pPr lvl="1" marL="635000" marR="41275" indent="-317500">
              <a:spcBef>
                <a:spcPts val="400"/>
              </a:spcBef>
              <a:buClr>
                <a:srgbClr val="011993"/>
              </a:buClr>
              <a:buSzPct val="104999"/>
              <a:buFont typeface="Lucida Grande"/>
              <a:buChar char="‣"/>
              <a:defRPr sz="2200"/>
            </a:pPr>
            <a:r>
              <a:t>Hydrogenated diamond film: Spray technique making use of NanoCrystals powder at T ~ 120° (instead of std &gt;800° )</a:t>
            </a:r>
          </a:p>
          <a:p>
            <a:pPr lvl="1" marL="635000" marR="41275" indent="-317500">
              <a:spcBef>
                <a:spcPts val="400"/>
              </a:spcBef>
              <a:buClr>
                <a:srgbClr val="011993"/>
              </a:buClr>
              <a:buSzPct val="104999"/>
              <a:buFont typeface="Lucida Grande"/>
              <a:buChar char="‣"/>
              <a:defRPr sz="2200"/>
            </a:pPr>
            <a:r>
              <a:t>Next steps: Coupling of photo converter and MPGDs</a:t>
            </a:r>
          </a:p>
        </p:txBody>
      </p:sp>
      <p:pic>
        <p:nvPicPr>
          <p:cNvPr id="337" name="Image" descr="Image"/>
          <p:cNvPicPr>
            <a:picLocks noChangeAspect="1"/>
          </p:cNvPicPr>
          <p:nvPr/>
        </p:nvPicPr>
        <p:blipFill>
          <a:blip r:embed="rId3">
            <a:extLst/>
          </a:blip>
          <a:stretch>
            <a:fillRect/>
          </a:stretch>
        </p:blipFill>
        <p:spPr>
          <a:xfrm>
            <a:off x="4917987" y="2043330"/>
            <a:ext cx="4017061" cy="3175885"/>
          </a:xfrm>
          <a:prstGeom prst="rect">
            <a:avLst/>
          </a:prstGeom>
          <a:ln w="12700"/>
        </p:spPr>
      </p:pic>
      <p:sp>
        <p:nvSpPr>
          <p:cNvPr id="338" name="47%"/>
          <p:cNvSpPr txBox="1"/>
          <p:nvPr/>
        </p:nvSpPr>
        <p:spPr>
          <a:xfrm>
            <a:off x="7433210" y="1799103"/>
            <a:ext cx="561639" cy="323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47%</a:t>
            </a:r>
          </a:p>
        </p:txBody>
      </p:sp>
      <p:sp>
        <p:nvSpPr>
          <p:cNvPr id="339" name="see Stefano Levorato , Parallel 1"/>
          <p:cNvSpPr txBox="1"/>
          <p:nvPr/>
        </p:nvSpPr>
        <p:spPr>
          <a:xfrm>
            <a:off x="37457" y="6480947"/>
            <a:ext cx="3615390"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800"/>
              </a:spcBef>
              <a:buClr>
                <a:srgbClr val="FF2600"/>
              </a:buClr>
              <a:defRPr sz="1900">
                <a:solidFill>
                  <a:srgbClr val="008F00"/>
                </a:solidFill>
              </a:defRPr>
            </a:lvl1pPr>
          </a:lstStyle>
          <a:p>
            <a:pPr>
              <a:defRPr>
                <a:solidFill>
                  <a:srgbClr val="000000"/>
                </a:solidFill>
              </a:defRPr>
            </a:pPr>
            <a:r>
              <a:rPr>
                <a:solidFill>
                  <a:srgbClr val="008F00"/>
                </a:solidFill>
              </a:rPr>
              <a:t>see Stefano Levorato , Parallel 1</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42" name="eRD14: PID Consortium"/>
          <p:cNvSpPr txBox="1"/>
          <p:nvPr>
            <p:ph type="title"/>
          </p:nvPr>
        </p:nvSpPr>
        <p:spPr>
          <a:prstGeom prst="rect">
            <a:avLst/>
          </a:prstGeom>
        </p:spPr>
        <p:txBody>
          <a:bodyPr/>
          <a:lstStyle/>
          <a:p>
            <a:pPr/>
            <a:r>
              <a:t>eRD14: PID Consortium</a:t>
            </a:r>
          </a:p>
        </p:txBody>
      </p:sp>
      <p:sp>
        <p:nvSpPr>
          <p:cNvPr id="343" name="Particle ID is essential for EIC…"/>
          <p:cNvSpPr txBox="1"/>
          <p:nvPr>
            <p:ph type="body" sz="half" idx="1"/>
          </p:nvPr>
        </p:nvSpPr>
        <p:spPr>
          <a:xfrm>
            <a:off x="114300" y="812800"/>
            <a:ext cx="4569262" cy="2791490"/>
          </a:xfrm>
          <a:prstGeom prst="rect">
            <a:avLst/>
          </a:prstGeom>
        </p:spPr>
        <p:txBody>
          <a:bodyPr/>
          <a:lstStyle/>
          <a:p>
            <a:pPr lvl="1" marL="0" indent="0">
              <a:buClr>
                <a:srgbClr val="FF2600"/>
              </a:buClr>
              <a:buSzTx/>
              <a:buFontTx/>
              <a:buNone/>
              <a:defRPr b="1" sz="2400">
                <a:solidFill>
                  <a:srgbClr val="021EAA"/>
                </a:solidFill>
              </a:defRPr>
            </a:pPr>
            <a:r>
              <a:t>Particle ID is essential for EIC</a:t>
            </a:r>
          </a:p>
          <a:p>
            <a:pPr>
              <a:defRPr sz="2200"/>
            </a:pPr>
            <a:r>
              <a:t>Developing a suite systems covering the full angular- and momentum range required Imaging Cherenkov detectors are the primary technology</a:t>
            </a: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5" name="Current Projects…"/>
          <p:cNvSpPr txBox="1"/>
          <p:nvPr/>
        </p:nvSpPr>
        <p:spPr>
          <a:xfrm>
            <a:off x="4860669" y="803893"/>
            <a:ext cx="4201967" cy="58955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0" marR="0" defTabSz="457200">
              <a:defRPr b="1">
                <a:uFillTx/>
                <a:latin typeface="Helvetica"/>
                <a:ea typeface="Helvetica"/>
                <a:cs typeface="Helvetica"/>
                <a:sym typeface="Helvetica"/>
              </a:defRPr>
            </a:pPr>
            <a:r>
              <a:t>Current Projects</a:t>
            </a:r>
          </a:p>
          <a:p>
            <a:pPr lvl="1" marL="254000" marR="41275" indent="-254000">
              <a:spcBef>
                <a:spcPts val="400"/>
              </a:spcBef>
              <a:buClr>
                <a:srgbClr val="FF2600"/>
              </a:buClr>
              <a:buSzPct val="150000"/>
              <a:buChar char="•"/>
              <a:defRPr sz="2200"/>
            </a:pPr>
            <a:r>
              <a:t>h-side: RICH with two radiators (gas + aerogel) are needed to cover the full momentum range: more than 3 s.d. separation for π/K/p over 3-50 GeV/c</a:t>
            </a:r>
          </a:p>
          <a:p>
            <a:pPr lvl="1" marL="254000" marR="41275" indent="-254000">
              <a:spcBef>
                <a:spcPts val="400"/>
              </a:spcBef>
              <a:buClr>
                <a:srgbClr val="FF2600"/>
              </a:buClr>
              <a:buSzPct val="150000"/>
              <a:buChar char="•"/>
              <a:defRPr sz="2200"/>
            </a:pPr>
            <a:r>
              <a:t>e-side: Compact aerogel RICH covering up to 10 GeV/c (π/K/p) can provide the required PID optimized for EIC physics requirements</a:t>
            </a:r>
          </a:p>
          <a:p>
            <a:pPr lvl="1" marL="254000" marR="41275" indent="-254000">
              <a:spcBef>
                <a:spcPts val="400"/>
              </a:spcBef>
              <a:buClr>
                <a:srgbClr val="FF2600"/>
              </a:buClr>
              <a:buSzPct val="150000"/>
              <a:buChar char="•"/>
              <a:defRPr sz="2200"/>
            </a:pPr>
            <a:r>
              <a:t>Barrel: </a:t>
            </a:r>
          </a:p>
          <a:p>
            <a:pPr lvl="2" marL="444500" marR="41275" indent="-152400">
              <a:spcBef>
                <a:spcPts val="400"/>
              </a:spcBef>
              <a:buClr>
                <a:srgbClr val="021EAA"/>
              </a:buClr>
              <a:buSzPct val="115000"/>
              <a:buChar char="‣"/>
              <a:defRPr sz="2000"/>
            </a:pPr>
            <a:r>
              <a:t>DIRC is compact and can cover momenta up to 6-7 GeV/c</a:t>
            </a:r>
          </a:p>
          <a:p>
            <a:pPr lvl="2" marL="444500" marR="41275" indent="-152400">
              <a:spcBef>
                <a:spcPts val="400"/>
              </a:spcBef>
              <a:buClr>
                <a:srgbClr val="021EAA"/>
              </a:buClr>
              <a:buSzPct val="115000"/>
              <a:buChar char="‣"/>
              <a:defRPr sz="2000"/>
            </a:pPr>
            <a:r>
              <a:t>ToF issue with determining T</a:t>
            </a:r>
            <a:r>
              <a:rPr baseline="-5999"/>
              <a:t>0</a:t>
            </a:r>
          </a:p>
        </p:txBody>
      </p:sp>
      <p:sp>
        <p:nvSpPr>
          <p:cNvPr id="346" name="Institutes: ACU, ANL, BNL, CUA, William &amp; Mary, Duke, GSU, GSI, Howard, INFN Ferrara, INFN Roma, ISS Rome, JLAB, LANL, ODU, USM, UIC, UNM, SC, Yale"/>
          <p:cNvSpPr txBox="1"/>
          <p:nvPr/>
        </p:nvSpPr>
        <p:spPr>
          <a:xfrm>
            <a:off x="83922" y="6223634"/>
            <a:ext cx="5018638" cy="60461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L="41275" marR="41275">
              <a:spcBef>
                <a:spcPts val="400"/>
              </a:spcBef>
              <a:defRPr b="1" sz="1200">
                <a:solidFill>
                  <a:srgbClr val="008F00"/>
                </a:solidFill>
                <a:uFill>
                  <a:solidFill>
                    <a:srgbClr val="011585"/>
                  </a:solidFill>
                </a:uFill>
              </a:defRPr>
            </a:lvl1pPr>
          </a:lstStyle>
          <a:p>
            <a:pPr/>
            <a:r>
              <a:t>Institutes: ACU, ANL, BNL, CUA, William &amp; Mary, Duke, GSU, GSI, Howard, INFN Ferrara, INFN Roma, ISS Rome, JLAB, LANL, ODU, USM, UIC, UNM, SC, Yale</a:t>
            </a:r>
          </a:p>
        </p:txBody>
      </p:sp>
      <p:grpSp>
        <p:nvGrpSpPr>
          <p:cNvPr id="365" name="Group"/>
          <p:cNvGrpSpPr/>
          <p:nvPr/>
        </p:nvGrpSpPr>
        <p:grpSpPr>
          <a:xfrm>
            <a:off x="100122" y="3093214"/>
            <a:ext cx="4521418" cy="3068303"/>
            <a:chOff x="0" y="0"/>
            <a:chExt cx="4521416" cy="3068302"/>
          </a:xfrm>
        </p:grpSpPr>
        <p:grpSp>
          <p:nvGrpSpPr>
            <p:cNvPr id="355" name="Group"/>
            <p:cNvGrpSpPr/>
            <p:nvPr/>
          </p:nvGrpSpPr>
          <p:grpSpPr>
            <a:xfrm>
              <a:off x="266850" y="228301"/>
              <a:ext cx="4254567" cy="2664750"/>
              <a:chOff x="0" y="0"/>
              <a:chExt cx="4254565" cy="2664748"/>
            </a:xfrm>
          </p:grpSpPr>
          <p:pic>
            <p:nvPicPr>
              <p:cNvPr id="347" name="image1.png" descr="image1.png"/>
              <p:cNvPicPr>
                <a:picLocks noChangeAspect="1"/>
              </p:cNvPicPr>
              <p:nvPr/>
            </p:nvPicPr>
            <p:blipFill>
              <a:blip r:embed="rId2">
                <a:extLst/>
              </a:blip>
              <a:stretch>
                <a:fillRect/>
              </a:stretch>
            </p:blipFill>
            <p:spPr>
              <a:xfrm>
                <a:off x="0" y="0"/>
                <a:ext cx="4254566" cy="2664749"/>
              </a:xfrm>
              <a:prstGeom prst="rect">
                <a:avLst/>
              </a:prstGeom>
              <a:ln w="12700" cap="flat">
                <a:noFill/>
                <a:miter lim="400000"/>
              </a:ln>
              <a:effectLst/>
            </p:spPr>
          </p:pic>
          <p:sp>
            <p:nvSpPr>
              <p:cNvPr id="348" name="Rectangle"/>
              <p:cNvSpPr/>
              <p:nvPr/>
            </p:nvSpPr>
            <p:spPr>
              <a:xfrm>
                <a:off x="2284365" y="434950"/>
                <a:ext cx="1498860" cy="2084465"/>
              </a:xfrm>
              <a:prstGeom prst="rect">
                <a:avLst/>
              </a:prstGeom>
              <a:solidFill>
                <a:srgbClr val="5B9BD5">
                  <a:alpha val="20000"/>
                </a:srgbClr>
              </a:solidFill>
              <a:ln w="3175" cap="flat">
                <a:solidFill>
                  <a:srgbClr val="42719B"/>
                </a:solidFill>
                <a:prstDash val="solid"/>
                <a:miter lim="800000"/>
              </a:ln>
              <a:effectLst/>
            </p:spPr>
            <p:txBody>
              <a:bodyPr wrap="square" lIns="36307" tIns="36307" rIns="36307" bIns="36307" numCol="1" anchor="ctr">
                <a:noAutofit/>
              </a:bodyPr>
              <a:lstStyle/>
              <a:p>
                <a:pPr marL="0" marR="0" algn="ctr" defTabSz="821951">
                  <a:defRPr sz="1400">
                    <a:solidFill>
                      <a:srgbClr val="FFFFFF"/>
                    </a:solidFill>
                    <a:uFillTx/>
                    <a:latin typeface="Calibri"/>
                    <a:ea typeface="Calibri"/>
                    <a:cs typeface="Calibri"/>
                    <a:sym typeface="Calibri"/>
                  </a:defRPr>
                </a:pPr>
              </a:p>
            </p:txBody>
          </p:sp>
          <p:sp>
            <p:nvSpPr>
              <p:cNvPr id="349" name="Rectangle"/>
              <p:cNvSpPr/>
              <p:nvPr/>
            </p:nvSpPr>
            <p:spPr>
              <a:xfrm>
                <a:off x="205656" y="1319148"/>
                <a:ext cx="1521241" cy="1200266"/>
              </a:xfrm>
              <a:prstGeom prst="rect">
                <a:avLst/>
              </a:prstGeom>
              <a:solidFill>
                <a:srgbClr val="C00000">
                  <a:alpha val="20000"/>
                </a:srgbClr>
              </a:solidFill>
              <a:ln w="3175" cap="flat">
                <a:solidFill>
                  <a:srgbClr val="42719B"/>
                </a:solidFill>
                <a:prstDash val="solid"/>
                <a:miter lim="800000"/>
              </a:ln>
              <a:effectLst/>
            </p:spPr>
            <p:txBody>
              <a:bodyPr wrap="square" lIns="36307" tIns="36307" rIns="36307" bIns="36307" numCol="1" anchor="ctr">
                <a:noAutofit/>
              </a:bodyPr>
              <a:lstStyle/>
              <a:p>
                <a:pPr marL="0" marR="0" algn="ctr" defTabSz="821951">
                  <a:defRPr sz="1400">
                    <a:solidFill>
                      <a:srgbClr val="FFFFFF"/>
                    </a:solidFill>
                    <a:uFillTx/>
                    <a:latin typeface="Calibri"/>
                    <a:ea typeface="Calibri"/>
                    <a:cs typeface="Calibri"/>
                    <a:sym typeface="Calibri"/>
                  </a:defRPr>
                </a:pPr>
              </a:p>
            </p:txBody>
          </p:sp>
          <p:sp>
            <p:nvSpPr>
              <p:cNvPr id="350" name="Rectangle"/>
              <p:cNvSpPr/>
              <p:nvPr/>
            </p:nvSpPr>
            <p:spPr>
              <a:xfrm>
                <a:off x="1726897" y="1509913"/>
                <a:ext cx="557469" cy="1009501"/>
              </a:xfrm>
              <a:prstGeom prst="rect">
                <a:avLst/>
              </a:prstGeom>
              <a:solidFill>
                <a:srgbClr val="00B050">
                  <a:alpha val="20000"/>
                </a:srgbClr>
              </a:solidFill>
              <a:ln w="3175" cap="flat">
                <a:solidFill>
                  <a:srgbClr val="42719B"/>
                </a:solidFill>
                <a:prstDash val="solid"/>
                <a:miter lim="800000"/>
              </a:ln>
              <a:effectLst/>
            </p:spPr>
            <p:txBody>
              <a:bodyPr wrap="square" lIns="36307" tIns="36307" rIns="36307" bIns="36307" numCol="1" anchor="ctr">
                <a:noAutofit/>
              </a:bodyPr>
              <a:lstStyle/>
              <a:p>
                <a:pPr marL="0" marR="0" algn="ctr" defTabSz="821951">
                  <a:defRPr sz="1400">
                    <a:solidFill>
                      <a:srgbClr val="FFFFFF"/>
                    </a:solidFill>
                    <a:uFillTx/>
                    <a:latin typeface="Calibri"/>
                    <a:ea typeface="Calibri"/>
                    <a:cs typeface="Calibri"/>
                    <a:sym typeface="Calibri"/>
                  </a:defRPr>
                </a:pPr>
              </a:p>
            </p:txBody>
          </p:sp>
          <p:sp>
            <p:nvSpPr>
              <p:cNvPr id="351" name="e-endcap"/>
              <p:cNvSpPr txBox="1"/>
              <p:nvPr/>
            </p:nvSpPr>
            <p:spPr>
              <a:xfrm>
                <a:off x="190525" y="1008277"/>
                <a:ext cx="1536372" cy="253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e-endcap</a:t>
                </a:r>
              </a:p>
            </p:txBody>
          </p:sp>
          <p:sp>
            <p:nvSpPr>
              <p:cNvPr id="352" name="h-endcap"/>
              <p:cNvSpPr txBox="1"/>
              <p:nvPr/>
            </p:nvSpPr>
            <p:spPr>
              <a:xfrm>
                <a:off x="1906804" y="66259"/>
                <a:ext cx="1536372" cy="253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h-endcap</a:t>
                </a:r>
              </a:p>
            </p:txBody>
          </p:sp>
          <p:sp>
            <p:nvSpPr>
              <p:cNvPr id="353" name="barrel"/>
              <p:cNvSpPr txBox="1"/>
              <p:nvPr/>
            </p:nvSpPr>
            <p:spPr>
              <a:xfrm>
                <a:off x="1581511" y="816412"/>
                <a:ext cx="848239" cy="253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barrel</a:t>
                </a:r>
              </a:p>
            </p:txBody>
          </p:sp>
          <p:sp>
            <p:nvSpPr>
              <p:cNvPr id="354" name="10x100 GeV…"/>
              <p:cNvSpPr txBox="1"/>
              <p:nvPr/>
            </p:nvSpPr>
            <p:spPr>
              <a:xfrm>
                <a:off x="280855" y="195302"/>
                <a:ext cx="1536372" cy="400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p>
                <a:pPr marL="0" marR="0" algn="ctr" defTabSz="821951">
                  <a:tabLst>
                    <a:tab pos="762000" algn="l"/>
                  </a:tabLst>
                  <a:defRPr b="1" sz="1200">
                    <a:solidFill>
                      <a:srgbClr val="0000FF"/>
                    </a:solidFill>
                    <a:uFillTx/>
                  </a:defRPr>
                </a:pPr>
                <a:r>
                  <a:t>10x100 GeV</a:t>
                </a:r>
              </a:p>
              <a:p>
                <a:pPr marL="0" marR="0" algn="ctr" defTabSz="821951">
                  <a:tabLst>
                    <a:tab pos="762000" algn="l"/>
                  </a:tabLst>
                  <a:defRPr b="1" sz="1200">
                    <a:solidFill>
                      <a:srgbClr val="0000FF"/>
                    </a:solidFill>
                    <a:uFillTx/>
                  </a:defRPr>
                </a:pPr>
                <a:r>
                  <a:t>Q</a:t>
                </a:r>
                <a:r>
                  <a:rPr baseline="30000"/>
                  <a:t>2</a:t>
                </a:r>
                <a:r>
                  <a:t> &gt; 1 GeV</a:t>
                </a:r>
                <a:r>
                  <a:rPr baseline="30000"/>
                  <a:t>2</a:t>
                </a:r>
              </a:p>
            </p:txBody>
          </p:sp>
        </p:grpSp>
        <p:sp>
          <p:nvSpPr>
            <p:cNvPr id="356" name="DIRC"/>
            <p:cNvSpPr txBox="1"/>
            <p:nvPr/>
          </p:nvSpPr>
          <p:spPr>
            <a:xfrm>
              <a:off x="1896530" y="2201846"/>
              <a:ext cx="783729" cy="253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DIRC</a:t>
              </a:r>
            </a:p>
          </p:txBody>
        </p:sp>
        <p:sp>
          <p:nvSpPr>
            <p:cNvPr id="357" name="Aerogel RICH"/>
            <p:cNvSpPr txBox="1"/>
            <p:nvPr/>
          </p:nvSpPr>
          <p:spPr>
            <a:xfrm>
              <a:off x="689654" y="2400127"/>
              <a:ext cx="1356466" cy="253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Aerogel RICH</a:t>
              </a:r>
            </a:p>
          </p:txBody>
        </p:sp>
        <p:sp>
          <p:nvSpPr>
            <p:cNvPr id="358" name="Dual-radiator RICH"/>
            <p:cNvSpPr txBox="1"/>
            <p:nvPr/>
          </p:nvSpPr>
          <p:spPr>
            <a:xfrm>
              <a:off x="2729043" y="1415692"/>
              <a:ext cx="1443052" cy="448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400">
                  <a:uFillTx/>
                </a:defRPr>
              </a:lvl1pPr>
            </a:lstStyle>
            <a:p>
              <a:pPr/>
              <a:r>
                <a:t>Dual-radiator RICH</a:t>
              </a:r>
            </a:p>
          </p:txBody>
        </p:sp>
        <p:sp>
          <p:nvSpPr>
            <p:cNvPr id="359" name="Arrow"/>
            <p:cNvSpPr/>
            <p:nvPr/>
          </p:nvSpPr>
          <p:spPr>
            <a:xfrm>
              <a:off x="3058283" y="58466"/>
              <a:ext cx="709741" cy="202878"/>
            </a:xfrm>
            <a:prstGeom prst="rightArrow">
              <a:avLst>
                <a:gd name="adj1" fmla="val 50000"/>
                <a:gd name="adj2" fmla="val 50000"/>
              </a:avLst>
            </a:prstGeom>
            <a:solidFill>
              <a:srgbClr val="5B9BD5"/>
            </a:solidFill>
            <a:ln w="3175" cap="flat">
              <a:solidFill>
                <a:srgbClr val="42719B"/>
              </a:solidFill>
              <a:prstDash val="solid"/>
              <a:miter lim="800000"/>
            </a:ln>
            <a:effectLst/>
          </p:spPr>
          <p:txBody>
            <a:bodyPr wrap="square" lIns="36307" tIns="36307" rIns="36307" bIns="36307" numCol="1" anchor="ctr">
              <a:noAutofit/>
            </a:bodyPr>
            <a:lstStyle/>
            <a:p>
              <a:pPr marL="0" marR="0" algn="ctr" defTabSz="821951">
                <a:defRPr sz="1400">
                  <a:solidFill>
                    <a:srgbClr val="FFFFFF"/>
                  </a:solidFill>
                  <a:uFillTx/>
                  <a:latin typeface="Calibri"/>
                  <a:ea typeface="Calibri"/>
                  <a:cs typeface="Calibri"/>
                  <a:sym typeface="Calibri"/>
                </a:defRPr>
              </a:pPr>
            </a:p>
          </p:txBody>
        </p:sp>
        <p:sp>
          <p:nvSpPr>
            <p:cNvPr id="360" name="Arrow"/>
            <p:cNvSpPr/>
            <p:nvPr/>
          </p:nvSpPr>
          <p:spPr>
            <a:xfrm rot="10800000">
              <a:off x="725375" y="60793"/>
              <a:ext cx="709740" cy="202878"/>
            </a:xfrm>
            <a:prstGeom prst="rightArrow">
              <a:avLst>
                <a:gd name="adj1" fmla="val 50000"/>
                <a:gd name="adj2" fmla="val 50000"/>
              </a:avLst>
            </a:prstGeom>
            <a:solidFill>
              <a:srgbClr val="5B9BD5"/>
            </a:solidFill>
            <a:ln w="3175" cap="flat">
              <a:solidFill>
                <a:srgbClr val="42719B"/>
              </a:solidFill>
              <a:prstDash val="solid"/>
              <a:miter lim="800000"/>
            </a:ln>
            <a:effectLst/>
          </p:spPr>
          <p:txBody>
            <a:bodyPr wrap="square" lIns="36307" tIns="36307" rIns="36307" bIns="36307" numCol="1" anchor="ctr">
              <a:noAutofit/>
            </a:bodyPr>
            <a:lstStyle/>
            <a:p>
              <a:pPr marL="0" marR="0" algn="ctr" defTabSz="821951">
                <a:defRPr sz="1400">
                  <a:solidFill>
                    <a:srgbClr val="FFFFFF"/>
                  </a:solidFill>
                  <a:uFillTx/>
                  <a:latin typeface="Calibri"/>
                  <a:ea typeface="Calibri"/>
                  <a:cs typeface="Calibri"/>
                  <a:sym typeface="Calibri"/>
                </a:defRPr>
              </a:pPr>
            </a:p>
          </p:txBody>
        </p:sp>
        <p:sp>
          <p:nvSpPr>
            <p:cNvPr id="361" name="p/A"/>
            <p:cNvSpPr txBox="1"/>
            <p:nvPr/>
          </p:nvSpPr>
          <p:spPr>
            <a:xfrm>
              <a:off x="3625321" y="6495"/>
              <a:ext cx="844073" cy="2303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200">
                  <a:uFillTx/>
                </a:defRPr>
              </a:lvl1pPr>
            </a:lstStyle>
            <a:p>
              <a:pPr/>
              <a:r>
                <a:t>p/A</a:t>
              </a:r>
            </a:p>
          </p:txBody>
        </p:sp>
        <p:sp>
          <p:nvSpPr>
            <p:cNvPr id="362" name="e"/>
            <p:cNvSpPr txBox="1"/>
            <p:nvPr/>
          </p:nvSpPr>
          <p:spPr>
            <a:xfrm>
              <a:off x="135739" y="0"/>
              <a:ext cx="844073" cy="2303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b="1" sz="1200">
                  <a:uFillTx/>
                </a:defRPr>
              </a:lvl1pPr>
            </a:lstStyle>
            <a:p>
              <a:pPr/>
              <a:r>
                <a:t>e</a:t>
              </a:r>
            </a:p>
          </p:txBody>
        </p:sp>
        <p:sp>
          <p:nvSpPr>
            <p:cNvPr id="363" name="GeV"/>
            <p:cNvSpPr txBox="1"/>
            <p:nvPr/>
          </p:nvSpPr>
          <p:spPr>
            <a:xfrm>
              <a:off x="0" y="438968"/>
              <a:ext cx="547707" cy="2303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sz="1200">
                  <a:uFillTx/>
                </a:defRPr>
              </a:lvl1pPr>
            </a:lstStyle>
            <a:p>
              <a:pPr/>
              <a:r>
                <a:t>GeV</a:t>
              </a:r>
            </a:p>
          </p:txBody>
        </p:sp>
        <p:sp>
          <p:nvSpPr>
            <p:cNvPr id="364" name="rapidity"/>
            <p:cNvSpPr txBox="1"/>
            <p:nvPr/>
          </p:nvSpPr>
          <p:spPr>
            <a:xfrm>
              <a:off x="3618817" y="2837938"/>
              <a:ext cx="751313" cy="2303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214" tIns="25214" rIns="25214" bIns="25214" numCol="1" anchor="t">
              <a:noAutofit/>
            </a:bodyPr>
            <a:lstStyle>
              <a:lvl1pPr marL="0" marR="0" algn="ctr" defTabSz="821951">
                <a:tabLst>
                  <a:tab pos="762000" algn="l"/>
                </a:tabLst>
                <a:defRPr sz="1200">
                  <a:uFillTx/>
                </a:defRPr>
              </a:lvl1pPr>
            </a:lstStyle>
            <a:p>
              <a:pPr/>
              <a:r>
                <a:t>rapidity</a:t>
              </a:r>
            </a:p>
          </p:txBody>
        </p:sp>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68" name="Title 1"/>
          <p:cNvSpPr txBox="1"/>
          <p:nvPr>
            <p:ph type="title"/>
          </p:nvPr>
        </p:nvSpPr>
        <p:spPr>
          <a:prstGeom prst="rect">
            <a:avLst/>
          </a:prstGeom>
        </p:spPr>
        <p:txBody>
          <a:bodyPr/>
          <a:lstStyle/>
          <a:p>
            <a:pPr/>
            <a:r>
              <a:t> eRD14: dRICH</a:t>
            </a:r>
          </a:p>
        </p:txBody>
      </p:sp>
      <p:sp>
        <p:nvSpPr>
          <p:cNvPr id="369" name="Content Placeholder 2"/>
          <p:cNvSpPr txBox="1"/>
          <p:nvPr>
            <p:ph type="body" idx="1"/>
          </p:nvPr>
        </p:nvSpPr>
        <p:spPr>
          <a:prstGeom prst="rect">
            <a:avLst/>
          </a:prstGeom>
        </p:spPr>
        <p:txBody>
          <a:bodyPr/>
          <a:lstStyle/>
          <a:p>
            <a:pPr>
              <a:defRPr sz="2100"/>
            </a:pPr>
            <a:r>
              <a:t>First dual-radiator RICH developed for use with solenoidal detector</a:t>
            </a:r>
          </a:p>
          <a:p>
            <a:pPr>
              <a:defRPr sz="2100"/>
            </a:pPr>
            <a:r>
              <a:t>Combination of C</a:t>
            </a:r>
            <a:r>
              <a:rPr baseline="-22285"/>
              <a:t>2</a:t>
            </a:r>
            <a:r>
              <a:t>F</a:t>
            </a:r>
            <a:r>
              <a:rPr baseline="-22285"/>
              <a:t>6</a:t>
            </a:r>
            <a:r>
              <a:t> gas and n=1.02 aerogel leaves no gaps in coverage</a:t>
            </a:r>
          </a:p>
          <a:p>
            <a:pPr>
              <a:defRPr sz="2100"/>
            </a:pPr>
            <a:r>
              <a:t>Outward-reflecting mirrors reduce backgrounds and (UV) scattering in aerogel</a:t>
            </a:r>
          </a:p>
          <a:p>
            <a:pPr>
              <a:defRPr sz="2100"/>
            </a:pPr>
            <a:r>
              <a:t>3D focusing reduces photosensor area</a:t>
            </a:r>
          </a:p>
          <a:p>
            <a:pPr>
              <a:defRPr sz="2100"/>
            </a:pPr>
            <a:r>
              <a:t>Geant4 sims show excellent performance for hadron and lepton ID</a:t>
            </a:r>
          </a:p>
        </p:txBody>
      </p:sp>
      <p:sp>
        <p:nvSpPr>
          <p:cNvPr id="370" name="Slide Number Placeholder 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1" name="Image" descr="Image"/>
          <p:cNvPicPr>
            <a:picLocks noChangeAspect="1"/>
          </p:cNvPicPr>
          <p:nvPr/>
        </p:nvPicPr>
        <p:blipFill>
          <a:blip r:embed="rId2">
            <a:extLst/>
          </a:blip>
          <a:stretch>
            <a:fillRect/>
          </a:stretch>
        </p:blipFill>
        <p:spPr>
          <a:xfrm>
            <a:off x="6519060" y="3310662"/>
            <a:ext cx="2356820" cy="3338016"/>
          </a:xfrm>
          <a:prstGeom prst="rect">
            <a:avLst/>
          </a:prstGeom>
          <a:ln w="12700"/>
        </p:spPr>
      </p:pic>
      <p:grpSp>
        <p:nvGrpSpPr>
          <p:cNvPr id="374" name="Group"/>
          <p:cNvGrpSpPr/>
          <p:nvPr/>
        </p:nvGrpSpPr>
        <p:grpSpPr>
          <a:xfrm>
            <a:off x="241215" y="3404567"/>
            <a:ext cx="6022042" cy="3150206"/>
            <a:chOff x="0" y="0"/>
            <a:chExt cx="6022041" cy="3150204"/>
          </a:xfrm>
        </p:grpSpPr>
        <p:pic>
          <p:nvPicPr>
            <p:cNvPr id="372" name="Image" descr="Image"/>
            <p:cNvPicPr>
              <a:picLocks noChangeAspect="1"/>
            </p:cNvPicPr>
            <p:nvPr/>
          </p:nvPicPr>
          <p:blipFill>
            <a:blip r:embed="rId3">
              <a:extLst/>
            </a:blip>
            <a:srcRect l="0" t="0" r="0" b="0"/>
            <a:stretch>
              <a:fillRect/>
            </a:stretch>
          </p:blipFill>
          <p:spPr>
            <a:xfrm>
              <a:off x="0" y="0"/>
              <a:ext cx="6022042" cy="3150205"/>
            </a:xfrm>
            <a:prstGeom prst="rect">
              <a:avLst/>
            </a:prstGeom>
            <a:ln w="12700" cap="flat">
              <a:noFill/>
              <a:round/>
            </a:ln>
            <a:effectLst/>
          </p:spPr>
        </p:pic>
        <p:sp>
          <p:nvSpPr>
            <p:cNvPr id="373" name="G4 sims include B field"/>
            <p:cNvSpPr txBox="1"/>
            <p:nvPr/>
          </p:nvSpPr>
          <p:spPr>
            <a:xfrm>
              <a:off x="3150855" y="2203889"/>
              <a:ext cx="2609178" cy="373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900"/>
              </a:lvl1pPr>
            </a:lstStyle>
            <a:p>
              <a:pPr/>
              <a:r>
                <a:t>G4 sims include B field</a:t>
              </a:r>
            </a:p>
          </p:txBody>
        </p:sp>
      </p:grpSp>
      <p:sp>
        <p:nvSpPr>
          <p:cNvPr id="375" name="See Alessio Del Dotto, Parallel 1"/>
          <p:cNvSpPr txBox="1"/>
          <p:nvPr/>
        </p:nvSpPr>
        <p:spPr>
          <a:xfrm>
            <a:off x="92141" y="6398688"/>
            <a:ext cx="4136679"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buClr>
                <a:srgbClr val="FF2600"/>
              </a:buClr>
              <a:defRPr sz="2200">
                <a:solidFill>
                  <a:srgbClr val="008F00"/>
                </a:solidFill>
              </a:defRPr>
            </a:lvl1pPr>
          </a:lstStyle>
          <a:p>
            <a:pPr>
              <a:defRPr>
                <a:solidFill>
                  <a:srgbClr val="000000"/>
                </a:solidFill>
              </a:defRPr>
            </a:pPr>
            <a:r>
              <a:rPr>
                <a:solidFill>
                  <a:srgbClr val="008F00"/>
                </a:solidFill>
              </a:rPr>
              <a:t>See Alessio Del Dotto, Parallel 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78" name="… and many more"/>
          <p:cNvSpPr txBox="1"/>
          <p:nvPr>
            <p:ph type="title"/>
          </p:nvPr>
        </p:nvSpPr>
        <p:spPr>
          <a:prstGeom prst="rect">
            <a:avLst/>
          </a:prstGeom>
        </p:spPr>
        <p:txBody>
          <a:bodyPr/>
          <a:lstStyle/>
          <a:p>
            <a:pPr/>
            <a:r>
              <a:t>… and many more</a:t>
            </a:r>
          </a:p>
        </p:txBody>
      </p:sp>
      <p:sp>
        <p:nvSpPr>
          <p:cNvPr id="379" name="eRD6: Large forward GEM tracker prototype…"/>
          <p:cNvSpPr txBox="1"/>
          <p:nvPr>
            <p:ph type="body" idx="1"/>
          </p:nvPr>
        </p:nvSpPr>
        <p:spPr>
          <a:xfrm>
            <a:off x="203200" y="793750"/>
            <a:ext cx="8763000" cy="5930900"/>
          </a:xfrm>
          <a:prstGeom prst="rect">
            <a:avLst/>
          </a:prstGeom>
        </p:spPr>
        <p:txBody>
          <a:bodyPr/>
          <a:lstStyle/>
          <a:p>
            <a:pPr>
              <a:spcBef>
                <a:spcPts val="800"/>
              </a:spcBef>
              <a:defRPr sz="2100"/>
            </a:pPr>
            <a:r>
              <a:t>eRD6: Large forward GEM tracker prototype</a:t>
            </a:r>
          </a:p>
          <a:p>
            <a:pPr>
              <a:spcBef>
                <a:spcPts val="800"/>
              </a:spcBef>
              <a:defRPr sz="2100"/>
            </a:pPr>
            <a:r>
              <a:t>eRD6: Development of large cylindrical μ-RWELL</a:t>
            </a:r>
          </a:p>
          <a:p>
            <a:pPr>
              <a:spcBef>
                <a:spcPts val="800"/>
              </a:spcBef>
              <a:defRPr sz="2100"/>
            </a:pPr>
            <a:r>
              <a:t>eRD6: Chromium GEM foils</a:t>
            </a:r>
          </a:p>
          <a:p>
            <a:pPr>
              <a:spcBef>
                <a:spcPts val="800"/>
              </a:spcBef>
              <a:defRPr sz="2100"/>
            </a:pPr>
            <a:r>
              <a:t>eRD12: Electron polarimeter, luminosity monitor and a low Q2-tagger (concluded)</a:t>
            </a:r>
          </a:p>
          <a:p>
            <a:pPr>
              <a:spcBef>
                <a:spcPts val="800"/>
              </a:spcBef>
              <a:defRPr sz="2100"/>
            </a:pPr>
            <a:r>
              <a:t>eRD14: Modular aerogel RICH (mRICH) - </a:t>
            </a:r>
            <a:r>
              <a:rPr>
                <a:solidFill>
                  <a:srgbClr val="008F00"/>
                </a:solidFill>
              </a:rPr>
              <a:t>see Cheuk-Ping Wong, Parallel 1</a:t>
            </a:r>
            <a:endParaRPr>
              <a:solidFill>
                <a:srgbClr val="008F00"/>
              </a:solidFill>
            </a:endParaRPr>
          </a:p>
          <a:p>
            <a:pPr>
              <a:spcBef>
                <a:spcPts val="800"/>
              </a:spcBef>
              <a:defRPr sz="2100"/>
            </a:pPr>
            <a:r>
              <a:t>eRD15: Compton electron detector for polarimetry - </a:t>
            </a:r>
            <a:r>
              <a:rPr>
                <a:solidFill>
                  <a:srgbClr val="008F00"/>
                </a:solidFill>
              </a:rPr>
              <a:t>see Nicola Minafra, Parallel 1</a:t>
            </a:r>
            <a:endParaRPr>
              <a:solidFill>
                <a:srgbClr val="008F00"/>
              </a:solidFill>
            </a:endParaRPr>
          </a:p>
          <a:p>
            <a:pPr>
              <a:spcBef>
                <a:spcPts val="800"/>
              </a:spcBef>
              <a:defRPr sz="2100"/>
            </a:pPr>
            <a:r>
              <a:t>eRD17: BeAGLE, Tool to refine detector requirements for eA in the saturation regime</a:t>
            </a:r>
          </a:p>
          <a:p>
            <a:pPr>
              <a:spcBef>
                <a:spcPts val="800"/>
              </a:spcBef>
              <a:defRPr sz="2100"/>
            </a:pPr>
            <a:r>
              <a:t>eRD19 &amp; New Proposal: Machine background studies </a:t>
            </a:r>
          </a:p>
          <a:p>
            <a:pPr>
              <a:spcBef>
                <a:spcPts val="800"/>
              </a:spcBef>
              <a:defRPr sz="2100"/>
            </a:pPr>
            <a:r>
              <a:t>eRD20 - Developing simulation and analysis tools -  </a:t>
            </a:r>
            <a:r>
              <a:rPr>
                <a:solidFill>
                  <a:srgbClr val="008F00"/>
                </a:solidFill>
              </a:rPr>
              <a:t>see Markus Diefenthaler, Parallel 1</a:t>
            </a:r>
          </a:p>
          <a:p>
            <a:pPr>
              <a:spcBef>
                <a:spcPts val="800"/>
              </a:spcBef>
              <a:defRPr sz="2100"/>
            </a:pPr>
            <a:r>
              <a:t>and then some …</a:t>
            </a:r>
          </a:p>
        </p:txBody>
      </p:sp>
      <p:sp>
        <p:nvSpPr>
          <p:cNvPr id="3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defRPr sz="1100">
                <a:uFillTx/>
                <a:latin typeface="Helvetica"/>
                <a:ea typeface="Helvetica"/>
                <a:cs typeface="Helvetica"/>
                <a:sym typeface="Helvetica"/>
              </a:defRPr>
            </a:pPr>
          </a:p>
        </p:txBody>
      </p:sp>
      <p:sp>
        <p:nvSpPr>
          <p:cNvPr id="116" name="Generic Detector R&amp;D for an EIC"/>
          <p:cNvSpPr txBox="1"/>
          <p:nvPr>
            <p:ph type="title"/>
          </p:nvPr>
        </p:nvSpPr>
        <p:spPr>
          <a:prstGeom prst="rect">
            <a:avLst/>
          </a:prstGeom>
        </p:spPr>
        <p:txBody>
          <a:bodyPr/>
          <a:lstStyle/>
          <a:p>
            <a:pPr/>
            <a:r>
              <a:t>Generic Detector R&amp;D for an EIC</a:t>
            </a:r>
          </a:p>
        </p:txBody>
      </p:sp>
      <p:sp>
        <p:nvSpPr>
          <p:cNvPr id="117" name="In January 2011 BNL, in association with JLab and the DOE Office of NP, announced a generic detector R&amp;D program to address the scientific requirements for measurements at a future EIC…"/>
          <p:cNvSpPr txBox="1"/>
          <p:nvPr>
            <p:ph type="body" idx="1"/>
          </p:nvPr>
        </p:nvSpPr>
        <p:spPr>
          <a:xfrm>
            <a:off x="142422" y="729682"/>
            <a:ext cx="8909956" cy="4914665"/>
          </a:xfrm>
          <a:prstGeom prst="rect">
            <a:avLst/>
          </a:prstGeom>
        </p:spPr>
        <p:txBody>
          <a:bodyPr/>
          <a:lstStyle/>
          <a:p>
            <a:pPr>
              <a:defRPr sz="2200">
                <a:solidFill>
                  <a:srgbClr val="021EAA"/>
                </a:solidFill>
              </a:defRPr>
            </a:pPr>
            <a:r>
              <a:t>In January 2011 BNL, in association with JLab and the DOE Office of NP, announced a generic detector R&amp;D program to address the scientific requirements for measurements at a future EIC</a:t>
            </a:r>
          </a:p>
          <a:p>
            <a:pPr>
              <a:defRPr sz="1400">
                <a:solidFill>
                  <a:srgbClr val="021EAA"/>
                </a:solidFill>
              </a:defRPr>
            </a:pPr>
          </a:p>
          <a:p>
            <a:pPr>
              <a:defRPr sz="2200" u="sng"/>
            </a:pPr>
            <a:r>
              <a:t>Goals of Effort</a:t>
            </a:r>
          </a:p>
          <a:p>
            <a:pPr marL="293076" indent="-293076">
              <a:buClr>
                <a:srgbClr val="FF2600"/>
              </a:buClr>
              <a:buSzPct val="150000"/>
              <a:buChar char="•"/>
              <a:defRPr sz="2200"/>
            </a:pPr>
            <a:r>
              <a:t>Enable successful design and timely implementation of an EIC experimental program</a:t>
            </a:r>
          </a:p>
          <a:p>
            <a:pPr lvl="1" marL="635000" indent="-317500">
              <a:buClr>
                <a:srgbClr val="021EAA"/>
              </a:buClr>
              <a:buSzPct val="110000"/>
              <a:buChar char="‣"/>
              <a:defRPr sz="2200"/>
            </a:pPr>
            <a:r>
              <a:t>Quantify the key physics measurements that drive instrumentation requirements </a:t>
            </a:r>
          </a:p>
          <a:p>
            <a:pPr lvl="1" marL="635000" indent="-317500">
              <a:buClr>
                <a:srgbClr val="021EAA"/>
              </a:buClr>
              <a:buSzPct val="110000"/>
              <a:buChar char="‣"/>
              <a:defRPr sz="2200"/>
            </a:pPr>
            <a:r>
              <a:t>Develop instrumentation solutions that meet realistic cost expectations</a:t>
            </a:r>
          </a:p>
          <a:p>
            <a:pPr marL="293076" indent="-293076">
              <a:buClr>
                <a:srgbClr val="FF2600"/>
              </a:buClr>
              <a:buSzPct val="150000"/>
              <a:buChar char="•"/>
              <a:defRPr sz="2200"/>
            </a:pPr>
            <a:r>
              <a:t>Stimulate the formation of user collaborations to design and build experiments</a:t>
            </a:r>
          </a:p>
        </p:txBody>
      </p:sp>
      <p:sp>
        <p:nvSpPr>
          <p:cNvPr id="118" name="Slide Number"/>
          <p:cNvSpPr txBox="1"/>
          <p:nvPr>
            <p:ph type="sldNum" sz="quarter" idx="2"/>
          </p:nvPr>
        </p:nvSpPr>
        <p:spPr>
          <a:xfrm>
            <a:off x="8928163" y="6603431"/>
            <a:ext cx="173659" cy="2490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 name="Program coordinator   2011-2014: Tom Ludlam…"/>
          <p:cNvSpPr txBox="1"/>
          <p:nvPr/>
        </p:nvSpPr>
        <p:spPr>
          <a:xfrm>
            <a:off x="233470" y="5698931"/>
            <a:ext cx="8677060" cy="7274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0" marR="0">
              <a:defRPr sz="2200">
                <a:solidFill>
                  <a:srgbClr val="021EAA"/>
                </a:solidFill>
                <a:uFillTx/>
              </a:defRPr>
            </a:pPr>
            <a:r>
              <a:t>Program coordinator   2011-2014: Tom Ludlam</a:t>
            </a:r>
          </a:p>
          <a:p>
            <a:pPr lvl="5" marL="0" marR="0" indent="2286000">
              <a:defRPr sz="2200">
                <a:solidFill>
                  <a:srgbClr val="021EAA"/>
                </a:solidFill>
                <a:uFillTx/>
              </a:defRPr>
            </a:pPr>
            <a:r>
              <a:t>      </a:t>
            </a:r>
            <a:r>
              <a:rPr sz="900"/>
              <a:t> </a:t>
            </a:r>
            <a:r>
              <a:t>2014-present: TU</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83" name="Take Away Message"/>
          <p:cNvSpPr txBox="1"/>
          <p:nvPr>
            <p:ph type="title"/>
          </p:nvPr>
        </p:nvSpPr>
        <p:spPr>
          <a:prstGeom prst="rect">
            <a:avLst/>
          </a:prstGeom>
        </p:spPr>
        <p:txBody>
          <a:bodyPr/>
          <a:lstStyle/>
          <a:p>
            <a:pPr/>
            <a:r>
              <a:t>Take Away Message</a:t>
            </a:r>
          </a:p>
        </p:txBody>
      </p:sp>
      <p:sp>
        <p:nvSpPr>
          <p:cNvPr id="384" name="The Good…"/>
          <p:cNvSpPr txBox="1"/>
          <p:nvPr>
            <p:ph type="body" idx="1"/>
          </p:nvPr>
        </p:nvSpPr>
        <p:spPr>
          <a:xfrm>
            <a:off x="114300" y="812800"/>
            <a:ext cx="8763000" cy="3211811"/>
          </a:xfrm>
          <a:prstGeom prst="rect">
            <a:avLst/>
          </a:prstGeom>
        </p:spPr>
        <p:txBody>
          <a:bodyPr/>
          <a:lstStyle/>
          <a:p>
            <a:pPr marL="0" indent="0">
              <a:spcBef>
                <a:spcPts val="700"/>
              </a:spcBef>
              <a:buSzTx/>
              <a:buNone/>
              <a:defRPr b="1"/>
            </a:pPr>
            <a:r>
              <a:t>The Good</a:t>
            </a:r>
          </a:p>
          <a:p>
            <a:pPr>
              <a:spcBef>
                <a:spcPts val="700"/>
              </a:spcBef>
              <a:defRPr sz="2400"/>
            </a:pPr>
            <a:r>
              <a:t>The EIC physics has many characteristics that are unique to the environment and need dedicated R&amp;D. </a:t>
            </a:r>
          </a:p>
          <a:p>
            <a:pPr>
              <a:spcBef>
                <a:spcPts val="700"/>
              </a:spcBef>
              <a:defRPr sz="2400"/>
            </a:pPr>
            <a:r>
              <a:t>High quality and highly relevant R&amp;D being carried out within the EIC R&amp;D program.</a:t>
            </a:r>
          </a:p>
          <a:p>
            <a:pPr>
              <a:spcBef>
                <a:spcPts val="700"/>
              </a:spcBef>
              <a:defRPr sz="2400"/>
            </a:pPr>
            <a:r>
              <a:t>Good involvement of universities and national laboratories; excellent student involvement, good publication record.</a:t>
            </a:r>
          </a:p>
        </p:txBody>
      </p:sp>
      <p:sp>
        <p:nvSpPr>
          <p:cNvPr id="3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6" name="The Bad…"/>
          <p:cNvSpPr txBox="1"/>
          <p:nvPr/>
        </p:nvSpPr>
        <p:spPr>
          <a:xfrm>
            <a:off x="190500" y="4143871"/>
            <a:ext cx="8763000" cy="25273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0" marR="41275">
              <a:spcBef>
                <a:spcPts val="700"/>
              </a:spcBef>
              <a:buClr>
                <a:srgbClr val="FF2600"/>
              </a:buClr>
              <a:defRPr b="1" sz="2600"/>
            </a:pPr>
            <a:r>
              <a:t>The Bad</a:t>
            </a:r>
          </a:p>
          <a:p>
            <a:pPr marL="317500" marR="41275" indent="-317500">
              <a:spcBef>
                <a:spcPts val="700"/>
              </a:spcBef>
              <a:buClr>
                <a:srgbClr val="FF2600"/>
              </a:buClr>
              <a:buSzPct val="175000"/>
              <a:buChar char="•"/>
            </a:pPr>
            <a:r>
              <a:rPr b="1">
                <a:solidFill>
                  <a:srgbClr val="FF0000"/>
                </a:solidFill>
              </a:rPr>
              <a:t>The program is at the tipping point. </a:t>
            </a:r>
            <a:r>
              <a:t>The number of proposals increases steadily while the funding stays flat. We either spread the funding thin (ineffective), or we fund fewer (discourages many, exclude groups we want on board). Neither option is good for the EIC.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389" name="Afterthoughts"/>
          <p:cNvSpPr txBox="1"/>
          <p:nvPr>
            <p:ph type="title"/>
          </p:nvPr>
        </p:nvSpPr>
        <p:spPr>
          <a:prstGeom prst="rect">
            <a:avLst/>
          </a:prstGeom>
        </p:spPr>
        <p:txBody>
          <a:bodyPr/>
          <a:lstStyle/>
          <a:p>
            <a:pPr/>
            <a:r>
              <a:t>Afterthoughts</a:t>
            </a:r>
          </a:p>
        </p:txBody>
      </p:sp>
      <p:sp>
        <p:nvSpPr>
          <p:cNvPr id="390" name="With the publication of the LRP came a significant increase in international and national participation.…"/>
          <p:cNvSpPr txBox="1"/>
          <p:nvPr>
            <p:ph type="body" idx="1"/>
          </p:nvPr>
        </p:nvSpPr>
        <p:spPr>
          <a:prstGeom prst="rect">
            <a:avLst/>
          </a:prstGeom>
        </p:spPr>
        <p:txBody>
          <a:bodyPr/>
          <a:lstStyle/>
          <a:p>
            <a:pPr>
              <a:spcBef>
                <a:spcPts val="1700"/>
              </a:spcBef>
              <a:defRPr sz="2300"/>
            </a:pPr>
            <a:r>
              <a:t>With the publication of the LRP came a significant increase in international and national participation.</a:t>
            </a:r>
          </a:p>
          <a:p>
            <a:pPr>
              <a:spcBef>
                <a:spcPts val="1700"/>
              </a:spcBef>
              <a:defRPr sz="2300"/>
            </a:pPr>
            <a:r>
              <a:t>With a (hopefully) positive outcome of the NAS review the number of proposals and groups will certainly go up further.</a:t>
            </a:r>
          </a:p>
          <a:p>
            <a:pPr>
              <a:spcBef>
                <a:spcPts val="1700"/>
              </a:spcBef>
              <a:defRPr sz="2300"/>
            </a:pPr>
            <a:r>
              <a:t>Many of the participating groups will be an important part in the formation of EIC collaborations and will likely be those that form detector groups.</a:t>
            </a:r>
          </a:p>
          <a:p>
            <a:pPr>
              <a:spcBef>
                <a:spcPts val="1700"/>
              </a:spcBef>
              <a:defRPr sz="2300"/>
            </a:pPr>
            <a:r>
              <a:t>We suggested to DOE an increase towards a $3-4M/year level within 3-4 years if possible. International support will help, but the US has to take the lead (increased R&amp;D funding was recommendation in LRP ’15)</a:t>
            </a:r>
          </a:p>
          <a:p>
            <a:pPr>
              <a:spcBef>
                <a:spcPts val="1700"/>
              </a:spcBef>
              <a:defRPr sz="2300">
                <a:solidFill>
                  <a:srgbClr val="021EAA"/>
                </a:solidFill>
              </a:defRPr>
            </a:pPr>
            <a:r>
              <a:t>Strengthening the R&amp;D program would ensure that the technologies exists and are mature enough to carry out the EIC physics program.</a:t>
            </a: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defRPr sz="1100">
                <a:uFillTx/>
                <a:latin typeface="Helvetica"/>
                <a:ea typeface="Helvetica"/>
                <a:cs typeface="Helvetica"/>
                <a:sym typeface="Helvetica"/>
              </a:defRPr>
            </a:pPr>
          </a:p>
        </p:txBody>
      </p:sp>
      <p:sp>
        <p:nvSpPr>
          <p:cNvPr id="122" name="Generic Detector R&amp;D for an EIC"/>
          <p:cNvSpPr txBox="1"/>
          <p:nvPr>
            <p:ph type="title"/>
          </p:nvPr>
        </p:nvSpPr>
        <p:spPr>
          <a:prstGeom prst="rect">
            <a:avLst/>
          </a:prstGeom>
        </p:spPr>
        <p:txBody>
          <a:bodyPr/>
          <a:lstStyle/>
          <a:p>
            <a:pPr/>
            <a:r>
              <a:t>Generic Detector R&amp;D for an EIC</a:t>
            </a:r>
          </a:p>
        </p:txBody>
      </p:sp>
      <p:sp>
        <p:nvSpPr>
          <p:cNvPr id="123" name="Slide Number"/>
          <p:cNvSpPr txBox="1"/>
          <p:nvPr>
            <p:ph type="sldNum" sz="quarter" idx="2"/>
          </p:nvPr>
        </p:nvSpPr>
        <p:spPr>
          <a:xfrm>
            <a:off x="8928163" y="6603431"/>
            <a:ext cx="173659" cy="2490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 name="Current: Marcel Demarteau** (ANL), Carl Haber (LBNL), Peter Krizan (Ljubljana),…"/>
          <p:cNvSpPr txBox="1"/>
          <p:nvPr/>
        </p:nvSpPr>
        <p:spPr>
          <a:xfrm>
            <a:off x="136448" y="5349661"/>
            <a:ext cx="6421148" cy="52513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0" marR="0" defTabSz="594359">
              <a:defRPr sz="1300">
                <a:uFillTx/>
              </a:defRPr>
            </a:pPr>
            <a:r>
              <a:rPr b="1"/>
              <a:t>Current:</a:t>
            </a:r>
            <a:r>
              <a:t> </a:t>
            </a:r>
            <a:r>
              <a:t>Marcel Demarteau</a:t>
            </a:r>
            <a:r>
              <a:rPr b="1">
                <a:solidFill>
                  <a:srgbClr val="FF2600"/>
                </a:solidFill>
              </a:rPr>
              <a:t>**</a:t>
            </a:r>
            <a:r>
              <a:rPr baseline="-2461"/>
              <a:t> </a:t>
            </a:r>
            <a:r>
              <a:t>(ANL), Carl Haber (LBNL), Peter Krizan (Ljubljana), </a:t>
            </a:r>
          </a:p>
          <a:p>
            <a:pPr marL="0" marR="0" defTabSz="594359">
              <a:defRPr sz="1300">
                <a:uFillTx/>
              </a:defRPr>
            </a:pPr>
            <a:r>
              <a:t>Ian Shipsey</a:t>
            </a:r>
            <a:r>
              <a:rPr baseline="-2461"/>
              <a:t> </a:t>
            </a:r>
            <a:r>
              <a:t>(Oxford), Rick Van Berg (UPenn), Jerry Va’vra (SLAC), Glenn Young (JLab)</a:t>
            </a:r>
          </a:p>
        </p:txBody>
      </p:sp>
      <p:grpSp>
        <p:nvGrpSpPr>
          <p:cNvPr id="132" name="Group"/>
          <p:cNvGrpSpPr/>
          <p:nvPr/>
        </p:nvGrpSpPr>
        <p:grpSpPr>
          <a:xfrm>
            <a:off x="100879" y="4319204"/>
            <a:ext cx="6397036" cy="885065"/>
            <a:chOff x="0" y="0"/>
            <a:chExt cx="6397035" cy="885064"/>
          </a:xfrm>
        </p:grpSpPr>
        <p:pic>
          <p:nvPicPr>
            <p:cNvPr id="125" name="Image" descr="Image"/>
            <p:cNvPicPr>
              <a:picLocks noChangeAspect="1"/>
            </p:cNvPicPr>
            <p:nvPr/>
          </p:nvPicPr>
          <p:blipFill>
            <a:blip r:embed="rId3">
              <a:extLst/>
            </a:blip>
            <a:stretch>
              <a:fillRect/>
            </a:stretch>
          </p:blipFill>
          <p:spPr>
            <a:xfrm>
              <a:off x="0" y="0"/>
              <a:ext cx="702233" cy="877791"/>
            </a:xfrm>
            <a:prstGeom prst="rect">
              <a:avLst/>
            </a:prstGeom>
            <a:ln w="12700" cap="flat">
              <a:noFill/>
              <a:round/>
            </a:ln>
            <a:effectLst/>
          </p:spPr>
        </p:pic>
        <p:pic>
          <p:nvPicPr>
            <p:cNvPr id="126" name="Image" descr="Image"/>
            <p:cNvPicPr>
              <a:picLocks noChangeAspect="1"/>
            </p:cNvPicPr>
            <p:nvPr/>
          </p:nvPicPr>
          <p:blipFill>
            <a:blip r:embed="rId4">
              <a:extLst/>
            </a:blip>
            <a:stretch>
              <a:fillRect/>
            </a:stretch>
          </p:blipFill>
          <p:spPr>
            <a:xfrm>
              <a:off x="820426" y="0"/>
              <a:ext cx="877792" cy="877791"/>
            </a:xfrm>
            <a:prstGeom prst="rect">
              <a:avLst/>
            </a:prstGeom>
            <a:ln w="12700" cap="flat">
              <a:noFill/>
              <a:round/>
            </a:ln>
            <a:effectLst/>
          </p:spPr>
        </p:pic>
        <p:pic>
          <p:nvPicPr>
            <p:cNvPr id="127" name="Image" descr="Image"/>
            <p:cNvPicPr>
              <a:picLocks noChangeAspect="1"/>
            </p:cNvPicPr>
            <p:nvPr/>
          </p:nvPicPr>
          <p:blipFill>
            <a:blip r:embed="rId5">
              <a:extLst/>
            </a:blip>
            <a:stretch>
              <a:fillRect/>
            </a:stretch>
          </p:blipFill>
          <p:spPr>
            <a:xfrm>
              <a:off x="1892870" y="0"/>
              <a:ext cx="594841" cy="877791"/>
            </a:xfrm>
            <a:prstGeom prst="rect">
              <a:avLst/>
            </a:prstGeom>
            <a:ln w="12700" cap="flat">
              <a:noFill/>
              <a:round/>
            </a:ln>
            <a:effectLst/>
          </p:spPr>
        </p:pic>
        <p:pic>
          <p:nvPicPr>
            <p:cNvPr id="128" name="Image" descr="Image"/>
            <p:cNvPicPr>
              <a:picLocks noChangeAspect="1"/>
            </p:cNvPicPr>
            <p:nvPr/>
          </p:nvPicPr>
          <p:blipFill>
            <a:blip r:embed="rId6">
              <a:extLst/>
            </a:blip>
            <a:srcRect l="15523" t="0" r="15523" b="50701"/>
            <a:stretch>
              <a:fillRect/>
            </a:stretch>
          </p:blipFill>
          <p:spPr>
            <a:xfrm>
              <a:off x="2668959" y="0"/>
              <a:ext cx="928435" cy="885065"/>
            </a:xfrm>
            <a:prstGeom prst="rect">
              <a:avLst/>
            </a:prstGeom>
            <a:ln w="12700" cap="flat">
              <a:noFill/>
              <a:round/>
            </a:ln>
            <a:effectLst/>
          </p:spPr>
        </p:pic>
        <p:pic>
          <p:nvPicPr>
            <p:cNvPr id="129" name="Image" descr="Image"/>
            <p:cNvPicPr>
              <a:picLocks noChangeAspect="1"/>
            </p:cNvPicPr>
            <p:nvPr/>
          </p:nvPicPr>
          <p:blipFill>
            <a:blip r:embed="rId7">
              <a:extLst/>
            </a:blip>
            <a:srcRect l="21981" t="27896" r="59970" b="42655"/>
            <a:stretch>
              <a:fillRect/>
            </a:stretch>
          </p:blipFill>
          <p:spPr>
            <a:xfrm>
              <a:off x="3715554" y="0"/>
              <a:ext cx="723488" cy="884927"/>
            </a:xfrm>
            <a:prstGeom prst="rect">
              <a:avLst/>
            </a:prstGeom>
            <a:ln w="12700" cap="flat">
              <a:noFill/>
              <a:round/>
            </a:ln>
            <a:effectLst/>
          </p:spPr>
        </p:pic>
        <p:pic>
          <p:nvPicPr>
            <p:cNvPr id="130" name="Image" descr="Image"/>
            <p:cNvPicPr>
              <a:picLocks noChangeAspect="1"/>
            </p:cNvPicPr>
            <p:nvPr/>
          </p:nvPicPr>
          <p:blipFill>
            <a:blip r:embed="rId8">
              <a:extLst/>
            </a:blip>
            <a:stretch>
              <a:fillRect/>
            </a:stretch>
          </p:blipFill>
          <p:spPr>
            <a:xfrm>
              <a:off x="4568101" y="0"/>
              <a:ext cx="884934" cy="884934"/>
            </a:xfrm>
            <a:prstGeom prst="rect">
              <a:avLst/>
            </a:prstGeom>
            <a:ln w="12700" cap="flat">
              <a:noFill/>
              <a:round/>
            </a:ln>
            <a:effectLst/>
          </p:spPr>
        </p:pic>
        <p:pic>
          <p:nvPicPr>
            <p:cNvPr id="131" name="Image" descr="Image"/>
            <p:cNvPicPr>
              <a:picLocks noChangeAspect="1"/>
            </p:cNvPicPr>
            <p:nvPr/>
          </p:nvPicPr>
          <p:blipFill>
            <a:blip r:embed="rId9">
              <a:extLst/>
            </a:blip>
            <a:srcRect l="5384" t="3127" r="5384" b="13434"/>
            <a:stretch>
              <a:fillRect/>
            </a:stretch>
          </p:blipFill>
          <p:spPr>
            <a:xfrm>
              <a:off x="5597226" y="0"/>
              <a:ext cx="799810" cy="885005"/>
            </a:xfrm>
            <a:prstGeom prst="rect">
              <a:avLst/>
            </a:prstGeom>
            <a:ln w="12700" cap="flat">
              <a:noFill/>
              <a:round/>
            </a:ln>
            <a:effectLst/>
          </p:spPr>
        </p:pic>
      </p:grpSp>
      <p:grpSp>
        <p:nvGrpSpPr>
          <p:cNvPr id="135" name="Group"/>
          <p:cNvGrpSpPr/>
          <p:nvPr/>
        </p:nvGrpSpPr>
        <p:grpSpPr>
          <a:xfrm>
            <a:off x="7223728" y="4319204"/>
            <a:ext cx="1499076" cy="885065"/>
            <a:chOff x="0" y="0"/>
            <a:chExt cx="1499074" cy="885064"/>
          </a:xfrm>
        </p:grpSpPr>
        <p:pic>
          <p:nvPicPr>
            <p:cNvPr id="133" name="EIC Detector R&amp;D Committee.jpg" descr="EIC Detector R&amp;D Committee.jpg"/>
            <p:cNvPicPr>
              <a:picLocks noChangeAspect="1"/>
            </p:cNvPicPr>
            <p:nvPr/>
          </p:nvPicPr>
          <p:blipFill>
            <a:blip r:embed="rId10">
              <a:extLst/>
            </a:blip>
            <a:srcRect l="16565" t="4612" r="76294" b="66785"/>
            <a:stretch>
              <a:fillRect/>
            </a:stretch>
          </p:blipFill>
          <p:spPr>
            <a:xfrm>
              <a:off x="0" y="0"/>
              <a:ext cx="628203" cy="885065"/>
            </a:xfrm>
            <a:prstGeom prst="rect">
              <a:avLst/>
            </a:prstGeom>
            <a:ln w="12700" cap="flat">
              <a:noFill/>
              <a:miter lim="400000"/>
            </a:ln>
            <a:effectLst/>
          </p:spPr>
        </p:pic>
        <p:pic>
          <p:nvPicPr>
            <p:cNvPr id="134" name="EIC Detector R&amp;D Committee.jpg" descr="EIC Detector R&amp;D Committee.jpg"/>
            <p:cNvPicPr>
              <a:picLocks noChangeAspect="1"/>
            </p:cNvPicPr>
            <p:nvPr/>
          </p:nvPicPr>
          <p:blipFill>
            <a:blip r:embed="rId10">
              <a:extLst/>
            </a:blip>
            <a:srcRect l="57059" t="11681" r="34532" b="59843"/>
            <a:stretch>
              <a:fillRect/>
            </a:stretch>
          </p:blipFill>
          <p:spPr>
            <a:xfrm>
              <a:off x="756135" y="0"/>
              <a:ext cx="742940" cy="884909"/>
            </a:xfrm>
            <a:prstGeom prst="rect">
              <a:avLst/>
            </a:prstGeom>
            <a:ln w="12700" cap="flat">
              <a:noFill/>
              <a:miter lim="400000"/>
            </a:ln>
            <a:effectLst/>
          </p:spPr>
        </p:pic>
      </p:grpSp>
      <p:sp>
        <p:nvSpPr>
          <p:cNvPr id="136" name="Retired:…"/>
          <p:cNvSpPr txBox="1"/>
          <p:nvPr/>
        </p:nvSpPr>
        <p:spPr>
          <a:xfrm>
            <a:off x="7031056" y="5315375"/>
            <a:ext cx="2029144" cy="54608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0" marR="0" defTabSz="576072">
              <a:defRPr sz="1260">
                <a:uFillTx/>
              </a:defRPr>
            </a:pPr>
            <a:r>
              <a:rPr b="1"/>
              <a:t>Retired:</a:t>
            </a:r>
            <a:r>
              <a:t> </a:t>
            </a:r>
          </a:p>
          <a:p>
            <a:pPr marL="0" marR="0" defTabSz="576072">
              <a:defRPr sz="1260">
                <a:uFillTx/>
              </a:defRPr>
            </a:pPr>
            <a:r>
              <a:t>Robert  Klanner (Hamburg), </a:t>
            </a:r>
          </a:p>
          <a:p>
            <a:pPr marL="0" marR="0" defTabSz="576072">
              <a:defRPr sz="1260">
                <a:uFillTx/>
              </a:defRPr>
            </a:pPr>
            <a:r>
              <a:t>Howard Wieman (LBL) </a:t>
            </a:r>
          </a:p>
        </p:txBody>
      </p:sp>
      <p:sp>
        <p:nvSpPr>
          <p:cNvPr id="137" name="* During 2011-2014 new proposals were also accepted in the Winter meeting"/>
          <p:cNvSpPr txBox="1"/>
          <p:nvPr/>
        </p:nvSpPr>
        <p:spPr>
          <a:xfrm>
            <a:off x="85291" y="6307379"/>
            <a:ext cx="6986687" cy="3175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marL="0" marR="0" defTabSz="457200">
              <a:defRPr sz="1600">
                <a:uFillTx/>
                <a:latin typeface="Helvetica"/>
                <a:ea typeface="Helvetica"/>
                <a:cs typeface="Helvetica"/>
                <a:sym typeface="Helvetica"/>
              </a:defRPr>
            </a:lvl1pPr>
          </a:lstStyle>
          <a:p>
            <a:pPr/>
            <a:r>
              <a:t>* During 2011-2014 new proposals were also accepted in the Winter meeting</a:t>
            </a:r>
          </a:p>
        </p:txBody>
      </p:sp>
      <p:sp>
        <p:nvSpPr>
          <p:cNvPr id="138" name="**Chair"/>
          <p:cNvSpPr txBox="1"/>
          <p:nvPr/>
        </p:nvSpPr>
        <p:spPr>
          <a:xfrm>
            <a:off x="121257" y="5846487"/>
            <a:ext cx="571699" cy="254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marL="0" marR="0" defTabSz="457200">
              <a:defRPr sz="1200">
                <a:solidFill>
                  <a:srgbClr val="FF0000"/>
                </a:solidFill>
                <a:uFillTx/>
                <a:latin typeface="Helvetica"/>
                <a:ea typeface="Helvetica"/>
                <a:cs typeface="Helvetica"/>
                <a:sym typeface="Helvetica"/>
              </a:defRPr>
            </a:lvl1pPr>
          </a:lstStyle>
          <a:p>
            <a:pPr/>
            <a:r>
              <a:t>**Chair</a:t>
            </a:r>
          </a:p>
        </p:txBody>
      </p:sp>
      <p:sp>
        <p:nvSpPr>
          <p:cNvPr id="139" name="Funded by DOE through RHIC operations funds: ~$1M/year…"/>
          <p:cNvSpPr txBox="1"/>
          <p:nvPr>
            <p:ph type="body" idx="1"/>
          </p:nvPr>
        </p:nvSpPr>
        <p:spPr>
          <a:xfrm>
            <a:off x="117022" y="781843"/>
            <a:ext cx="8909956" cy="3335105"/>
          </a:xfrm>
          <a:prstGeom prst="rect">
            <a:avLst/>
          </a:prstGeom>
        </p:spPr>
        <p:txBody>
          <a:bodyPr/>
          <a:lstStyle/>
          <a:p>
            <a:pPr lvl="1" marL="481565" indent="-227565">
              <a:defRPr sz="2200"/>
            </a:pPr>
            <a:r>
              <a:t>Funded by DOE through RHIC operations funds: ~$1M/year</a:t>
            </a:r>
          </a:p>
          <a:p>
            <a:pPr lvl="1" marL="481565" indent="-227565">
              <a:defRPr sz="2200"/>
            </a:pPr>
            <a:r>
              <a:t>Program explicitly open to international participation</a:t>
            </a:r>
          </a:p>
          <a:p>
            <a:pPr lvl="1" marL="481565" indent="-227565">
              <a:defRPr sz="2200"/>
            </a:pPr>
            <a:r>
              <a:t>Key to success: Standing EIC Detector Advisory Committee consisting of internationally recognized experts in detector technology and collider physics</a:t>
            </a:r>
          </a:p>
          <a:p>
            <a:pPr lvl="2"/>
            <a:r>
              <a:t>Meets twice a year, funding limited to one year (FY)</a:t>
            </a:r>
          </a:p>
          <a:p>
            <a:pPr lvl="3" marL="1693022" indent="-280147">
              <a:defRPr sz="2200"/>
            </a:pPr>
            <a:r>
              <a:t>~January: Review of ongoing projects</a:t>
            </a:r>
          </a:p>
          <a:p>
            <a:pPr lvl="3" marL="1693022" indent="-280147">
              <a:defRPr sz="2200"/>
            </a:pPr>
            <a:r>
              <a:t>~July: Review and new proposals*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44" name="EIC Detector R&amp;D Program in Numbers"/>
          <p:cNvSpPr txBox="1"/>
          <p:nvPr>
            <p:ph type="title"/>
          </p:nvPr>
        </p:nvSpPr>
        <p:spPr>
          <a:prstGeom prst="rect">
            <a:avLst/>
          </a:prstGeom>
        </p:spPr>
        <p:txBody>
          <a:bodyPr/>
          <a:lstStyle/>
          <a:p>
            <a:pPr/>
            <a:r>
              <a:t>EIC Detector R&amp;D Program in Numbers</a:t>
            </a:r>
          </a:p>
        </p:txBody>
      </p:sp>
      <p:sp>
        <p:nvSpPr>
          <p:cNvPr id="145"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 name="Image" descr="Image"/>
          <p:cNvPicPr>
            <a:picLocks noChangeAspect="1"/>
          </p:cNvPicPr>
          <p:nvPr/>
        </p:nvPicPr>
        <p:blipFill>
          <a:blip r:embed="rId2">
            <a:extLst/>
          </a:blip>
          <a:stretch>
            <a:fillRect/>
          </a:stretch>
        </p:blipFill>
        <p:spPr>
          <a:xfrm>
            <a:off x="146906" y="867915"/>
            <a:ext cx="4410157" cy="3228829"/>
          </a:xfrm>
          <a:prstGeom prst="rect">
            <a:avLst/>
          </a:prstGeom>
          <a:ln w="12700"/>
        </p:spPr>
      </p:pic>
      <p:sp>
        <p:nvSpPr>
          <p:cNvPr id="147" name="FY18: Record participation this time (expected)…"/>
          <p:cNvSpPr txBox="1"/>
          <p:nvPr/>
        </p:nvSpPr>
        <p:spPr>
          <a:xfrm>
            <a:off x="4555133" y="895935"/>
            <a:ext cx="4515512" cy="29855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1" marL="239058" marR="41275" indent="-239058">
              <a:spcBef>
                <a:spcPts val="400"/>
              </a:spcBef>
              <a:buClr>
                <a:srgbClr val="FF2600"/>
              </a:buClr>
              <a:buSzPct val="150000"/>
              <a:buChar char="•"/>
              <a:defRPr sz="2200"/>
            </a:pPr>
            <a:r>
              <a:t>FY18: Record participation this time (expected)</a:t>
            </a:r>
          </a:p>
          <a:p>
            <a:pPr lvl="2" marL="608852" marR="41275" indent="-215152">
              <a:spcBef>
                <a:spcPts val="400"/>
              </a:spcBef>
              <a:buClr>
                <a:srgbClr val="434ED6"/>
              </a:buClr>
              <a:buSzPct val="115000"/>
              <a:buFont typeface="Lucida Grande"/>
              <a:buChar char="‣"/>
              <a:defRPr sz="2200"/>
            </a:pPr>
            <a:r>
              <a:t>9 new proposals</a:t>
            </a:r>
          </a:p>
          <a:p>
            <a:pPr lvl="2" marL="608852" marR="41275" indent="-215152">
              <a:spcBef>
                <a:spcPts val="400"/>
              </a:spcBef>
              <a:buClr>
                <a:srgbClr val="434ED6"/>
              </a:buClr>
              <a:buSzPct val="115000"/>
              <a:buFont typeface="Lucida Grande"/>
              <a:buChar char="‣"/>
              <a:defRPr sz="2200"/>
            </a:pPr>
            <a:r>
              <a:t>9 existing projects requesting continuation</a:t>
            </a:r>
          </a:p>
          <a:p>
            <a:pPr lvl="1" marL="239058" marR="41275" indent="-239058">
              <a:spcBef>
                <a:spcPts val="400"/>
              </a:spcBef>
              <a:buClr>
                <a:srgbClr val="FF2600"/>
              </a:buClr>
              <a:buSzPct val="150000"/>
              <a:buChar char="•"/>
              <a:defRPr sz="2200"/>
            </a:pPr>
            <a:r>
              <a:t>FY16-now: flat funding</a:t>
            </a:r>
          </a:p>
          <a:p>
            <a:pPr lvl="1" marL="239058" marR="41275" indent="-239058">
              <a:spcBef>
                <a:spcPts val="400"/>
              </a:spcBef>
              <a:buClr>
                <a:srgbClr val="FF2600"/>
              </a:buClr>
              <a:buSzPct val="150000"/>
              <a:buChar char="•"/>
              <a:defRPr sz="2200"/>
            </a:pPr>
            <a:r>
              <a:t>FY17, FY18: </a:t>
            </a:r>
          </a:p>
          <a:p>
            <a:pPr lvl="2" marL="608852" marR="41275" indent="-215152">
              <a:spcBef>
                <a:spcPts val="400"/>
              </a:spcBef>
              <a:buClr>
                <a:srgbClr val="434ED6"/>
              </a:buClr>
              <a:buSzPct val="115000"/>
              <a:buFont typeface="Lucida Grande"/>
              <a:buChar char="‣"/>
              <a:defRPr sz="2200"/>
            </a:pPr>
            <a:r>
              <a:t>Total requested: ~$2.4M</a:t>
            </a:r>
          </a:p>
        </p:txBody>
      </p:sp>
      <p:pic>
        <p:nvPicPr>
          <p:cNvPr id="148" name="Image" descr="Image"/>
          <p:cNvPicPr>
            <a:picLocks noChangeAspect="1"/>
          </p:cNvPicPr>
          <p:nvPr/>
        </p:nvPicPr>
        <p:blipFill>
          <a:blip r:embed="rId3">
            <a:extLst/>
          </a:blip>
          <a:srcRect l="0" t="31250" r="0" b="37055"/>
          <a:stretch>
            <a:fillRect/>
          </a:stretch>
        </p:blipFill>
        <p:spPr>
          <a:xfrm>
            <a:off x="143614" y="3966340"/>
            <a:ext cx="5223791" cy="2848719"/>
          </a:xfrm>
          <a:prstGeom prst="rect">
            <a:avLst/>
          </a:prstGeom>
          <a:ln w="12700"/>
        </p:spPr>
      </p:pic>
      <p:grpSp>
        <p:nvGrpSpPr>
          <p:cNvPr id="151" name="Group"/>
          <p:cNvGrpSpPr/>
          <p:nvPr/>
        </p:nvGrpSpPr>
        <p:grpSpPr>
          <a:xfrm>
            <a:off x="2425400" y="1130116"/>
            <a:ext cx="660097" cy="865786"/>
            <a:chOff x="0" y="0"/>
            <a:chExt cx="660096" cy="865785"/>
          </a:xfrm>
        </p:grpSpPr>
        <p:sp>
          <p:nvSpPr>
            <p:cNvPr id="149" name="LRP"/>
            <p:cNvSpPr txBox="1"/>
            <p:nvPr/>
          </p:nvSpPr>
          <p:spPr>
            <a:xfrm>
              <a:off x="0" y="-1"/>
              <a:ext cx="660097" cy="425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ctr">
              <a:noAutofit/>
            </a:bodyPr>
            <a:lstStyle>
              <a:lvl1pPr marL="0" marR="0">
                <a:defRPr sz="1400">
                  <a:uFillTx/>
                  <a:latin typeface="Helvetica"/>
                  <a:ea typeface="Helvetica"/>
                  <a:cs typeface="Helvetica"/>
                  <a:sym typeface="Helvetica"/>
                </a:defRPr>
              </a:lvl1pPr>
            </a:lstStyle>
            <a:p>
              <a:pPr/>
              <a:r>
                <a:t>LRP</a:t>
              </a:r>
            </a:p>
          </p:txBody>
        </p:sp>
        <p:sp>
          <p:nvSpPr>
            <p:cNvPr id="150" name="Line"/>
            <p:cNvSpPr/>
            <p:nvPr/>
          </p:nvSpPr>
          <p:spPr>
            <a:xfrm flipH="1">
              <a:off x="293688" y="381101"/>
              <a:ext cx="1" cy="484685"/>
            </a:xfrm>
            <a:prstGeom prst="line">
              <a:avLst/>
            </a:prstGeom>
            <a:noFill/>
            <a:ln w="63500" cap="flat">
              <a:solidFill>
                <a:srgbClr val="000000"/>
              </a:solidFill>
              <a:prstDash val="solid"/>
              <a:round/>
              <a:tailEnd type="triangle" w="med" len="med"/>
            </a:ln>
            <a:effectLst/>
          </p:spPr>
          <p:txBody>
            <a:bodyPr wrap="square" lIns="0" tIns="0" rIns="0" bIns="0" numCol="1" anchor="t">
              <a:noAutofit/>
            </a:bodyPr>
            <a:lstStyle/>
            <a:p>
              <a:pPr marL="81279" marR="81279" defTabSz="1828800">
                <a:defRPr sz="4800">
                  <a:latin typeface="Times New Roman"/>
                  <a:ea typeface="Times New Roman"/>
                  <a:cs typeface="Times New Roman"/>
                  <a:sym typeface="Times New Roman"/>
                </a:defRPr>
              </a:pPr>
            </a:p>
          </p:txBody>
        </p:sp>
      </p:grpSp>
      <p:sp>
        <p:nvSpPr>
          <p:cNvPr id="152" name="Investment in program…"/>
          <p:cNvSpPr txBox="1"/>
          <p:nvPr/>
        </p:nvSpPr>
        <p:spPr>
          <a:xfrm>
            <a:off x="5598254" y="5748406"/>
            <a:ext cx="3142120" cy="777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pPr>
            <a:r>
              <a:t>Investment in program</a:t>
            </a:r>
          </a:p>
          <a:p>
            <a:pPr>
              <a:defRPr sz="2300"/>
            </a:pPr>
            <a:r>
              <a:t>so far ~$8M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7" name="Group"/>
          <p:cNvGrpSpPr/>
          <p:nvPr/>
        </p:nvGrpSpPr>
        <p:grpSpPr>
          <a:xfrm>
            <a:off x="7361304" y="812800"/>
            <a:ext cx="1468634" cy="5802783"/>
            <a:chOff x="0" y="0"/>
            <a:chExt cx="1468633" cy="5802782"/>
          </a:xfrm>
        </p:grpSpPr>
        <p:pic>
          <p:nvPicPr>
            <p:cNvPr id="154" name="eic_white_paper_frontcover.pdf.pdf" descr="eic_white_paper_frontcover.pdf.pdf"/>
            <p:cNvPicPr>
              <a:picLocks noChangeAspect="1"/>
            </p:cNvPicPr>
            <p:nvPr/>
          </p:nvPicPr>
          <p:blipFill>
            <a:blip r:embed="rId2">
              <a:extLst/>
            </a:blip>
            <a:srcRect l="0" t="0" r="0" b="0"/>
            <a:stretch>
              <a:fillRect/>
            </a:stretch>
          </p:blipFill>
          <p:spPr>
            <a:xfrm>
              <a:off x="0" y="0"/>
              <a:ext cx="1462187" cy="1892242"/>
            </a:xfrm>
            <a:prstGeom prst="rect">
              <a:avLst/>
            </a:prstGeom>
            <a:ln w="12700" cap="flat">
              <a:noFill/>
              <a:round/>
            </a:ln>
            <a:effectLst/>
          </p:spPr>
        </p:pic>
        <p:pic>
          <p:nvPicPr>
            <p:cNvPr id="155" name="Group" descr="Group"/>
            <p:cNvPicPr>
              <a:picLocks noChangeAspect="1"/>
            </p:cNvPicPr>
            <p:nvPr/>
          </p:nvPicPr>
          <p:blipFill>
            <a:blip r:embed="rId3">
              <a:extLst/>
            </a:blip>
            <a:stretch>
              <a:fillRect/>
            </a:stretch>
          </p:blipFill>
          <p:spPr>
            <a:xfrm>
              <a:off x="0" y="3910415"/>
              <a:ext cx="1462284" cy="1892368"/>
            </a:xfrm>
            <a:prstGeom prst="rect">
              <a:avLst/>
            </a:prstGeom>
            <a:ln w="12700" cap="flat">
              <a:noFill/>
              <a:round/>
            </a:ln>
            <a:effectLst/>
          </p:spPr>
        </p:pic>
        <p:pic>
          <p:nvPicPr>
            <p:cNvPr id="156" name="MEIC-cover-Pages from 1209.0757.pdf" descr="MEIC-cover-Pages from 1209.0757.pdf"/>
            <p:cNvPicPr>
              <a:picLocks noChangeAspect="1"/>
            </p:cNvPicPr>
            <p:nvPr/>
          </p:nvPicPr>
          <p:blipFill>
            <a:blip r:embed="rId4">
              <a:extLst/>
            </a:blip>
            <a:srcRect l="0" t="0" r="0" b="0"/>
            <a:stretch>
              <a:fillRect/>
            </a:stretch>
          </p:blipFill>
          <p:spPr>
            <a:xfrm>
              <a:off x="6350" y="1955224"/>
              <a:ext cx="1462284" cy="1892368"/>
            </a:xfrm>
            <a:prstGeom prst="rect">
              <a:avLst/>
            </a:prstGeom>
            <a:ln w="12700" cap="flat">
              <a:solidFill>
                <a:srgbClr val="000000"/>
              </a:solidFill>
              <a:prstDash val="solid"/>
              <a:miter lim="400000"/>
            </a:ln>
            <a:effectLst/>
          </p:spPr>
        </p:pic>
      </p:grpSp>
      <p:sp>
        <p:nvSpPr>
          <p:cNvPr id="158"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59" name="Detector Choices"/>
          <p:cNvSpPr txBox="1"/>
          <p:nvPr>
            <p:ph type="title"/>
          </p:nvPr>
        </p:nvSpPr>
        <p:spPr>
          <a:prstGeom prst="rect">
            <a:avLst/>
          </a:prstGeom>
        </p:spPr>
        <p:txBody>
          <a:bodyPr/>
          <a:lstStyle/>
          <a:p>
            <a:pPr/>
            <a:r>
              <a:t>Detector Choices</a:t>
            </a:r>
          </a:p>
        </p:txBody>
      </p:sp>
      <p:sp>
        <p:nvSpPr>
          <p:cNvPr id="160" name="General Purpose Detector…"/>
          <p:cNvSpPr txBox="1"/>
          <p:nvPr>
            <p:ph type="body" idx="1"/>
          </p:nvPr>
        </p:nvSpPr>
        <p:spPr>
          <a:xfrm>
            <a:off x="160794" y="727128"/>
            <a:ext cx="6864792" cy="4583881"/>
          </a:xfrm>
          <a:prstGeom prst="rect">
            <a:avLst/>
          </a:prstGeom>
        </p:spPr>
        <p:txBody>
          <a:bodyPr/>
          <a:lstStyle/>
          <a:p>
            <a:pPr>
              <a:defRPr sz="2500">
                <a:solidFill>
                  <a:srgbClr val="021EAA"/>
                </a:solidFill>
              </a:defRPr>
            </a:pPr>
            <a:r>
              <a:t>General Purpose Detector </a:t>
            </a:r>
          </a:p>
          <a:p>
            <a:pPr lvl="1">
              <a:defRPr sz="2300"/>
            </a:pPr>
            <a:r>
              <a:t>While relatively well studied, requirements spread over various documents and not always up-to-date. Focus of R&amp;D efforts.</a:t>
            </a:r>
          </a:p>
          <a:p>
            <a:pPr lvl="1">
              <a:defRPr sz="2300"/>
            </a:pPr>
            <a:r>
              <a:t>Design/Study efforts dominantly centered at JLAB and BNL</a:t>
            </a:r>
          </a:p>
          <a:p>
            <a:pPr lvl="1">
              <a:defRPr sz="2300"/>
            </a:pPr>
            <a:r>
              <a:t>Many open question</a:t>
            </a:r>
          </a:p>
          <a:p>
            <a:pPr lvl="2" marL="1273175">
              <a:buSzPct val="104999"/>
              <a:buFont typeface="Lucida Grande"/>
              <a:buChar char="‣"/>
              <a:defRPr sz="2300"/>
            </a:pPr>
            <a:r>
              <a:t>1 or 2 detectors; if 2, different emphasis</a:t>
            </a:r>
          </a:p>
          <a:p>
            <a:pPr lvl="2" marL="1273175">
              <a:buSzPct val="104999"/>
              <a:buFont typeface="Lucida Grande"/>
              <a:buChar char="‣"/>
              <a:defRPr sz="2300"/>
            </a:pPr>
            <a:r>
              <a:t>To fit into funding profile 2</a:t>
            </a:r>
            <a:r>
              <a:rPr baseline="31999"/>
              <a:t>nd</a:t>
            </a:r>
            <a:r>
              <a:t> later?</a:t>
            </a:r>
          </a:p>
          <a:p>
            <a:pPr>
              <a:defRPr sz="2500">
                <a:solidFill>
                  <a:srgbClr val="021EAA"/>
                </a:solidFill>
              </a:defRPr>
            </a:pPr>
            <a:r>
              <a:t>Specialized Detectors</a:t>
            </a:r>
          </a:p>
          <a:p>
            <a:pPr lvl="1">
              <a:defRPr sz="2300"/>
            </a:pPr>
            <a:r>
              <a:t>Discussion has just started</a:t>
            </a:r>
          </a:p>
        </p:txBody>
      </p:sp>
      <p:sp>
        <p:nvSpPr>
          <p:cNvPr id="161"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2" name="arXiv:1212.1701"/>
          <p:cNvSpPr txBox="1"/>
          <p:nvPr/>
        </p:nvSpPr>
        <p:spPr>
          <a:xfrm>
            <a:off x="7343364" y="2417613"/>
            <a:ext cx="1606113" cy="447230"/>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lstStyle>
            <a:lvl1pPr marL="0" marR="0" defTabSz="650240">
              <a:spcBef>
                <a:spcPts val="2200"/>
              </a:spcBef>
              <a:defRPr b="1" sz="1400">
                <a:solidFill>
                  <a:srgbClr val="FFFFFF"/>
                </a:solidFill>
                <a:uFillTx/>
              </a:defRPr>
            </a:lvl1pPr>
          </a:lstStyle>
          <a:p>
            <a:pPr/>
            <a:r>
              <a:t>arXiv:1212.1701</a:t>
            </a:r>
          </a:p>
        </p:txBody>
      </p:sp>
      <p:sp>
        <p:nvSpPr>
          <p:cNvPr id="163" name="arXiv:1209.0757"/>
          <p:cNvSpPr txBox="1"/>
          <p:nvPr/>
        </p:nvSpPr>
        <p:spPr>
          <a:xfrm>
            <a:off x="7371156" y="6290054"/>
            <a:ext cx="1448929"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lnSpc>
                <a:spcPts val="4400"/>
              </a:lnSpc>
              <a:spcBef>
                <a:spcPts val="1600"/>
              </a:spcBef>
              <a:defRPr b="1" sz="1400">
                <a:uFillTx/>
              </a:defRPr>
            </a:lvl1pPr>
          </a:lstStyle>
          <a:p>
            <a:pPr/>
            <a:r>
              <a:t>arXiv:1209.0757</a:t>
            </a:r>
          </a:p>
        </p:txBody>
      </p:sp>
      <p:sp>
        <p:nvSpPr>
          <p:cNvPr id="164" name="arXiv:1409.1633"/>
          <p:cNvSpPr txBox="1"/>
          <p:nvPr/>
        </p:nvSpPr>
        <p:spPr>
          <a:xfrm>
            <a:off x="7383856" y="4411531"/>
            <a:ext cx="1448929"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lnSpc>
                <a:spcPts val="4400"/>
              </a:lnSpc>
              <a:spcBef>
                <a:spcPts val="1600"/>
              </a:spcBef>
              <a:defRPr b="1" sz="1400">
                <a:uFillTx/>
              </a:defRPr>
            </a:lvl1pPr>
          </a:lstStyle>
          <a:p>
            <a:pPr/>
            <a:r>
              <a:t>arXiv:1409.1633</a:t>
            </a:r>
          </a:p>
        </p:txBody>
      </p:sp>
      <p:sp>
        <p:nvSpPr>
          <p:cNvPr id="165" name="EIC User Group needs to get involved.…"/>
          <p:cNvSpPr txBox="1"/>
          <p:nvPr/>
        </p:nvSpPr>
        <p:spPr>
          <a:xfrm>
            <a:off x="219680" y="5140760"/>
            <a:ext cx="6967165" cy="1463645"/>
          </a:xfrm>
          <a:prstGeom prst="rect">
            <a:avLst/>
          </a:prstGeom>
          <a:solidFill>
            <a:srgbClr val="0083D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300">
                <a:solidFill>
                  <a:srgbClr val="FFFFFF"/>
                </a:solidFill>
              </a:defRPr>
            </a:pPr>
            <a:r>
              <a:t>EIC User Group needs to get involved. </a:t>
            </a:r>
          </a:p>
          <a:p>
            <a:pPr>
              <a:defRPr sz="2300">
                <a:solidFill>
                  <a:srgbClr val="FFFFFF"/>
                </a:solidFill>
              </a:defRPr>
            </a:pPr>
          </a:p>
          <a:p>
            <a:pPr>
              <a:defRPr sz="2300">
                <a:solidFill>
                  <a:srgbClr val="FFFFFF"/>
                </a:solidFill>
              </a:defRPr>
            </a:pPr>
            <a:r>
              <a:t>Whatever choice, it has impact on the machine design as well. May be a workshop later this year?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68" name="Project: EIC Detector Handbook"/>
          <p:cNvSpPr txBox="1"/>
          <p:nvPr>
            <p:ph type="title"/>
          </p:nvPr>
        </p:nvSpPr>
        <p:spPr>
          <a:prstGeom prst="rect">
            <a:avLst/>
          </a:prstGeom>
        </p:spPr>
        <p:txBody>
          <a:bodyPr/>
          <a:lstStyle/>
          <a:p>
            <a:pPr/>
            <a:r>
              <a:t>Project: EIC Detector Handbook</a:t>
            </a:r>
          </a:p>
        </p:txBody>
      </p:sp>
      <p:sp>
        <p:nvSpPr>
          <p:cNvPr id="169" name="“Living” document on requirements, R&amp;D needs, available technologies, EIC kinematics and more…"/>
          <p:cNvSpPr txBox="1"/>
          <p:nvPr>
            <p:ph type="body" sz="half" idx="1"/>
          </p:nvPr>
        </p:nvSpPr>
        <p:spPr>
          <a:xfrm>
            <a:off x="129152" y="766305"/>
            <a:ext cx="8763001" cy="2158584"/>
          </a:xfrm>
          <a:prstGeom prst="rect">
            <a:avLst/>
          </a:prstGeom>
        </p:spPr>
        <p:txBody>
          <a:bodyPr/>
          <a:lstStyle/>
          <a:p>
            <a:pPr>
              <a:defRPr sz="2400"/>
            </a:pPr>
            <a:r>
              <a:t>“Living” document on requirements, R&amp;D needs, available technologies, EIC kinematics and more</a:t>
            </a:r>
          </a:p>
          <a:p>
            <a:pPr>
              <a:defRPr sz="2400"/>
            </a:pPr>
            <a:r>
              <a:t>We started with a compilation of information that is available</a:t>
            </a:r>
          </a:p>
          <a:p>
            <a:pPr>
              <a:defRPr sz="2400"/>
            </a:pPr>
            <a:r>
              <a:t>Update as things become more refined</a:t>
            </a:r>
          </a:p>
          <a:p>
            <a:pPr>
              <a:defRPr sz="2400"/>
            </a:pPr>
            <a:r>
              <a:t>Right now: not even a draft</a:t>
            </a:r>
          </a:p>
        </p:txBody>
      </p:sp>
      <p:sp>
        <p:nvSpPr>
          <p:cNvPr id="170"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 name="Image" descr="Image"/>
          <p:cNvPicPr>
            <a:picLocks noChangeAspect="1"/>
          </p:cNvPicPr>
          <p:nvPr/>
        </p:nvPicPr>
        <p:blipFill>
          <a:blip r:embed="rId2">
            <a:extLst/>
          </a:blip>
          <a:stretch>
            <a:fillRect/>
          </a:stretch>
        </p:blipFill>
        <p:spPr>
          <a:xfrm>
            <a:off x="149092" y="3201839"/>
            <a:ext cx="2779248" cy="3432118"/>
          </a:xfrm>
          <a:prstGeom prst="rect">
            <a:avLst/>
          </a:prstGeom>
          <a:ln w="12700">
            <a:solidFill>
              <a:srgbClr val="000000"/>
            </a:solidFill>
            <a:miter lim="400000"/>
          </a:ln>
        </p:spPr>
      </p:pic>
      <p:pic>
        <p:nvPicPr>
          <p:cNvPr id="172" name="Image" descr="Image"/>
          <p:cNvPicPr>
            <a:picLocks noChangeAspect="1"/>
          </p:cNvPicPr>
          <p:nvPr/>
        </p:nvPicPr>
        <p:blipFill>
          <a:blip r:embed="rId3">
            <a:extLst/>
          </a:blip>
          <a:stretch>
            <a:fillRect/>
          </a:stretch>
        </p:blipFill>
        <p:spPr>
          <a:xfrm>
            <a:off x="3061594" y="3208507"/>
            <a:ext cx="2942863" cy="3432119"/>
          </a:xfrm>
          <a:prstGeom prst="rect">
            <a:avLst/>
          </a:prstGeom>
          <a:ln w="12700">
            <a:solidFill>
              <a:srgbClr val="000000"/>
            </a:solidFill>
            <a:miter lim="400000"/>
          </a:ln>
        </p:spPr>
      </p:pic>
      <p:sp>
        <p:nvSpPr>
          <p:cNvPr id="173" name="Current manpower: TU &amp; A. Kiselev…"/>
          <p:cNvSpPr txBox="1"/>
          <p:nvPr/>
        </p:nvSpPr>
        <p:spPr>
          <a:xfrm>
            <a:off x="6118661" y="3195489"/>
            <a:ext cx="2955563" cy="3369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pPr>
            <a:r>
              <a:t>Current manpower: TU &amp; A. Kiselev</a:t>
            </a:r>
          </a:p>
          <a:p>
            <a:pPr marL="317500" marR="41275" indent="-317500">
              <a:spcBef>
                <a:spcPts val="400"/>
              </a:spcBef>
              <a:buClr>
                <a:srgbClr val="FF2600"/>
              </a:buClr>
              <a:buSzPct val="175000"/>
              <a:buChar char="•"/>
              <a:defRPr>
                <a:solidFill>
                  <a:schemeClr val="accent5"/>
                </a:solidFill>
              </a:defRPr>
            </a:pPr>
            <a:r>
              <a:t>Volunteers are more than welcome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defRPr sz="1100">
                <a:uFillTx/>
                <a:latin typeface="Helvetica"/>
                <a:ea typeface="Helvetica"/>
                <a:cs typeface="Helvetica"/>
                <a:sym typeface="Helvetica"/>
              </a:defRPr>
            </a:pPr>
          </a:p>
        </p:txBody>
      </p:sp>
      <p:sp>
        <p:nvSpPr>
          <p:cNvPr id="176" name="EIC Detector Requirements"/>
          <p:cNvSpPr txBox="1"/>
          <p:nvPr>
            <p:ph type="title"/>
          </p:nvPr>
        </p:nvSpPr>
        <p:spPr>
          <a:xfrm>
            <a:off x="102619" y="12819"/>
            <a:ext cx="8938762" cy="623342"/>
          </a:xfrm>
          <a:prstGeom prst="rect">
            <a:avLst/>
          </a:prstGeom>
        </p:spPr>
        <p:txBody>
          <a:bodyPr/>
          <a:lstStyle/>
          <a:p>
            <a:pPr/>
            <a:r>
              <a:t>EIC Detector Requirements</a:t>
            </a:r>
          </a:p>
        </p:txBody>
      </p:sp>
      <p:sp>
        <p:nvSpPr>
          <p:cNvPr id="177" name="Slide Number"/>
          <p:cNvSpPr txBox="1"/>
          <p:nvPr>
            <p:ph type="sldNum" sz="quarter" idx="2"/>
          </p:nvPr>
        </p:nvSpPr>
        <p:spPr>
          <a:xfrm>
            <a:off x="8928163" y="6603431"/>
            <a:ext cx="173659" cy="2490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 name="coordinateFrame.ai" descr="coordinateFrame.ai"/>
          <p:cNvPicPr>
            <a:picLocks noChangeAspect="1"/>
          </p:cNvPicPr>
          <p:nvPr/>
        </p:nvPicPr>
        <p:blipFill>
          <a:blip r:embed="rId2">
            <a:extLst/>
          </a:blip>
          <a:stretch>
            <a:fillRect/>
          </a:stretch>
        </p:blipFill>
        <p:spPr>
          <a:xfrm>
            <a:off x="453459" y="1560902"/>
            <a:ext cx="5511799" cy="2610230"/>
          </a:xfrm>
          <a:prstGeom prst="rect">
            <a:avLst/>
          </a:prstGeom>
          <a:ln w="12700"/>
        </p:spPr>
      </p:pic>
      <p:sp>
        <p:nvSpPr>
          <p:cNvPr id="179" name="Requirement are mostly site-independent with some slight differences in the forward region (IR integration)"/>
          <p:cNvSpPr txBox="1"/>
          <p:nvPr/>
        </p:nvSpPr>
        <p:spPr>
          <a:xfrm>
            <a:off x="117022" y="729682"/>
            <a:ext cx="8909956" cy="98194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41275" marR="41275">
              <a:spcBef>
                <a:spcPts val="400"/>
              </a:spcBef>
              <a:defRPr>
                <a:solidFill>
                  <a:srgbClr val="941100"/>
                </a:solidFill>
              </a:defRPr>
            </a:lvl1pPr>
          </a:lstStyle>
          <a:p>
            <a:pPr/>
            <a:r>
              <a:t>Requirement are mostly site-independent with some slight differences in the forward region (IR integration)</a:t>
            </a:r>
          </a:p>
        </p:txBody>
      </p:sp>
      <p:sp>
        <p:nvSpPr>
          <p:cNvPr id="180" name="In Short:…"/>
          <p:cNvSpPr txBox="1"/>
          <p:nvPr/>
        </p:nvSpPr>
        <p:spPr>
          <a:xfrm>
            <a:off x="81500" y="4136887"/>
            <a:ext cx="5112142" cy="267129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41275" marR="41275">
              <a:spcBef>
                <a:spcPts val="400"/>
              </a:spcBef>
              <a:defRPr b="1" sz="2200"/>
            </a:pPr>
            <a:r>
              <a:t>In Short:</a:t>
            </a:r>
          </a:p>
          <a:p>
            <a:pPr lvl="1" marL="488461" marR="41275" indent="-234461">
              <a:spcBef>
                <a:spcPts val="400"/>
              </a:spcBef>
              <a:buClr>
                <a:srgbClr val="FF2600"/>
              </a:buClr>
              <a:buSzPct val="150000"/>
              <a:buChar char="•"/>
              <a:defRPr sz="2100"/>
            </a:pPr>
            <a:r>
              <a:t>Hermetic detector, low mass inner tracking, </a:t>
            </a:r>
            <a:r>
              <a:rPr>
                <a:solidFill>
                  <a:srgbClr val="941100"/>
                </a:solidFill>
              </a:rPr>
              <a:t>good PID (e and </a:t>
            </a:r>
            <a:r>
              <a:rPr>
                <a:solidFill>
                  <a:srgbClr val="941100"/>
                </a:solidFill>
                <a:latin typeface="Symbol"/>
                <a:ea typeface="Symbol"/>
                <a:cs typeface="Symbol"/>
                <a:sym typeface="Symbol"/>
              </a:rPr>
              <a:t>p</a:t>
            </a:r>
            <a:r>
              <a:rPr>
                <a:solidFill>
                  <a:srgbClr val="941100"/>
                </a:solidFill>
              </a:rPr>
              <a:t>/K/p) in wide range</a:t>
            </a:r>
            <a:r>
              <a:t>, calorimetry, forward &amp; backwards tracking </a:t>
            </a:r>
          </a:p>
          <a:p>
            <a:pPr lvl="1" marL="488461" marR="41275" indent="-234461">
              <a:spcBef>
                <a:spcPts val="400"/>
              </a:spcBef>
              <a:buClr>
                <a:srgbClr val="FF2600"/>
              </a:buClr>
              <a:buSzPct val="150000"/>
              <a:buChar char="•"/>
              <a:defRPr sz="2100"/>
            </a:pPr>
            <a:r>
              <a:t>Moderate radiation hardness requirements, low pile-up, low multiplicity</a:t>
            </a:r>
          </a:p>
        </p:txBody>
      </p:sp>
      <p:pic>
        <p:nvPicPr>
          <p:cNvPr id="181" name="Image" descr="Image"/>
          <p:cNvPicPr>
            <a:picLocks noChangeAspect="1"/>
          </p:cNvPicPr>
          <p:nvPr/>
        </p:nvPicPr>
        <p:blipFill>
          <a:blip r:embed="rId3">
            <a:extLst/>
          </a:blip>
          <a:stretch>
            <a:fillRect/>
          </a:stretch>
        </p:blipFill>
        <p:spPr>
          <a:xfrm>
            <a:off x="5348238" y="4136543"/>
            <a:ext cx="3721884" cy="2703840"/>
          </a:xfrm>
          <a:prstGeom prst="rect">
            <a:avLst/>
          </a:prstGeom>
          <a:ln w="12700"/>
        </p:spPr>
      </p:pic>
      <p:sp>
        <p:nvSpPr>
          <p:cNvPr id="182" name="p (GeV/c)"/>
          <p:cNvSpPr txBox="1"/>
          <p:nvPr/>
        </p:nvSpPr>
        <p:spPr>
          <a:xfrm rot="16200000">
            <a:off x="4842712" y="5190571"/>
            <a:ext cx="1024395"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p (GeV/c)</a:t>
            </a:r>
          </a:p>
        </p:txBody>
      </p:sp>
      <p:pic>
        <p:nvPicPr>
          <p:cNvPr id="183" name="Image" descr="Image"/>
          <p:cNvPicPr>
            <a:picLocks noChangeAspect="1"/>
          </p:cNvPicPr>
          <p:nvPr/>
        </p:nvPicPr>
        <p:blipFill>
          <a:blip r:embed="rId4">
            <a:extLst/>
          </a:blip>
          <a:stretch>
            <a:fillRect/>
          </a:stretch>
        </p:blipFill>
        <p:spPr>
          <a:xfrm>
            <a:off x="5304180" y="2005352"/>
            <a:ext cx="3810001" cy="762001"/>
          </a:xfrm>
          <a:prstGeom prst="rect">
            <a:avLst/>
          </a:prstGeom>
          <a:ln w="12700"/>
        </p:spPr>
      </p:pic>
      <p:sp>
        <p:nvSpPr>
          <p:cNvPr id="184" name="From R&amp;D Handbook"/>
          <p:cNvSpPr txBox="1"/>
          <p:nvPr/>
        </p:nvSpPr>
        <p:spPr>
          <a:xfrm>
            <a:off x="64285" y="2484105"/>
            <a:ext cx="1449705"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sz="1100">
                <a:solidFill>
                  <a:srgbClr val="021EAA"/>
                </a:solidFill>
                <a:uFillTx/>
                <a:latin typeface="Helvetica"/>
                <a:ea typeface="Helvetica"/>
                <a:cs typeface="Helvetica"/>
                <a:sym typeface="Helvetica"/>
              </a:defRPr>
            </a:lvl1pPr>
          </a:lstStyle>
          <a:p>
            <a:pPr/>
            <a:r>
              <a:t>From R&amp;D Handbook</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Line"/>
          <p:cNvSpPr/>
          <p:nvPr/>
        </p:nvSpPr>
        <p:spPr>
          <a:xfrm>
            <a:off x="152400" y="685800"/>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p>
        </p:txBody>
      </p:sp>
      <p:sp>
        <p:nvSpPr>
          <p:cNvPr id="187" name="Title 1"/>
          <p:cNvSpPr txBox="1"/>
          <p:nvPr>
            <p:ph type="title"/>
          </p:nvPr>
        </p:nvSpPr>
        <p:spPr>
          <a:prstGeom prst="rect">
            <a:avLst/>
          </a:prstGeom>
        </p:spPr>
        <p:txBody>
          <a:bodyPr/>
          <a:lstStyle/>
          <a:p>
            <a:pPr/>
            <a:r>
              <a:t>Electron Kinematics</a:t>
            </a:r>
          </a:p>
        </p:txBody>
      </p:sp>
      <p:sp>
        <p:nvSpPr>
          <p:cNvPr id="188" name="Slide Number Placeholder 4"/>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 name="Picture 5" descr="Picture 5"/>
          <p:cNvPicPr>
            <a:picLocks noChangeAspect="1"/>
          </p:cNvPicPr>
          <p:nvPr/>
        </p:nvPicPr>
        <p:blipFill>
          <a:blip r:embed="rId2">
            <a:extLst/>
          </a:blip>
          <a:stretch>
            <a:fillRect/>
          </a:stretch>
        </p:blipFill>
        <p:spPr>
          <a:xfrm>
            <a:off x="102870" y="990600"/>
            <a:ext cx="3554730" cy="2743200"/>
          </a:xfrm>
          <a:prstGeom prst="rect">
            <a:avLst/>
          </a:prstGeom>
          <a:ln w="12700">
            <a:miter lim="400000"/>
          </a:ln>
        </p:spPr>
      </p:pic>
      <p:pic>
        <p:nvPicPr>
          <p:cNvPr id="190" name="Picture 6" descr="Picture 6"/>
          <p:cNvPicPr>
            <a:picLocks noChangeAspect="1"/>
          </p:cNvPicPr>
          <p:nvPr/>
        </p:nvPicPr>
        <p:blipFill>
          <a:blip r:embed="rId3">
            <a:extLst/>
          </a:blip>
          <a:stretch>
            <a:fillRect/>
          </a:stretch>
        </p:blipFill>
        <p:spPr>
          <a:xfrm>
            <a:off x="3023235" y="990600"/>
            <a:ext cx="3554730" cy="2743200"/>
          </a:xfrm>
          <a:prstGeom prst="rect">
            <a:avLst/>
          </a:prstGeom>
          <a:ln w="12700">
            <a:miter lim="400000"/>
          </a:ln>
        </p:spPr>
      </p:pic>
      <p:pic>
        <p:nvPicPr>
          <p:cNvPr id="191" name="Picture 8" descr="Picture 8"/>
          <p:cNvPicPr>
            <a:picLocks noChangeAspect="1"/>
          </p:cNvPicPr>
          <p:nvPr/>
        </p:nvPicPr>
        <p:blipFill>
          <a:blip r:embed="rId4">
            <a:extLst/>
          </a:blip>
          <a:stretch>
            <a:fillRect/>
          </a:stretch>
        </p:blipFill>
        <p:spPr>
          <a:xfrm>
            <a:off x="102870" y="3810000"/>
            <a:ext cx="3554730" cy="2743200"/>
          </a:xfrm>
          <a:prstGeom prst="rect">
            <a:avLst/>
          </a:prstGeom>
          <a:ln w="12700">
            <a:miter lim="400000"/>
          </a:ln>
        </p:spPr>
      </p:pic>
      <p:pic>
        <p:nvPicPr>
          <p:cNvPr id="192" name="Picture 9" descr="Picture 9"/>
          <p:cNvPicPr>
            <a:picLocks noChangeAspect="1"/>
          </p:cNvPicPr>
          <p:nvPr/>
        </p:nvPicPr>
        <p:blipFill>
          <a:blip r:embed="rId5">
            <a:extLst/>
          </a:blip>
          <a:stretch>
            <a:fillRect/>
          </a:stretch>
        </p:blipFill>
        <p:spPr>
          <a:xfrm>
            <a:off x="3023235" y="3810000"/>
            <a:ext cx="3554730" cy="2743200"/>
          </a:xfrm>
          <a:prstGeom prst="rect">
            <a:avLst/>
          </a:prstGeom>
          <a:ln w="12700">
            <a:miter lim="400000"/>
          </a:ln>
        </p:spPr>
      </p:pic>
      <p:pic>
        <p:nvPicPr>
          <p:cNvPr id="193" name="Picture 10" descr="Picture 10"/>
          <p:cNvPicPr>
            <a:picLocks noChangeAspect="1"/>
          </p:cNvPicPr>
          <p:nvPr/>
        </p:nvPicPr>
        <p:blipFill>
          <a:blip r:embed="rId6">
            <a:extLst/>
          </a:blip>
          <a:stretch>
            <a:fillRect/>
          </a:stretch>
        </p:blipFill>
        <p:spPr>
          <a:xfrm>
            <a:off x="5943600" y="3810000"/>
            <a:ext cx="3554730" cy="2743200"/>
          </a:xfrm>
          <a:prstGeom prst="rect">
            <a:avLst/>
          </a:prstGeom>
          <a:ln w="12700">
            <a:miter lim="400000"/>
          </a:ln>
        </p:spPr>
      </p:pic>
      <p:pic>
        <p:nvPicPr>
          <p:cNvPr id="194" name="Picture 7" descr="Picture 7"/>
          <p:cNvPicPr>
            <a:picLocks noChangeAspect="1"/>
          </p:cNvPicPr>
          <p:nvPr/>
        </p:nvPicPr>
        <p:blipFill>
          <a:blip r:embed="rId7">
            <a:extLst/>
          </a:blip>
          <a:stretch>
            <a:fillRect/>
          </a:stretch>
        </p:blipFill>
        <p:spPr>
          <a:xfrm>
            <a:off x="5943600" y="990600"/>
            <a:ext cx="3554730" cy="2743200"/>
          </a:xfrm>
          <a:prstGeom prst="rect">
            <a:avLst/>
          </a:prstGeom>
          <a:ln w="12700">
            <a:miter lim="400000"/>
          </a:ln>
        </p:spPr>
      </p:pic>
      <p:sp>
        <p:nvSpPr>
          <p:cNvPr id="195" name="TextBox 11"/>
          <p:cNvSpPr txBox="1"/>
          <p:nvPr/>
        </p:nvSpPr>
        <p:spPr>
          <a:xfrm>
            <a:off x="6511088" y="6488667"/>
            <a:ext cx="2164890"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800">
                <a:uFillTx/>
                <a:latin typeface="Calibri"/>
                <a:ea typeface="Calibri"/>
                <a:cs typeface="Calibri"/>
                <a:sym typeface="Calibri"/>
              </a:defRPr>
            </a:lvl1pPr>
          </a:lstStyle>
          <a:p>
            <a:pPr/>
            <a:r>
              <a:t>e+p: 10 on 100 GeV </a:t>
            </a:r>
          </a:p>
        </p:txBody>
      </p:sp>
      <p:sp>
        <p:nvSpPr>
          <p:cNvPr id="196" name="From R&amp;D Handbook"/>
          <p:cNvSpPr txBox="1"/>
          <p:nvPr/>
        </p:nvSpPr>
        <p:spPr>
          <a:xfrm>
            <a:off x="16494" y="6477237"/>
            <a:ext cx="229950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sz="1800">
                <a:solidFill>
                  <a:srgbClr val="021EAA"/>
                </a:solidFill>
                <a:uFillTx/>
                <a:latin typeface="Helvetica"/>
                <a:ea typeface="Helvetica"/>
                <a:cs typeface="Helvetica"/>
                <a:sym typeface="Helvetica"/>
              </a:defRPr>
            </a:lvl1pPr>
          </a:lstStyle>
          <a:p>
            <a:pPr/>
            <a:r>
              <a:t>From R&amp;D Handbook</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