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4" name="Shape 124"/>
          <p:cNvSpPr/>
          <p:nvPr>
            <p:ph type="sldImg"/>
          </p:nvPr>
        </p:nvSpPr>
        <p:spPr>
          <a:xfrm>
            <a:off x="1143000" y="685800"/>
            <a:ext cx="4572000" cy="3429000"/>
          </a:xfrm>
          <a:prstGeom prst="rect">
            <a:avLst/>
          </a:prstGeom>
        </p:spPr>
        <p:txBody>
          <a:bodyPr/>
          <a:lstStyle/>
          <a:p>
            <a:pPr/>
          </a:p>
        </p:txBody>
      </p:sp>
      <p:sp>
        <p:nvSpPr>
          <p:cNvPr id="125" name="Shape 1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defRPr sz="1800">
                <a:latin typeface="Helvetica"/>
                <a:ea typeface="Helvetica"/>
                <a:cs typeface="Helvetica"/>
                <a:sym typeface="Helvetica"/>
              </a:defRPr>
            </a:pPr>
          </a:p>
          <a:p>
            <a:pPr>
              <a:defRPr sz="1800">
                <a:latin typeface="Helvetica"/>
                <a:ea typeface="Helvetica"/>
                <a:cs typeface="Helvetica"/>
                <a:sym typeface="Helvetica"/>
              </a:defRPr>
            </a:pPr>
          </a:p>
          <a:p>
            <a:pPr>
              <a:defRPr sz="1800">
                <a:latin typeface="Helvetica"/>
                <a:ea typeface="Helvetica"/>
                <a:cs typeface="Helvetica"/>
                <a:sym typeface="Helvetica"/>
              </a:defRPr>
            </a:pPr>
            <a:r>
              <a:t>W2 can also be interpreted as the center-of-mass energy of the gauge boson nucleon system.</a:t>
            </a:r>
          </a:p>
          <a:p>
            <a:pPr>
              <a:defRPr sz="1800">
                <a:latin typeface="Helvetica"/>
                <a:ea typeface="Helvetica"/>
                <a:cs typeface="Helvetica"/>
                <a:sym typeface="Helvetica"/>
              </a:defRPr>
            </a:pPr>
            <a:r>
              <a:t>Q2 max = s</a:t>
            </a:r>
          </a:p>
          <a:p>
            <a:pPr>
              <a:defRPr sz="1800">
                <a:latin typeface="Helvetica"/>
                <a:ea typeface="Helvetica"/>
                <a:cs typeface="Helvetica"/>
                <a:sym typeface="Helvetica"/>
              </a:defRPr>
            </a:pPr>
            <a:r>
              <a:t>Q2: negative square of the momentum transfer q, denotes virtuality</a:t>
            </a:r>
          </a:p>
          <a:p>
            <a:pPr>
              <a:defRPr sz="1800">
                <a:latin typeface="Helvetica"/>
                <a:ea typeface="Helvetica"/>
                <a:cs typeface="Helvetica"/>
                <a:sym typeface="Helvetica"/>
              </a:defRPr>
            </a:pPr>
            <a:r>
              <a:t>x:  make Remark that for e+p 0 &lt; x &lt; 1 while for e+A scattering 0 &lt; x &lt; A.</a:t>
            </a:r>
          </a:p>
          <a:p>
            <a:pPr>
              <a:defRPr sz="1800">
                <a:latin typeface="Helvetica"/>
                <a:ea typeface="Helvetica"/>
                <a:cs typeface="Helvetica"/>
                <a:sym typeface="Helvetica"/>
              </a:defRPr>
            </a:pPr>
            <a:r>
              <a:t>y: is the fraction of the lepton’s energy lost in the nucleon rest frame. It it thus also the fraction of the incoming electron energy (also known as inelasticity) carried by the exchange boson (photon) in the rest frame of the nucleon</a:t>
            </a:r>
          </a:p>
          <a:p>
            <a:pPr>
              <a:defRPr sz="1800">
                <a:latin typeface="Helvetica"/>
                <a:ea typeface="Helvetica"/>
                <a:cs typeface="Helvetica"/>
                <a:sym typeface="Helvetica"/>
              </a:defRPr>
            </a:p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Q^2 &amp;=&amp; -q^2 = - (k-k^\prime)^2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&amp;\approx&amp; 4 E E^\prime \sin^2\left(\frac{\theta}{2}\right)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lvl1pPr>
              <a:defRPr>
                <a:solidFill>
                  <a:srgbClr val="FF2600"/>
                </a:solidFill>
              </a:defRPr>
            </a:lvl1pPr>
          </a:lstStyle>
          <a:p>
            <a:pPr/>
            <a:r>
              <a:t>(WW) gluon distribution (G(1)) + linearly polarized partner (h(1))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r>
              <a:t>Dijet production in e+A at high energies originates from long-ranged eikonal interactions ⇒ parameterizing the azimuthal structure arising from the linearly polarized gluon distribution also in terms of v2</a:t>
            </a:r>
          </a:p>
          <a:p>
            <a:pPr/>
          </a:p>
          <a:p>
            <a:pPr/>
            <a:r>
              <a:t>“Correlation limit” PT &gt;&gt; qT involves only 2-point functions / TMDs</a:t>
            </a:r>
          </a:p>
          <a:p>
            <a:pPr/>
            <a:r>
              <a:t>z: lightcone momentum fractions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TOP: QCD at high resolution (Q2) —weakly correlated quarks and gluons are well-described</a:t>
            </a:r>
          </a:p>
          <a:p>
            <a:pPr/>
            <a:r>
              <a:t>CGC: An exciting opportunity: Observation by EIC of a new regime in QCD of weakly coupled high density matter</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lvl1pPr>
              <a:defRPr sz="2300">
                <a:latin typeface="Helvetica"/>
                <a:ea typeface="Helvetica"/>
                <a:cs typeface="Helvetica"/>
                <a:sym typeface="Helvetica"/>
              </a:defRPr>
            </a:lvl1pPr>
          </a:lstStyle>
          <a:p>
            <a:pPr/>
            <a:r>
              <a:t>spin-dependent gluon distribution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\begin{eqnarray*}</a:t>
            </a:r>
          </a:p>
          <a:p>
            <a:pPr/>
            <a:r>
              <a:t>\sigma_\text{incoherent} &amp;\propto &amp; \sum_{f \neq i} \left&lt; i|{\cal{A}}|f \right&gt;\left&lt; f|{\cal{A}}|i \right&gt;\\</a:t>
            </a:r>
          </a:p>
          <a:p>
            <a:pPr/>
            <a:r>
              <a:t>&amp;=&amp; {\color{blue} \left&lt; |{\cal{A}}|^2 \right&gt; } - {\color{red}\left&lt; |{\cal{A}}| \right&gt;^2}</a:t>
            </a:r>
          </a:p>
          <a:p>
            <a:pPr/>
            <a:r>
              <a:t>\end{eqnarray*}</a:t>
            </a:r>
          </a:p>
          <a:p>
            <a:pPr/>
          </a:p>
          <a:p>
            <a:pPr/>
            <a:r>
              <a:t>\color{red}\frac{\text{d}\sigma_\text{coherent}}{\text{d} t} = \frac{1}{16 \pi} \left&lt; |{\cal A}| \right&gt;^2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Shape 731"/>
          <p:cNvSpPr/>
          <p:nvPr>
            <p:ph type="sldImg"/>
          </p:nvPr>
        </p:nvSpPr>
        <p:spPr>
          <a:prstGeom prst="rect">
            <a:avLst/>
          </a:prstGeom>
        </p:spPr>
        <p:txBody>
          <a:bodyPr/>
          <a:lstStyle/>
          <a:p>
            <a:pPr/>
          </a:p>
        </p:txBody>
      </p:sp>
      <p:sp>
        <p:nvSpPr>
          <p:cNvPr id="732" name="Shape 732"/>
          <p:cNvSpPr/>
          <p:nvPr>
            <p:ph type="body" sz="quarter" idx="1"/>
          </p:nvPr>
        </p:nvSpPr>
        <p:spPr>
          <a:prstGeom prst="rect">
            <a:avLst/>
          </a:prstGeom>
        </p:spPr>
        <p:txBody>
          <a:bodyPr/>
          <a:lstStyle/>
          <a:p>
            <a:pPr>
              <a:defRPr sz="2000">
                <a:latin typeface="Helvetica"/>
                <a:ea typeface="Helvetica"/>
                <a:cs typeface="Helvetica"/>
                <a:sym typeface="Helvetica"/>
              </a:defRPr>
            </a:pPr>
            <a:r>
              <a:t>Points: energy loss models with attenuation of pre-hadrons + medium induced energy loss.</a:t>
            </a:r>
          </a:p>
          <a:p>
            <a:pPr>
              <a:defRPr sz="2000">
                <a:latin typeface="Helvetica"/>
                <a:ea typeface="Helvetica"/>
                <a:cs typeface="Helvetica"/>
                <a:sym typeface="Helvetica"/>
              </a:defRPr>
            </a:pPr>
            <a:r>
              <a:t>Lines: pure energy loss calculations </a:t>
            </a:r>
          </a:p>
          <a:p>
            <a:pPr>
              <a:defRPr sz="2000">
                <a:latin typeface="Helvetica"/>
                <a:ea typeface="Helvetica"/>
                <a:cs typeface="Helvetica"/>
                <a:sym typeface="Helvetica"/>
              </a:defRPr>
            </a:pPr>
            <a:r>
              <a:t>EIC has PID: Get whole picture/even structure of process</a:t>
            </a:r>
          </a:p>
          <a:p>
            <a:pPr>
              <a:defRPr sz="2000">
                <a:latin typeface="Helvetica"/>
                <a:ea typeface="Helvetica"/>
                <a:cs typeface="Helvetica"/>
                <a:sym typeface="Helvetica"/>
              </a:defRPr>
            </a:pPr>
          </a:p>
          <a:p>
            <a:pPr>
              <a:defRPr sz="2000">
                <a:latin typeface="Helvetica"/>
                <a:ea typeface="Helvetica"/>
                <a:cs typeface="Helvetica"/>
                <a:sym typeface="Helvetica"/>
              </a:defRPr>
            </a:pPr>
            <a:r>
              <a:t>The fact that the energy loss matches the active parton to the fragmentation function at a larger value of z leads to two dramatically different phenomena in the</a:t>
            </a:r>
          </a:p>
          <a:p>
            <a:pPr>
              <a:defRPr sz="2000">
                <a:latin typeface="Helvetica"/>
                <a:ea typeface="Helvetica"/>
                <a:cs typeface="Helvetica"/>
                <a:sym typeface="Helvetica"/>
              </a:defRPr>
            </a:pPr>
            <a:r>
              <a:t>semi-inclusive production of light and heavy mesons at the EIC</a:t>
            </a:r>
          </a:p>
          <a:p>
            <a:pPr>
              <a:defRPr sz="2000">
                <a:latin typeface="Helvetica"/>
                <a:ea typeface="Helvetica"/>
                <a:cs typeface="Helvetica"/>
                <a:sym typeface="Helvetica"/>
              </a:defRPr>
            </a:pPr>
            <a:r>
              <a:t>The dramatic difference between the multiplicity ratios of D</a:t>
            </a:r>
            <a:r>
              <a:rPr sz="1700"/>
              <a:t>0 </a:t>
            </a:r>
            <a:r>
              <a:t>meson production and that of pions, as shown in Fig. 3.23, is an immediate consequence of the difference in the</a:t>
            </a:r>
          </a:p>
          <a:p>
            <a:pPr>
              <a:defRPr sz="2000">
                <a:latin typeface="Helvetica"/>
                <a:ea typeface="Helvetica"/>
                <a:cs typeface="Helvetica"/>
                <a:sym typeface="Helvetica"/>
              </a:defRPr>
            </a:pPr>
            <a:r>
              <a:t>fragmentation functions shown in Fig. 3.22 (Right). The enhancement of the ratio is caused by the peak in the D</a:t>
            </a:r>
            <a:r>
              <a:rPr sz="1700"/>
              <a:t>0</a:t>
            </a:r>
            <a:r>
              <a:t>’s fragmentation function. The slope of the enhancement</a:t>
            </a:r>
          </a:p>
          <a:p>
            <a:pPr>
              <a:defRPr sz="2000">
                <a:latin typeface="Helvetica"/>
                <a:ea typeface="Helvetica"/>
                <a:cs typeface="Helvetica"/>
                <a:sym typeface="Helvetica"/>
              </a:defRPr>
            </a:pPr>
            <a:r>
              <a:t>is sensitive to the amount of energy loss, or equivalently, the transport coefficient, ˆq of cold nuclear matter, and the shape of the fragmentation function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hape 743"/>
          <p:cNvSpPr/>
          <p:nvPr>
            <p:ph type="sldImg"/>
          </p:nvPr>
        </p:nvSpPr>
        <p:spPr>
          <a:prstGeom prst="rect">
            <a:avLst/>
          </a:prstGeom>
        </p:spPr>
        <p:txBody>
          <a:bodyPr/>
          <a:lstStyle/>
          <a:p>
            <a:pPr/>
          </a:p>
        </p:txBody>
      </p:sp>
      <p:sp>
        <p:nvSpPr>
          <p:cNvPr id="744" name="Shape 744"/>
          <p:cNvSpPr/>
          <p:nvPr>
            <p:ph type="body" sz="quarter" idx="1"/>
          </p:nvPr>
        </p:nvSpPr>
        <p:spPr>
          <a:prstGeom prst="rect">
            <a:avLst/>
          </a:prstGeom>
        </p:spPr>
        <p:txBody>
          <a:bodyPr/>
          <a:lstStyle/>
          <a:p>
            <a:pPr/>
            <a:r>
              <a:t>nuclear force is described by pion exchange, and is well understood</a:t>
            </a:r>
          </a:p>
          <a:p>
            <a:pPr/>
            <a:r>
              <a:t>within the framework of effective field theories. At shorter distances, two pion</a:t>
            </a:r>
          </a:p>
          <a:p>
            <a:pPr/>
            <a:r>
              <a:t>exchange, tensor interactions, and vector meson exchange contributions become important,</a:t>
            </a:r>
          </a:p>
          <a:p>
            <a:pPr/>
            <a:r>
              <a:t>which are harder to capture in the framework of effective field theories. At short distances,</a:t>
            </a:r>
          </a:p>
          <a:p>
            <a:pPr/>
            <a:r>
              <a:t>the nucleon-nucleon interaction has a strong repulsive core, which is essential for the stability</a:t>
            </a:r>
          </a:p>
          <a:p>
            <a:pPr/>
            <a:r>
              <a:t>of matter.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The designed frequency matching scheme allows operation with hadron energies down to 40 GeV/u, but the energies between 46 and 98 GeV/u cannot be used.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r>
              <a:t>In LO: Probability to find parton with x, Q2 in proton</a:t>
            </a:r>
          </a:p>
          <a:p>
            <a:pPr/>
            <a:r>
              <a:t>DGLAP (RGE)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r>
              <a:t>The success of RHIC suggests that the discovery</a:t>
            </a:r>
          </a:p>
          <a:p>
            <a:pPr/>
            <a:r>
              <a:t>potential of a high energy EIC is high and that</a:t>
            </a:r>
          </a:p>
          <a:p>
            <a:pPr/>
            <a:r>
              <a:t>energy reach and range plays a pivotal role.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lvl1pPr>
              <a:defRPr sz="2200">
                <a:latin typeface="Helvetica"/>
                <a:ea typeface="Helvetica"/>
                <a:cs typeface="Helvetica"/>
                <a:sym typeface="Helvetica"/>
              </a:defRPr>
            </a:lvl1pPr>
          </a:lstStyle>
          <a:p>
            <a:pPr/>
            <a:r>
              <a:t>\frac{1}{2} = \frac{1}{2}\int_0^1 \mathrm{d}x \Delta\Sigma(x, Q^2) + \int_0^1 \mathrm{d}x \Delta g(x, Q^2) + \sum_q{L_q + L_g}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 Inclusive DIS cross-section, simplified (reduced) by dividing out the Mott cross-section.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Dipole cross-section is closer to the unitarity limit than the proton - it is “blacker”. The elastic scattering probability  of a qq̅  dipole is maximal in the “black” limit</a:t>
            </a:r>
          </a:p>
          <a:p>
            <a:pPr/>
          </a:p>
          <a:p>
            <a:pPr/>
            <a:r>
              <a:t>The qq̅g component is suppressed for nuclei compared to the proton. </a:t>
            </a:r>
          </a:p>
          <a:p>
            <a:pPr/>
            <a:r>
              <a:t>This is due to the fact that in a nucleus the scattering amplitude</a:t>
            </a:r>
          </a:p>
          <a:p>
            <a:pPr/>
            <a:r>
              <a:t>is closer to the unitarity limit when the qq̅g  component vanishes</a:t>
            </a:r>
          </a:p>
          <a:p>
            <a:pPr/>
          </a:p>
          <a:p>
            <a:pPr/>
            <a:r>
              <a:t> different b -dependences from each other and from the inclusive</a:t>
            </a:r>
          </a:p>
          <a:p>
            <a:pPr/>
            <a:r>
              <a:t>cross section. The q ¯q -component is enhanced at small b  (closer to the black disk limit),</a:t>
            </a:r>
          </a:p>
          <a:p>
            <a:pPr/>
            <a:r>
              <a:t>whereas the q ¯qg -part is dominated by larger b  (because it vanishes in the black disk limit).</a:t>
            </a:r>
          </a:p>
          <a:p>
            <a:pPr/>
          </a:p>
          <a:p>
            <a:pPr/>
            <a:r>
              <a:t> Depending on the mass of the diffractive system MX</a:t>
            </a:r>
          </a:p>
          <a:p>
            <a:pPr/>
            <a:r>
              <a:t> or, equivalently,  , the diffractive structure function is</a:t>
            </a:r>
          </a:p>
          <a:p>
            <a:pPr/>
            <a:r>
              <a:t>dominated by either the q ¯q  or q ¯qg  Fock states.</a:t>
            </a:r>
          </a:p>
          <a:p>
            <a:pPr/>
          </a:p>
          <a:p>
            <a:pPr/>
            <a:r>
              <a:t> invariant mass of the diffractive system is large, and</a:t>
            </a:r>
          </a:p>
          <a:p>
            <a:pPr/>
            <a:r>
              <a:t>this large phase space is filled by radiation of additional</a:t>
            </a:r>
          </a:p>
          <a:p>
            <a:pPr/>
            <a:r>
              <a:t>gluons, each of them being suppressed by </a:t>
            </a:r>
          </a:p>
          <a:p>
            <a:pPr/>
            <a:r>
              <a:t>alpha_s .</a:t>
            </a:r>
          </a:p>
          <a:p>
            <a:pPr/>
          </a:p>
          <a:p>
            <a:pPr/>
            <a:r>
              <a:t> The q ¯q -components of</a:t>
            </a:r>
          </a:p>
          <a:p>
            <a:pPr/>
            <a:r>
              <a:t>the FD</a:t>
            </a:r>
          </a:p>
          <a:p>
            <a:pPr/>
            <a:r>
              <a:t>2A  are enhanced compared to A  times the proton</a:t>
            </a:r>
          </a:p>
          <a:p>
            <a:pPr/>
            <a:r>
              <a:t>diffractive structure functions. This is to be expected,</a:t>
            </a:r>
          </a:p>
          <a:p>
            <a:pPr/>
            <a:r>
              <a:t>because of the fact that in a gold nucleus the dipole cross</a:t>
            </a:r>
          </a:p>
          <a:p>
            <a:pPr/>
            <a:r>
              <a:t>section is, on average over the transverse area, closer to</a:t>
            </a:r>
          </a:p>
          <a:p>
            <a:pPr/>
            <a:r>
              <a:t>the unitarity limit than the proton - it is “blacker”. The</a:t>
            </a:r>
          </a:p>
          <a:p>
            <a:pPr/>
            <a:r>
              <a:t>elastic scattering probability of a q ¯q  dipole is maximal in</a:t>
            </a:r>
          </a:p>
          <a:p>
            <a:pPr/>
            <a:r>
              <a:t>the “black” limit and the approach to it is quicker in a</a:t>
            </a:r>
          </a:p>
          <a:p>
            <a:pPr/>
            <a:r>
              <a:t>large nucleus. The q ¯qg  component, on the other hand,</a:t>
            </a:r>
          </a:p>
          <a:p>
            <a:pPr/>
            <a:r>
              <a:t>is suppressed for nuclei compared to the proton. This is</a:t>
            </a:r>
          </a:p>
          <a:p>
            <a:pPr/>
            <a:r>
              <a:t>due to the fact that in a nucleus the scattering amplitude</a:t>
            </a:r>
          </a:p>
          <a:p>
            <a:pPr/>
            <a:r>
              <a:t>is closer to the unitarity limit when the q ¯qg  component</a:t>
            </a:r>
          </a:p>
          <a:p>
            <a:pPr/>
            <a:r>
              <a:t>vanishes, as can be seen e.g. from Eq. (13). This</a:t>
            </a:r>
          </a:p>
          <a:p>
            <a:pPr/>
            <a:r>
              <a:t>leads to a nuclear suppression of the diffractive structure</a:t>
            </a:r>
          </a:p>
          <a:p>
            <a:pPr/>
            <a:r>
              <a:t>function in the small   region, where the q ¯qg  component</a:t>
            </a:r>
          </a:p>
          <a:p>
            <a:pPr/>
            <a:r>
              <a:t>dominates. The net result of the different contributions</a:t>
            </a:r>
          </a:p>
          <a:p>
            <a:pPr/>
            <a:r>
              <a:t>is that FD</a:t>
            </a:r>
          </a:p>
          <a:p>
            <a:pPr/>
            <a:r>
              <a:t>2A , for a large range in  , is close to AFD</a:t>
            </a:r>
          </a:p>
          <a:p>
            <a:pPr/>
            <a:r>
              <a:t>2p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r>
              <a:t>I did something like what we discussed: I plot inclusive diffractive structure function ratio such that we see the sign change (qqg suppression at large Mx means negative result). </a:t>
            </a:r>
          </a:p>
          <a:p>
            <a:pPr/>
          </a:p>
          <a:p>
            <a:pPr/>
            <a:r>
              <a:t>Then, I do as follows: at each x,Q^2, go to the largest possible Mx^2 allowed by sqrt(s). Then see what is this ratio. Then I plot this ratio in x,Q^2 plane in the region where it is negative. So basically white means that we have no access into this region, and more “hot” the color is,  more deep we are within this region.</a:t>
            </a:r>
          </a:p>
          <a:p>
            <a:pPr/>
          </a:p>
          <a:p>
            <a:pPr/>
            <a:r>
              <a:t>The heatmap shows some artifacts of the smoothening as I had quite spare grid, but this can be improved. But let me know if this is useful. It might be “too complicated to explain quickly”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U Slide">
    <p:spTree>
      <p:nvGrpSpPr>
        <p:cNvPr id="1" name=""/>
        <p:cNvGrpSpPr/>
        <p:nvPr/>
      </p:nvGrpSpPr>
      <p:grpSpPr>
        <a:xfrm>
          <a:off x="0" y="0"/>
          <a:ext cx="0" cy="0"/>
          <a:chOff x="0" y="0"/>
          <a:chExt cx="0" cy="0"/>
        </a:xfrm>
      </p:grpSpPr>
      <p:sp>
        <p:nvSpPr>
          <p:cNvPr id="1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2"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defTabSz="914400">
              <a:defRPr sz="3800">
                <a:solidFill>
                  <a:srgbClr val="021EAA"/>
                </a:solidFill>
                <a:uFill>
                  <a:solidFill>
                    <a:srgbClr val="021EAA"/>
                  </a:solidFill>
                </a:uFill>
                <a:latin typeface="+mn-lt"/>
                <a:ea typeface="+mn-ea"/>
                <a:cs typeface="+mn-cs"/>
                <a:sym typeface="Arial"/>
              </a:defRPr>
            </a:lvl1pPr>
          </a:lstStyle>
          <a:p>
            <a:pPr/>
            <a:r>
              <a:t>Title Text</a:t>
            </a:r>
          </a:p>
        </p:txBody>
      </p:sp>
      <p:sp>
        <p:nvSpPr>
          <p:cNvPr id="13" name="Body Level One…"/>
          <p:cNvSpPr txBox="1"/>
          <p:nvPr>
            <p:ph type="body" idx="1"/>
          </p:nvPr>
        </p:nvSpPr>
        <p:spPr>
          <a:xfrm>
            <a:off x="114300" y="812800"/>
            <a:ext cx="8763000" cy="5930900"/>
          </a:xfrm>
          <a:prstGeom prst="rect">
            <a:avLst/>
          </a:prstGeom>
        </p:spPr>
        <p:txBody>
          <a:bodyPr lIns="50800" tIns="50800" rIns="50800" bIns="50800">
            <a:noAutofit/>
          </a:bodyPr>
          <a:lstStyle>
            <a:lvl1pPr marL="41275" marR="41275" indent="0" defTabSz="914400">
              <a:spcBef>
                <a:spcPts val="400"/>
              </a:spcBef>
              <a:buSzTx/>
              <a:buFontTx/>
              <a:buNone/>
              <a:defRPr sz="2800">
                <a:uFill>
                  <a:solidFill>
                    <a:srgbClr val="000000"/>
                  </a:solidFill>
                </a:uFill>
                <a:latin typeface="+mn-lt"/>
                <a:ea typeface="+mn-ea"/>
                <a:cs typeface="+mn-cs"/>
                <a:sym typeface="Arial"/>
              </a:defRPr>
            </a:lvl1pPr>
            <a:lvl2pPr marL="508000" marR="41275" indent="-254000" defTabSz="914400">
              <a:spcBef>
                <a:spcPts val="400"/>
              </a:spcBef>
              <a:buClr>
                <a:srgbClr val="FF2600"/>
              </a:buClr>
              <a:buSzPct val="150000"/>
              <a:buFontTx/>
              <a:buChar char="•"/>
              <a:defRPr sz="2600">
                <a:uFill>
                  <a:solidFill>
                    <a:srgbClr val="000000"/>
                  </a:solidFill>
                </a:uFill>
                <a:latin typeface="+mn-lt"/>
                <a:ea typeface="+mn-ea"/>
                <a:cs typeface="+mn-cs"/>
                <a:sym typeface="Arial"/>
              </a:defRPr>
            </a:lvl2pPr>
            <a:lvl3pPr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lvl3pPr>
            <a:lvl4pPr marL="1730375" marR="41275" indent="-317500" defTabSz="914400">
              <a:spcBef>
                <a:spcPts val="400"/>
              </a:spcBef>
              <a:buClr>
                <a:srgbClr val="434ED6"/>
              </a:buClr>
              <a:buFont typeface="Lucida Grande"/>
              <a:buChar char="๏"/>
              <a:defRPr sz="2200">
                <a:uFill>
                  <a:solidFill>
                    <a:srgbClr val="000000"/>
                  </a:solidFill>
                </a:uFill>
                <a:latin typeface="+mn-lt"/>
                <a:ea typeface="+mn-ea"/>
                <a:cs typeface="+mn-cs"/>
                <a:sym typeface="Arial"/>
              </a:defRPr>
            </a:lvl4pPr>
            <a:lvl5pPr marL="2098675" marR="41275" indent="-228600" defTabSz="914400">
              <a:spcBef>
                <a:spcPts val="400"/>
              </a:spcBef>
              <a:buClr>
                <a:srgbClr val="434ED6"/>
              </a:buClr>
              <a:buSzPct val="125000"/>
              <a:buFontTx/>
              <a:buChar char="-"/>
              <a:defRPr sz="20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ento2009 Slide">
    <p:spTree>
      <p:nvGrpSpPr>
        <p:cNvPr id="1" name=""/>
        <p:cNvGrpSpPr/>
        <p:nvPr/>
      </p:nvGrpSpPr>
      <p:grpSpPr>
        <a:xfrm>
          <a:off x="0" y="0"/>
          <a:ext cx="0" cy="0"/>
          <a:chOff x="0" y="0"/>
          <a:chExt cx="0" cy="0"/>
        </a:xfrm>
      </p:grpSpPr>
      <p:sp>
        <p:nvSpPr>
          <p:cNvPr id="9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7"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defTabSz="914400">
              <a:defRPr sz="3800">
                <a:solidFill>
                  <a:srgbClr val="021EAA"/>
                </a:solidFill>
                <a:uFill>
                  <a:solidFill>
                    <a:srgbClr val="021EAA"/>
                  </a:solidFill>
                </a:uFill>
                <a:latin typeface="+mn-lt"/>
                <a:ea typeface="+mn-ea"/>
                <a:cs typeface="+mn-cs"/>
                <a:sym typeface="Arial"/>
              </a:defRPr>
            </a:lvl1pPr>
          </a:lstStyle>
          <a:p>
            <a:pPr/>
            <a:r>
              <a:t>Title Text</a:t>
            </a:r>
          </a:p>
        </p:txBody>
      </p:sp>
      <p:sp>
        <p:nvSpPr>
          <p:cNvPr id="98" name="Body Level One…"/>
          <p:cNvSpPr txBox="1"/>
          <p:nvPr>
            <p:ph type="body" idx="1"/>
          </p:nvPr>
        </p:nvSpPr>
        <p:spPr>
          <a:xfrm>
            <a:off x="228600" y="812800"/>
            <a:ext cx="8763000" cy="5930900"/>
          </a:xfrm>
          <a:prstGeom prst="rect">
            <a:avLst/>
          </a:prstGeom>
        </p:spPr>
        <p:txBody>
          <a:bodyPr lIns="50800" tIns="50800" rIns="50800" bIns="50800">
            <a:noAutofit/>
          </a:bodyPr>
          <a:lstStyle>
            <a:lvl1pPr marL="41275" marR="41275" indent="0" defTabSz="914400">
              <a:spcBef>
                <a:spcPts val="400"/>
              </a:spcBef>
              <a:buSzTx/>
              <a:buFontTx/>
              <a:buNone/>
              <a:defRPr sz="2800">
                <a:uFill>
                  <a:solidFill>
                    <a:srgbClr val="000000"/>
                  </a:solidFill>
                </a:uFill>
                <a:latin typeface="+mn-lt"/>
                <a:ea typeface="+mn-ea"/>
                <a:cs typeface="+mn-cs"/>
                <a:sym typeface="Arial"/>
              </a:defRPr>
            </a:lvl1pPr>
            <a:lvl2pPr marL="508000" marR="41275" indent="-254000" defTabSz="914400">
              <a:spcBef>
                <a:spcPts val="400"/>
              </a:spcBef>
              <a:buClr>
                <a:srgbClr val="FF2600"/>
              </a:buClr>
              <a:buSzPct val="150000"/>
              <a:buFontTx/>
              <a:buChar char="•"/>
              <a:defRPr sz="2600">
                <a:uFill>
                  <a:solidFill>
                    <a:srgbClr val="000000"/>
                  </a:solidFill>
                </a:uFill>
                <a:latin typeface="+mn-lt"/>
                <a:ea typeface="+mn-ea"/>
                <a:cs typeface="+mn-cs"/>
                <a:sym typeface="Arial"/>
              </a:defRPr>
            </a:lvl2pPr>
            <a:lvl3pPr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lvl3pPr>
            <a:lvl4pPr marL="1730375" marR="41275" indent="-317500" defTabSz="914400">
              <a:spcBef>
                <a:spcPts val="400"/>
              </a:spcBef>
              <a:buClr>
                <a:srgbClr val="434ED6"/>
              </a:buClr>
              <a:buFont typeface="Lucida Grande"/>
              <a:buChar char="๏"/>
              <a:defRPr sz="2200">
                <a:uFill>
                  <a:solidFill>
                    <a:srgbClr val="000000"/>
                  </a:solidFill>
                </a:uFill>
                <a:latin typeface="+mn-lt"/>
                <a:ea typeface="+mn-ea"/>
                <a:cs typeface="+mn-cs"/>
                <a:sym typeface="Arial"/>
              </a:defRPr>
            </a:lvl4pPr>
            <a:lvl5pPr marL="2098675" marR="41275" indent="-228600" defTabSz="914400">
              <a:spcBef>
                <a:spcPts val="400"/>
              </a:spcBef>
              <a:buClr>
                <a:srgbClr val="434ED6"/>
              </a:buClr>
              <a:buSzPct val="125000"/>
              <a:buFontTx/>
              <a:buChar char="-"/>
              <a:defRPr sz="20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U Empty Slide">
    <p:spTree>
      <p:nvGrpSpPr>
        <p:cNvPr id="1" name=""/>
        <p:cNvGrpSpPr/>
        <p:nvPr/>
      </p:nvGrpSpPr>
      <p:grpSpPr>
        <a:xfrm>
          <a:off x="0" y="0"/>
          <a:ext cx="0" cy="0"/>
          <a:chOff x="0" y="0"/>
          <a:chExt cx="0" cy="0"/>
        </a:xfrm>
      </p:grpSpPr>
      <p:sp>
        <p:nvSpPr>
          <p:cNvPr id="10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7"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defTabSz="914400">
              <a:defRPr sz="3800">
                <a:solidFill>
                  <a:srgbClr val="021EAA"/>
                </a:solidFill>
                <a:uFill>
                  <a:solidFill>
                    <a:srgbClr val="021EAA"/>
                  </a:solidFill>
                </a:uFill>
                <a:latin typeface="+mn-lt"/>
                <a:ea typeface="+mn-ea"/>
                <a:cs typeface="+mn-cs"/>
                <a:sym typeface="Arial"/>
              </a:defRPr>
            </a:lvl1pPr>
          </a:lstStyle>
          <a:p>
            <a:pPr/>
            <a:r>
              <a:t>Title Text</a:t>
            </a:r>
          </a:p>
        </p:txBody>
      </p:sp>
      <p:sp>
        <p:nvSpPr>
          <p:cNvPr id="108"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U Slide">
    <p:spTree>
      <p:nvGrpSpPr>
        <p:cNvPr id="1" name=""/>
        <p:cNvGrpSpPr/>
        <p:nvPr/>
      </p:nvGrpSpPr>
      <p:grpSpPr>
        <a:xfrm>
          <a:off x="0" y="0"/>
          <a:ext cx="0" cy="0"/>
          <a:chOff x="0" y="0"/>
          <a:chExt cx="0" cy="0"/>
        </a:xfrm>
      </p:grpSpPr>
      <p:sp>
        <p:nvSpPr>
          <p:cNvPr id="11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16"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defTabSz="914400">
              <a:defRPr sz="3800">
                <a:solidFill>
                  <a:srgbClr val="021EAA"/>
                </a:solidFill>
                <a:uFill>
                  <a:solidFill>
                    <a:srgbClr val="021EAA"/>
                  </a:solidFill>
                </a:uFill>
                <a:latin typeface="+mn-lt"/>
                <a:ea typeface="+mn-ea"/>
                <a:cs typeface="+mn-cs"/>
                <a:sym typeface="Arial"/>
              </a:defRPr>
            </a:lvl1pPr>
          </a:lstStyle>
          <a:p>
            <a:pPr/>
            <a:r>
              <a:t>Title Text</a:t>
            </a:r>
          </a:p>
        </p:txBody>
      </p:sp>
      <p:sp>
        <p:nvSpPr>
          <p:cNvPr id="117" name="Body Level One…"/>
          <p:cNvSpPr txBox="1"/>
          <p:nvPr>
            <p:ph type="body" idx="1"/>
          </p:nvPr>
        </p:nvSpPr>
        <p:spPr>
          <a:xfrm>
            <a:off x="114300" y="812800"/>
            <a:ext cx="8763000" cy="5930900"/>
          </a:xfrm>
          <a:prstGeom prst="rect">
            <a:avLst/>
          </a:prstGeom>
        </p:spPr>
        <p:txBody>
          <a:bodyPr lIns="50800" tIns="50800" rIns="50800" bIns="50800">
            <a:noAutofit/>
          </a:bodyPr>
          <a:lstStyle>
            <a:lvl1pPr marL="41275" marR="41275" indent="0" defTabSz="914400">
              <a:spcBef>
                <a:spcPts val="400"/>
              </a:spcBef>
              <a:buSzTx/>
              <a:buFontTx/>
              <a:buNone/>
              <a:defRPr sz="2800">
                <a:uFill>
                  <a:solidFill>
                    <a:srgbClr val="000000"/>
                  </a:solidFill>
                </a:uFill>
                <a:latin typeface="+mn-lt"/>
                <a:ea typeface="+mn-ea"/>
                <a:cs typeface="+mn-cs"/>
                <a:sym typeface="Arial"/>
              </a:defRPr>
            </a:lvl1pPr>
            <a:lvl2pPr marL="508000" marR="41275" indent="-254000" defTabSz="914400">
              <a:spcBef>
                <a:spcPts val="400"/>
              </a:spcBef>
              <a:buClr>
                <a:srgbClr val="FF2600"/>
              </a:buClr>
              <a:buSzPct val="150000"/>
              <a:buFontTx/>
              <a:buChar char="•"/>
              <a:defRPr sz="2600">
                <a:uFill>
                  <a:solidFill>
                    <a:srgbClr val="000000"/>
                  </a:solidFill>
                </a:uFill>
                <a:latin typeface="+mn-lt"/>
                <a:ea typeface="+mn-ea"/>
                <a:cs typeface="+mn-cs"/>
                <a:sym typeface="Arial"/>
              </a:defRPr>
            </a:lvl2pPr>
            <a:lvl3pPr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lvl3pPr>
            <a:lvl4pPr marL="1730375" marR="41275" indent="-317500" defTabSz="914400">
              <a:spcBef>
                <a:spcPts val="400"/>
              </a:spcBef>
              <a:buClr>
                <a:srgbClr val="434ED6"/>
              </a:buClr>
              <a:buFont typeface="Lucida Grande"/>
              <a:buChar char="๏"/>
              <a:defRPr sz="2200">
                <a:uFill>
                  <a:solidFill>
                    <a:srgbClr val="000000"/>
                  </a:solidFill>
                </a:uFill>
                <a:latin typeface="+mn-lt"/>
                <a:ea typeface="+mn-ea"/>
                <a:cs typeface="+mn-cs"/>
                <a:sym typeface="Arial"/>
              </a:defRPr>
            </a:lvl4pPr>
            <a:lvl5pPr marL="2098675" marR="41275" indent="-228600" defTabSz="914400">
              <a:spcBef>
                <a:spcPts val="400"/>
              </a:spcBef>
              <a:buClr>
                <a:srgbClr val="434ED6"/>
              </a:buClr>
              <a:buSzPct val="125000"/>
              <a:buFontTx/>
              <a:buChar char="-"/>
              <a:defRPr sz="20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U Blank Slide">
    <p:spTree>
      <p:nvGrpSpPr>
        <p:cNvPr id="1" name=""/>
        <p:cNvGrpSpPr/>
        <p:nvPr/>
      </p:nvGrpSpPr>
      <p:grpSpPr>
        <a:xfrm>
          <a:off x="0" y="0"/>
          <a:ext cx="0" cy="0"/>
          <a:chOff x="0" y="0"/>
          <a:chExt cx="0" cy="0"/>
        </a:xfrm>
      </p:grpSpPr>
      <p:sp>
        <p:nvSpPr>
          <p:cNvPr id="21"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U Slide">
    <p:spTree>
      <p:nvGrpSpPr>
        <p:cNvPr id="1" name=""/>
        <p:cNvGrpSpPr/>
        <p:nvPr/>
      </p:nvGrpSpPr>
      <p:grpSpPr>
        <a:xfrm>
          <a:off x="0" y="0"/>
          <a:ext cx="0" cy="0"/>
          <a:chOff x="0" y="0"/>
          <a:chExt cx="0" cy="0"/>
        </a:xfrm>
      </p:grpSpPr>
      <p:sp>
        <p:nvSpPr>
          <p:cNvPr id="2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9"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defTabSz="914400">
              <a:defRPr sz="3800">
                <a:solidFill>
                  <a:srgbClr val="021EAA"/>
                </a:solidFill>
                <a:uFill>
                  <a:solidFill>
                    <a:srgbClr val="021EAA"/>
                  </a:solidFill>
                </a:uFill>
                <a:latin typeface="+mn-lt"/>
                <a:ea typeface="+mn-ea"/>
                <a:cs typeface="+mn-cs"/>
                <a:sym typeface="Arial"/>
              </a:defRPr>
            </a:lvl1pPr>
          </a:lstStyle>
          <a:p>
            <a:pPr/>
            <a:r>
              <a:t>Title Text</a:t>
            </a:r>
          </a:p>
        </p:txBody>
      </p:sp>
      <p:sp>
        <p:nvSpPr>
          <p:cNvPr id="30" name="Body Level One…"/>
          <p:cNvSpPr txBox="1"/>
          <p:nvPr>
            <p:ph type="body" idx="1"/>
          </p:nvPr>
        </p:nvSpPr>
        <p:spPr>
          <a:xfrm>
            <a:off x="114300" y="812800"/>
            <a:ext cx="8763000" cy="5930900"/>
          </a:xfrm>
          <a:prstGeom prst="rect">
            <a:avLst/>
          </a:prstGeom>
        </p:spPr>
        <p:txBody>
          <a:bodyPr lIns="50800" tIns="50800" rIns="50800" bIns="50800">
            <a:noAutofit/>
          </a:bodyPr>
          <a:lstStyle>
            <a:lvl1pPr marL="41275" marR="41275" indent="0" defTabSz="914400">
              <a:spcBef>
                <a:spcPts val="400"/>
              </a:spcBef>
              <a:buSzTx/>
              <a:buFontTx/>
              <a:buNone/>
              <a:defRPr sz="2800">
                <a:uFill>
                  <a:solidFill>
                    <a:srgbClr val="000000"/>
                  </a:solidFill>
                </a:uFill>
                <a:latin typeface="+mn-lt"/>
                <a:ea typeface="+mn-ea"/>
                <a:cs typeface="+mn-cs"/>
                <a:sym typeface="Arial"/>
              </a:defRPr>
            </a:lvl1pPr>
            <a:lvl2pPr marL="508000" marR="41275" indent="-254000" defTabSz="914400">
              <a:spcBef>
                <a:spcPts val="400"/>
              </a:spcBef>
              <a:buClr>
                <a:srgbClr val="FF2600"/>
              </a:buClr>
              <a:buSzPct val="150000"/>
              <a:buFontTx/>
              <a:buChar char="•"/>
              <a:defRPr sz="2600">
                <a:uFill>
                  <a:solidFill>
                    <a:srgbClr val="000000"/>
                  </a:solidFill>
                </a:uFill>
                <a:latin typeface="+mn-lt"/>
                <a:ea typeface="+mn-ea"/>
                <a:cs typeface="+mn-cs"/>
                <a:sym typeface="Arial"/>
              </a:defRPr>
            </a:lvl2pPr>
            <a:lvl3pPr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lvl3pPr>
            <a:lvl4pPr marL="1730375" marR="41275" indent="-317500" defTabSz="914400">
              <a:spcBef>
                <a:spcPts val="400"/>
              </a:spcBef>
              <a:buClr>
                <a:srgbClr val="434ED6"/>
              </a:buClr>
              <a:buFont typeface="Lucida Grande"/>
              <a:buChar char="๏"/>
              <a:defRPr sz="2200">
                <a:uFill>
                  <a:solidFill>
                    <a:srgbClr val="000000"/>
                  </a:solidFill>
                </a:uFill>
                <a:latin typeface="+mn-lt"/>
                <a:ea typeface="+mn-ea"/>
                <a:cs typeface="+mn-cs"/>
                <a:sym typeface="Arial"/>
              </a:defRPr>
            </a:lvl4pPr>
            <a:lvl5pPr marL="2098675" marR="41275" indent="-228600" defTabSz="914400">
              <a:spcBef>
                <a:spcPts val="400"/>
              </a:spcBef>
              <a:buClr>
                <a:srgbClr val="434ED6"/>
              </a:buClr>
              <a:buSzPct val="125000"/>
              <a:buFontTx/>
              <a:buChar char="-"/>
              <a:defRPr sz="20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U Slide">
    <p:spTree>
      <p:nvGrpSpPr>
        <p:cNvPr id="1" name=""/>
        <p:cNvGrpSpPr/>
        <p:nvPr/>
      </p:nvGrpSpPr>
      <p:grpSpPr>
        <a:xfrm>
          <a:off x="0" y="0"/>
          <a:ext cx="0" cy="0"/>
          <a:chOff x="0" y="0"/>
          <a:chExt cx="0" cy="0"/>
        </a:xfrm>
      </p:grpSpPr>
      <p:sp>
        <p:nvSpPr>
          <p:cNvPr id="3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9" name="Title Text"/>
          <p:cNvSpPr txBox="1"/>
          <p:nvPr>
            <p:ph type="title"/>
          </p:nvPr>
        </p:nvSpPr>
        <p:spPr>
          <a:xfrm>
            <a:off x="106362" y="19050"/>
            <a:ext cx="8931276" cy="674490"/>
          </a:xfrm>
          <a:prstGeom prst="rect">
            <a:avLst/>
          </a:prstGeom>
        </p:spPr>
        <p:txBody>
          <a:bodyPr lIns="50800" tIns="50800" rIns="50800" bIns="50800">
            <a:noAutofit/>
          </a:bodyPr>
          <a:lstStyle>
            <a:lvl1pPr marL="41275" marR="41275" algn="l" defTabSz="914400">
              <a:defRPr sz="3800">
                <a:solidFill>
                  <a:srgbClr val="021EAA"/>
                </a:solidFill>
                <a:uFill>
                  <a:solidFill>
                    <a:srgbClr val="021EAA"/>
                  </a:solidFill>
                </a:uFill>
                <a:latin typeface="+mn-lt"/>
                <a:ea typeface="+mn-ea"/>
                <a:cs typeface="+mn-cs"/>
                <a:sym typeface="Arial"/>
              </a:defRPr>
            </a:lvl1pPr>
          </a:lstStyle>
          <a:p>
            <a:pPr/>
            <a:r>
              <a:t>Title Text</a:t>
            </a:r>
          </a:p>
        </p:txBody>
      </p:sp>
      <p:sp>
        <p:nvSpPr>
          <p:cNvPr id="40" name="Body Level One…"/>
          <p:cNvSpPr txBox="1"/>
          <p:nvPr>
            <p:ph type="body" idx="1"/>
          </p:nvPr>
        </p:nvSpPr>
        <p:spPr>
          <a:xfrm>
            <a:off x="114300" y="812800"/>
            <a:ext cx="8763000" cy="5930900"/>
          </a:xfrm>
          <a:prstGeom prst="rect">
            <a:avLst/>
          </a:prstGeom>
        </p:spPr>
        <p:txBody>
          <a:bodyPr lIns="50800" tIns="50800" rIns="50800" bIns="50800">
            <a:noAutofit/>
          </a:bodyPr>
          <a:lstStyle>
            <a:lvl1pPr marL="317500" marR="41275" indent="-317500" defTabSz="914400">
              <a:spcBef>
                <a:spcPts val="400"/>
              </a:spcBef>
              <a:buClr>
                <a:srgbClr val="FF2600"/>
              </a:buClr>
              <a:buSzPct val="175000"/>
              <a:buFontTx/>
              <a:defRPr sz="2600">
                <a:uFill>
                  <a:solidFill>
                    <a:srgbClr val="000000"/>
                  </a:solidFill>
                </a:uFill>
                <a:latin typeface="+mn-lt"/>
                <a:ea typeface="+mn-ea"/>
                <a:cs typeface="+mn-cs"/>
                <a:sym typeface="Arial"/>
              </a:defRPr>
            </a:lvl1pPr>
            <a:lvl2pPr marL="635000" marR="41275" indent="-317500" defTabSz="914400">
              <a:spcBef>
                <a:spcPts val="400"/>
              </a:spcBef>
              <a:buClr>
                <a:srgbClr val="011993"/>
              </a:buClr>
              <a:buSzPct val="104999"/>
              <a:buFont typeface="Lucida Grande"/>
              <a:buChar char="‣"/>
              <a:defRPr sz="2600">
                <a:uFill>
                  <a:solidFill>
                    <a:srgbClr val="000000"/>
                  </a:solidFill>
                </a:uFill>
                <a:latin typeface="+mn-lt"/>
                <a:ea typeface="+mn-ea"/>
                <a:cs typeface="+mn-cs"/>
                <a:sym typeface="Arial"/>
              </a:defRPr>
            </a:lvl2pPr>
            <a:lvl3pPr marL="952500" marR="41275" indent="-317500" defTabSz="914400">
              <a:spcBef>
                <a:spcPts val="400"/>
              </a:spcBef>
              <a:buClr>
                <a:srgbClr val="011993"/>
              </a:buClr>
              <a:buSzPct val="80000"/>
              <a:buFontTx/>
              <a:buChar char="๏"/>
              <a:defRPr sz="2600">
                <a:uFill>
                  <a:solidFill>
                    <a:srgbClr val="000000"/>
                  </a:solidFill>
                </a:uFill>
                <a:latin typeface="+mn-lt"/>
                <a:ea typeface="+mn-ea"/>
                <a:cs typeface="+mn-cs"/>
                <a:sym typeface="Arial"/>
              </a:defRPr>
            </a:lvl3pPr>
            <a:lvl4pPr marL="1270000" marR="41275" indent="-317500" defTabSz="914400">
              <a:spcBef>
                <a:spcPts val="400"/>
              </a:spcBef>
              <a:buClr>
                <a:srgbClr val="011993"/>
              </a:buClr>
              <a:buSzPct val="125000"/>
              <a:buFontTx/>
              <a:buChar char="-"/>
              <a:defRPr sz="2600">
                <a:uFill>
                  <a:solidFill>
                    <a:srgbClr val="000000"/>
                  </a:solidFill>
                </a:uFill>
                <a:latin typeface="+mn-lt"/>
                <a:ea typeface="+mn-ea"/>
                <a:cs typeface="+mn-cs"/>
                <a:sym typeface="Arial"/>
              </a:defRPr>
            </a:lvl4pPr>
            <a:lvl5pPr marL="1587500" marR="41275" indent="-317500" defTabSz="914400">
              <a:spcBef>
                <a:spcPts val="400"/>
              </a:spcBef>
              <a:buClr>
                <a:srgbClr val="011993"/>
              </a:buClr>
              <a:buSzPct val="125000"/>
              <a:buFontTx/>
              <a:buChar char="-"/>
              <a:defRPr sz="26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U Title">
    <p:spTree>
      <p:nvGrpSpPr>
        <p:cNvPr id="1" name=""/>
        <p:cNvGrpSpPr/>
        <p:nvPr/>
      </p:nvGrpSpPr>
      <p:grpSpPr>
        <a:xfrm>
          <a:off x="0" y="0"/>
          <a:ext cx="0" cy="0"/>
          <a:chOff x="0" y="0"/>
          <a:chExt cx="0" cy="0"/>
        </a:xfrm>
      </p:grpSpPr>
      <p:pic>
        <p:nvPicPr>
          <p:cNvPr id="48" name="bnl_logo.png" descr="bnl_logo.png"/>
          <p:cNvPicPr>
            <a:picLocks noChangeAspect="1"/>
          </p:cNvPicPr>
          <p:nvPr/>
        </p:nvPicPr>
        <p:blipFill>
          <a:blip r:embed="rId2">
            <a:extLst/>
          </a:blip>
          <a:stretch>
            <a:fillRect/>
          </a:stretch>
        </p:blipFill>
        <p:spPr>
          <a:xfrm>
            <a:off x="6661546" y="5932435"/>
            <a:ext cx="2171701" cy="850953"/>
          </a:xfrm>
          <a:prstGeom prst="rect">
            <a:avLst/>
          </a:prstGeom>
          <a:ln w="12700">
            <a:miter lim="400000"/>
          </a:ln>
        </p:spPr>
      </p:pic>
      <p:sp>
        <p:nvSpPr>
          <p:cNvPr id="49" name="Title Text"/>
          <p:cNvSpPr txBox="1"/>
          <p:nvPr>
            <p:ph type="title"/>
          </p:nvPr>
        </p:nvSpPr>
        <p:spPr>
          <a:xfrm>
            <a:off x="609600" y="0"/>
            <a:ext cx="7729538" cy="1617663"/>
          </a:xfrm>
          <a:prstGeom prst="rect">
            <a:avLst/>
          </a:prstGeom>
        </p:spPr>
        <p:txBody>
          <a:bodyPr lIns="50800" tIns="50800" rIns="50800" bIns="50800">
            <a:noAutofit/>
          </a:bodyPr>
          <a:lstStyle>
            <a:lvl1pPr marL="41275" marR="41275" algn="l" defTabSz="914400">
              <a:defRPr sz="4900">
                <a:solidFill>
                  <a:srgbClr val="021EAA"/>
                </a:solidFill>
                <a:uFill>
                  <a:solidFill>
                    <a:srgbClr val="021EAA"/>
                  </a:solidFill>
                </a:uFill>
                <a:latin typeface="+mn-lt"/>
                <a:ea typeface="+mn-ea"/>
                <a:cs typeface="+mn-cs"/>
                <a:sym typeface="Arial"/>
              </a:defRPr>
            </a:lvl1pPr>
          </a:lstStyle>
          <a:p>
            <a:pPr/>
            <a:r>
              <a:t>Title Text</a:t>
            </a:r>
          </a:p>
        </p:txBody>
      </p:sp>
      <p:sp>
        <p:nvSpPr>
          <p:cNvPr id="50" name="Body Level One…"/>
          <p:cNvSpPr txBox="1"/>
          <p:nvPr>
            <p:ph type="body" sz="half" idx="1"/>
          </p:nvPr>
        </p:nvSpPr>
        <p:spPr>
          <a:xfrm>
            <a:off x="1371600" y="2192311"/>
            <a:ext cx="6400800" cy="3165476"/>
          </a:xfrm>
          <a:prstGeom prst="rect">
            <a:avLst/>
          </a:prstGeom>
        </p:spPr>
        <p:txBody>
          <a:bodyPr lIns="50800" tIns="50800" rIns="50800" bIns="50800">
            <a:noAutofit/>
          </a:bodyPr>
          <a:lstStyle>
            <a:lvl1pPr marL="0" marR="41275" indent="0" defTabSz="914400">
              <a:spcBef>
                <a:spcPts val="400"/>
              </a:spcBef>
              <a:buSzTx/>
              <a:buFontTx/>
              <a:buNone/>
              <a:defRPr sz="2500">
                <a:uFill>
                  <a:solidFill>
                    <a:srgbClr val="000000"/>
                  </a:solidFill>
                </a:uFill>
                <a:latin typeface="+mn-lt"/>
                <a:ea typeface="+mn-ea"/>
                <a:cs typeface="+mn-cs"/>
                <a:sym typeface="Arial"/>
              </a:defRPr>
            </a:lvl1pPr>
            <a:lvl2pPr marL="498475" marR="41275" indent="228600" defTabSz="914400">
              <a:spcBef>
                <a:spcPts val="400"/>
              </a:spcBef>
              <a:buSzTx/>
              <a:buFontTx/>
              <a:buNone/>
              <a:defRPr sz="2500">
                <a:uFill>
                  <a:solidFill>
                    <a:srgbClr val="000000"/>
                  </a:solidFill>
                </a:uFill>
                <a:latin typeface="+mn-lt"/>
                <a:ea typeface="+mn-ea"/>
                <a:cs typeface="+mn-cs"/>
                <a:sym typeface="Arial"/>
              </a:defRPr>
            </a:lvl2pPr>
            <a:lvl3pPr marL="955675" marR="41275" indent="457200" defTabSz="914400">
              <a:spcBef>
                <a:spcPts val="400"/>
              </a:spcBef>
              <a:buSzTx/>
              <a:buFontTx/>
              <a:buNone/>
              <a:defRPr sz="2500">
                <a:uFill>
                  <a:solidFill>
                    <a:srgbClr val="000000"/>
                  </a:solidFill>
                </a:uFill>
                <a:latin typeface="+mn-lt"/>
                <a:ea typeface="+mn-ea"/>
                <a:cs typeface="+mn-cs"/>
                <a:sym typeface="Arial"/>
              </a:defRPr>
            </a:lvl3pPr>
            <a:lvl4pPr marL="1412875" marR="41275" indent="685800" defTabSz="914400">
              <a:spcBef>
                <a:spcPts val="400"/>
              </a:spcBef>
              <a:buSzTx/>
              <a:buFontTx/>
              <a:buNone/>
              <a:defRPr sz="2500">
                <a:uFill>
                  <a:solidFill>
                    <a:srgbClr val="000000"/>
                  </a:solidFill>
                </a:uFill>
                <a:latin typeface="+mn-lt"/>
                <a:ea typeface="+mn-ea"/>
                <a:cs typeface="+mn-cs"/>
                <a:sym typeface="Arial"/>
              </a:defRPr>
            </a:lvl4pPr>
            <a:lvl5pPr marL="1870075" marR="41275" indent="914400" defTabSz="914400">
              <a:spcBef>
                <a:spcPts val="400"/>
              </a:spcBef>
              <a:buSzTx/>
              <a:buFontTx/>
              <a:buNone/>
              <a:defRPr sz="25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1" name="Slide Number"/>
          <p:cNvSpPr txBox="1"/>
          <p:nvPr>
            <p:ph type="sldNum" sz="quarter" idx="2"/>
          </p:nvPr>
        </p:nvSpPr>
        <p:spPr>
          <a:xfrm>
            <a:off x="4362450" y="6477000"/>
            <a:ext cx="419100" cy="431552"/>
          </a:xfrm>
          <a:prstGeom prst="rect">
            <a:avLst/>
          </a:prstGeom>
        </p:spPr>
        <p:txBody>
          <a:bodyPr lIns="50800" tIns="50800" rIns="50800" bIns="50800" anchor="t"/>
          <a:lstStyle>
            <a:lvl1pPr algn="ctr">
              <a:defRPr sz="2400">
                <a:solidFill>
                  <a:srgbClr val="000000"/>
                </a:solidFill>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U Slide">
    <p:spTree>
      <p:nvGrpSpPr>
        <p:cNvPr id="1" name=""/>
        <p:cNvGrpSpPr/>
        <p:nvPr/>
      </p:nvGrpSpPr>
      <p:grpSpPr>
        <a:xfrm>
          <a:off x="0" y="0"/>
          <a:ext cx="0" cy="0"/>
          <a:chOff x="0" y="0"/>
          <a:chExt cx="0" cy="0"/>
        </a:xfrm>
      </p:grpSpPr>
      <p:sp>
        <p:nvSpPr>
          <p:cNvPr id="5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9"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defTabSz="914400">
              <a:defRPr sz="3800">
                <a:solidFill>
                  <a:srgbClr val="021EAA"/>
                </a:solidFill>
                <a:uFill>
                  <a:solidFill>
                    <a:srgbClr val="021EAA"/>
                  </a:solidFill>
                </a:uFill>
                <a:latin typeface="+mn-lt"/>
                <a:ea typeface="+mn-ea"/>
                <a:cs typeface="+mn-cs"/>
                <a:sym typeface="Arial"/>
              </a:defRPr>
            </a:lvl1pPr>
          </a:lstStyle>
          <a:p>
            <a:pPr/>
            <a:r>
              <a:t>Title Text</a:t>
            </a:r>
          </a:p>
        </p:txBody>
      </p:sp>
      <p:sp>
        <p:nvSpPr>
          <p:cNvPr id="60" name="Body Level One…"/>
          <p:cNvSpPr txBox="1"/>
          <p:nvPr>
            <p:ph type="body" idx="1"/>
          </p:nvPr>
        </p:nvSpPr>
        <p:spPr>
          <a:xfrm>
            <a:off x="114300" y="812800"/>
            <a:ext cx="8763000" cy="5930900"/>
          </a:xfrm>
          <a:prstGeom prst="rect">
            <a:avLst/>
          </a:prstGeom>
        </p:spPr>
        <p:txBody>
          <a:bodyPr lIns="50800" tIns="50800" rIns="50800" bIns="50800">
            <a:noAutofit/>
          </a:bodyPr>
          <a:lstStyle>
            <a:lvl1pPr marL="41275" marR="41275" indent="0" defTabSz="914400">
              <a:spcBef>
                <a:spcPts val="400"/>
              </a:spcBef>
              <a:buSzTx/>
              <a:buFontTx/>
              <a:buNone/>
              <a:defRPr sz="2800">
                <a:uFill>
                  <a:solidFill>
                    <a:srgbClr val="000000"/>
                  </a:solidFill>
                </a:uFill>
                <a:latin typeface="+mn-lt"/>
                <a:ea typeface="+mn-ea"/>
                <a:cs typeface="+mn-cs"/>
                <a:sym typeface="Arial"/>
              </a:defRPr>
            </a:lvl1pPr>
            <a:lvl2pPr marL="508000" marR="41275" indent="-254000" defTabSz="914400">
              <a:spcBef>
                <a:spcPts val="400"/>
              </a:spcBef>
              <a:buClr>
                <a:srgbClr val="FF2600"/>
              </a:buClr>
              <a:buSzPct val="150000"/>
              <a:buFontTx/>
              <a:buChar char="•"/>
              <a:defRPr sz="2600">
                <a:uFill>
                  <a:solidFill>
                    <a:srgbClr val="000000"/>
                  </a:solidFill>
                </a:uFill>
                <a:latin typeface="+mn-lt"/>
                <a:ea typeface="+mn-ea"/>
                <a:cs typeface="+mn-cs"/>
                <a:sym typeface="Arial"/>
              </a:defRPr>
            </a:lvl2pPr>
            <a:lvl3pPr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lvl3pPr>
            <a:lvl4pPr marL="1730375" marR="41275" indent="-317500" defTabSz="914400">
              <a:spcBef>
                <a:spcPts val="400"/>
              </a:spcBef>
              <a:buClr>
                <a:srgbClr val="434ED6"/>
              </a:buClr>
              <a:buFont typeface="Lucida Grande"/>
              <a:buChar char="๏"/>
              <a:defRPr sz="2200">
                <a:uFill>
                  <a:solidFill>
                    <a:srgbClr val="000000"/>
                  </a:solidFill>
                </a:uFill>
                <a:latin typeface="+mn-lt"/>
                <a:ea typeface="+mn-ea"/>
                <a:cs typeface="+mn-cs"/>
                <a:sym typeface="Arial"/>
              </a:defRPr>
            </a:lvl4pPr>
            <a:lvl5pPr marL="2098675" marR="41275" indent="-228600" defTabSz="914400">
              <a:spcBef>
                <a:spcPts val="400"/>
              </a:spcBef>
              <a:buClr>
                <a:srgbClr val="434ED6"/>
              </a:buClr>
              <a:buSzPct val="125000"/>
              <a:buFontTx/>
              <a:buChar char="-"/>
              <a:defRPr sz="20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ento2009 Slide">
    <p:spTree>
      <p:nvGrpSpPr>
        <p:cNvPr id="1" name=""/>
        <p:cNvGrpSpPr/>
        <p:nvPr/>
      </p:nvGrpSpPr>
      <p:grpSpPr>
        <a:xfrm>
          <a:off x="0" y="0"/>
          <a:ext cx="0" cy="0"/>
          <a:chOff x="0" y="0"/>
          <a:chExt cx="0" cy="0"/>
        </a:xfrm>
      </p:grpSpPr>
      <p:sp>
        <p:nvSpPr>
          <p:cNvPr id="6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9"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defTabSz="914400">
              <a:defRPr sz="3800">
                <a:solidFill>
                  <a:srgbClr val="021EAA"/>
                </a:solidFill>
                <a:uFill>
                  <a:solidFill>
                    <a:srgbClr val="021EAA"/>
                  </a:solidFill>
                </a:uFill>
                <a:latin typeface="+mn-lt"/>
                <a:ea typeface="+mn-ea"/>
                <a:cs typeface="+mn-cs"/>
                <a:sym typeface="Arial"/>
              </a:defRPr>
            </a:lvl1pPr>
          </a:lstStyle>
          <a:p>
            <a:pPr/>
            <a:r>
              <a:t>Title Text</a:t>
            </a:r>
          </a:p>
        </p:txBody>
      </p:sp>
      <p:sp>
        <p:nvSpPr>
          <p:cNvPr id="70" name="Body Level One…"/>
          <p:cNvSpPr txBox="1"/>
          <p:nvPr>
            <p:ph type="body" idx="1"/>
          </p:nvPr>
        </p:nvSpPr>
        <p:spPr>
          <a:xfrm>
            <a:off x="228600" y="812800"/>
            <a:ext cx="8763000" cy="5930900"/>
          </a:xfrm>
          <a:prstGeom prst="rect">
            <a:avLst/>
          </a:prstGeom>
        </p:spPr>
        <p:txBody>
          <a:bodyPr lIns="50800" tIns="50800" rIns="50800" bIns="50800">
            <a:noAutofit/>
          </a:bodyPr>
          <a:lstStyle>
            <a:lvl1pPr marL="41275" marR="41275" indent="0" defTabSz="914400">
              <a:spcBef>
                <a:spcPts val="400"/>
              </a:spcBef>
              <a:buSzTx/>
              <a:buFontTx/>
              <a:buNone/>
              <a:defRPr sz="2800">
                <a:uFill>
                  <a:solidFill>
                    <a:srgbClr val="000000"/>
                  </a:solidFill>
                </a:uFill>
                <a:latin typeface="+mn-lt"/>
                <a:ea typeface="+mn-ea"/>
                <a:cs typeface="+mn-cs"/>
                <a:sym typeface="Arial"/>
              </a:defRPr>
            </a:lvl1pPr>
            <a:lvl2pPr marL="508000" marR="41275" indent="-254000" defTabSz="914400">
              <a:spcBef>
                <a:spcPts val="400"/>
              </a:spcBef>
              <a:buClr>
                <a:srgbClr val="FF2600"/>
              </a:buClr>
              <a:buSzPct val="150000"/>
              <a:buFontTx/>
              <a:buChar char="•"/>
              <a:defRPr sz="2600">
                <a:uFill>
                  <a:solidFill>
                    <a:srgbClr val="000000"/>
                  </a:solidFill>
                </a:uFill>
                <a:latin typeface="+mn-lt"/>
                <a:ea typeface="+mn-ea"/>
                <a:cs typeface="+mn-cs"/>
                <a:sym typeface="Arial"/>
              </a:defRPr>
            </a:lvl2pPr>
            <a:lvl3pPr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lvl3pPr>
            <a:lvl4pPr marL="1730375" marR="41275" indent="-317500" defTabSz="914400">
              <a:spcBef>
                <a:spcPts val="400"/>
              </a:spcBef>
              <a:buClr>
                <a:srgbClr val="434ED6"/>
              </a:buClr>
              <a:buFont typeface="Lucida Grande"/>
              <a:buChar char="๏"/>
              <a:defRPr sz="2200">
                <a:uFill>
                  <a:solidFill>
                    <a:srgbClr val="000000"/>
                  </a:solidFill>
                </a:uFill>
                <a:latin typeface="+mn-lt"/>
                <a:ea typeface="+mn-ea"/>
                <a:cs typeface="+mn-cs"/>
                <a:sym typeface="Arial"/>
              </a:defRPr>
            </a:lvl4pPr>
            <a:lvl5pPr marL="2098675" marR="41275" indent="-228600" defTabSz="914400">
              <a:spcBef>
                <a:spcPts val="400"/>
              </a:spcBef>
              <a:buClr>
                <a:srgbClr val="434ED6"/>
              </a:buClr>
              <a:buSzPct val="125000"/>
              <a:buFontTx/>
              <a:buChar char="-"/>
              <a:defRPr sz="20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U Slide">
    <p:spTree>
      <p:nvGrpSpPr>
        <p:cNvPr id="1" name=""/>
        <p:cNvGrpSpPr/>
        <p:nvPr/>
      </p:nvGrpSpPr>
      <p:grpSpPr>
        <a:xfrm>
          <a:off x="0" y="0"/>
          <a:ext cx="0" cy="0"/>
          <a:chOff x="0" y="0"/>
          <a:chExt cx="0" cy="0"/>
        </a:xfrm>
      </p:grpSpPr>
      <p:sp>
        <p:nvSpPr>
          <p:cNvPr id="78" name="Line"/>
          <p:cNvSpPr/>
          <p:nvPr/>
        </p:nvSpPr>
        <p:spPr>
          <a:xfrm>
            <a:off x="152399" y="685800"/>
            <a:ext cx="8839201" cy="1588"/>
          </a:xfrm>
          <a:prstGeom prst="line">
            <a:avLst/>
          </a:prstGeom>
          <a:ln w="38100">
            <a:solidFill>
              <a:srgbClr val="021EAA"/>
            </a:solidFill>
          </a:ln>
        </p:spPr>
        <p:txBody>
          <a:bodyPr lIns="45718" tIns="45718" rIns="45718" bIns="45718"/>
          <a:lstStyle/>
          <a:p>
            <a:pPr>
              <a:defRPr>
                <a:latin typeface="+mn-lt"/>
                <a:ea typeface="+mn-ea"/>
                <a:cs typeface="+mn-cs"/>
                <a:sym typeface="Arial"/>
              </a:defRPr>
            </a:pPr>
          </a:p>
        </p:txBody>
      </p:sp>
      <p:sp>
        <p:nvSpPr>
          <p:cNvPr id="79" name="Title Text"/>
          <p:cNvSpPr txBox="1"/>
          <p:nvPr>
            <p:ph type="title"/>
          </p:nvPr>
        </p:nvSpPr>
        <p:spPr>
          <a:xfrm>
            <a:off x="136525" y="44450"/>
            <a:ext cx="8931275" cy="717550"/>
          </a:xfrm>
          <a:prstGeom prst="rect">
            <a:avLst/>
          </a:prstGeom>
        </p:spPr>
        <p:txBody>
          <a:bodyPr lIns="50800" tIns="50800" rIns="50800" bIns="50800"/>
          <a:lstStyle>
            <a:lvl1pPr marR="41275" indent="41275" algn="l" defTabSz="914400">
              <a:defRPr sz="3800">
                <a:solidFill>
                  <a:srgbClr val="021EAA"/>
                </a:solidFill>
                <a:uFill>
                  <a:solidFill>
                    <a:srgbClr val="021EAA"/>
                  </a:solidFill>
                </a:uFill>
                <a:latin typeface="+mn-lt"/>
                <a:ea typeface="+mn-ea"/>
                <a:cs typeface="+mn-cs"/>
                <a:sym typeface="Arial"/>
              </a:defRPr>
            </a:lvl1pPr>
          </a:lstStyle>
          <a:p>
            <a:pPr/>
            <a:r>
              <a:t>Title Text</a:t>
            </a:r>
          </a:p>
        </p:txBody>
      </p:sp>
      <p:sp>
        <p:nvSpPr>
          <p:cNvPr id="80" name="Body Level One…"/>
          <p:cNvSpPr txBox="1"/>
          <p:nvPr>
            <p:ph type="body" idx="1"/>
          </p:nvPr>
        </p:nvSpPr>
        <p:spPr>
          <a:xfrm>
            <a:off x="114300" y="812800"/>
            <a:ext cx="8763000" cy="5930900"/>
          </a:xfrm>
          <a:prstGeom prst="rect">
            <a:avLst/>
          </a:prstGeom>
        </p:spPr>
        <p:txBody>
          <a:bodyPr lIns="50800" tIns="50800" rIns="50800" bIns="50800"/>
          <a:lstStyle>
            <a:lvl1pPr marL="0" marR="41275" indent="41275" defTabSz="914400">
              <a:spcBef>
                <a:spcPts val="400"/>
              </a:spcBef>
              <a:buSzTx/>
              <a:buFontTx/>
              <a:buNone/>
              <a:defRPr sz="2800">
                <a:uFill>
                  <a:solidFill>
                    <a:srgbClr val="000000"/>
                  </a:solidFill>
                </a:uFill>
                <a:latin typeface="+mn-lt"/>
                <a:ea typeface="+mn-ea"/>
                <a:cs typeface="+mn-cs"/>
                <a:sym typeface="Arial"/>
              </a:defRPr>
            </a:lvl1pPr>
            <a:lvl2pPr marL="527538" marR="41275" indent="-273538" defTabSz="914400">
              <a:spcBef>
                <a:spcPts val="400"/>
              </a:spcBef>
              <a:buSzPct val="150000"/>
              <a:buFontTx/>
              <a:buChar char="•"/>
              <a:defRPr sz="2800">
                <a:uFill>
                  <a:solidFill>
                    <a:srgbClr val="000000"/>
                  </a:solidFill>
                </a:uFill>
                <a:latin typeface="+mn-lt"/>
                <a:ea typeface="+mn-ea"/>
                <a:cs typeface="+mn-cs"/>
                <a:sym typeface="Arial"/>
              </a:defRPr>
            </a:lvl2pPr>
            <a:lvl3pPr marL="1222375" marR="41275" indent="-266700" defTabSz="914400">
              <a:spcBef>
                <a:spcPts val="400"/>
              </a:spcBef>
              <a:buSzPct val="115000"/>
              <a:buFontTx/>
              <a:buChar char="‣"/>
              <a:defRPr sz="2800">
                <a:uFill>
                  <a:solidFill>
                    <a:srgbClr val="000000"/>
                  </a:solidFill>
                </a:uFill>
                <a:latin typeface="+mn-lt"/>
                <a:ea typeface="+mn-ea"/>
                <a:cs typeface="+mn-cs"/>
                <a:sym typeface="Arial"/>
              </a:defRPr>
            </a:lvl3pPr>
            <a:lvl4pPr marL="1816965" marR="41275" indent="-404090" defTabSz="914400">
              <a:spcBef>
                <a:spcPts val="400"/>
              </a:spcBef>
              <a:buFontTx/>
              <a:buChar char="๏"/>
              <a:defRPr sz="2800">
                <a:uFill>
                  <a:solidFill>
                    <a:srgbClr val="000000"/>
                  </a:solidFill>
                </a:uFill>
                <a:latin typeface="+mn-lt"/>
                <a:ea typeface="+mn-ea"/>
                <a:cs typeface="+mn-cs"/>
                <a:sym typeface="Arial"/>
              </a:defRPr>
            </a:lvl4pPr>
            <a:lvl5pPr marL="2190114" marR="41275" indent="-320039" defTabSz="914400">
              <a:spcBef>
                <a:spcPts val="400"/>
              </a:spcBef>
              <a:buSzPct val="125000"/>
              <a:buFontTx/>
              <a:buChar char="-"/>
              <a:defRPr sz="28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81" name="Slide Number"/>
          <p:cNvSpPr txBox="1"/>
          <p:nvPr>
            <p:ph type="sldNum" sz="quarter" idx="2"/>
          </p:nvPr>
        </p:nvSpPr>
        <p:spPr>
          <a:xfrm>
            <a:off x="8738728" y="6556108"/>
            <a:ext cx="312069" cy="298984"/>
          </a:xfrm>
          <a:prstGeom prst="rect">
            <a:avLst/>
          </a:prstGeom>
        </p:spPr>
        <p:txBody>
          <a:bodyPr lIns="50800" tIns="50800" rIns="50800" bIns="50800"/>
          <a:lstStyle>
            <a:lvl1pPr algn="ctr">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8" name="Title Text"/>
          <p:cNvSpPr txBox="1"/>
          <p:nvPr>
            <p:ph type="title"/>
          </p:nvPr>
        </p:nvSpPr>
        <p:spPr>
          <a:prstGeom prst="rect">
            <a:avLst/>
          </a:prstGeom>
        </p:spPr>
        <p:txBody>
          <a:bodyPr/>
          <a:lstStyle/>
          <a:p>
            <a:pPr/>
            <a:r>
              <a:t>Title Text</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Slide Number"/>
          <p:cNvSpPr txBox="1"/>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a:solidFill>
                  <a:srgbClr val="888888"/>
                </a:solidFill>
                <a:latin typeface="Calibri"/>
                <a:ea typeface="Calibri"/>
                <a:cs typeface="Calibri"/>
                <a:sym typeface="Calibri"/>
              </a:defRPr>
            </a:lvl1pPr>
          </a:lstStyle>
          <a:p>
            <a:pPr/>
            <a:fld id="{86CB4B4D-7CA3-9044-876B-883B54F8677D}" type="slidenum"/>
          </a:p>
        </p:txBody>
      </p:sp>
      <p:sp>
        <p:nvSpPr>
          <p:cNvPr id="4"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1pPr>
      <a:lvl2pPr marL="0" marR="0"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2pPr>
      <a:lvl3pPr marL="0" marR="0"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3pPr>
      <a:lvl4pPr marL="0" marR="0"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4pPr>
      <a:lvl5pPr marL="0" marR="0"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5pPr>
      <a:lvl6pPr marL="0" marR="0"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6pPr>
      <a:lvl7pPr marL="0" marR="0"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7pPr>
      <a:lvl8pPr marL="0" marR="0"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8pPr>
      <a:lvl9pPr marL="0" marR="0" indent="0" algn="ctr" defTabSz="45720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9pPr>
    </p:titleStyle>
    <p:bodyStyle>
      <a:lvl1pPr marL="342900" marR="0" indent="-342900" algn="l" defTabSz="45720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1pPr>
      <a:lvl2pPr marL="783771" marR="0" indent="-326571" algn="l" defTabSz="45720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2pPr>
      <a:lvl3pPr marL="1219200" marR="0" indent="-304800" algn="l" defTabSz="45720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3pPr>
      <a:lvl4pPr marL="1737360" marR="0" indent="-365760" algn="l" defTabSz="45720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4pPr>
      <a:lvl5pPr marL="2194560" marR="0" indent="-365760" algn="l" defTabSz="45720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5pPr>
      <a:lvl6pPr marL="2651760" marR="0" indent="-365760" algn="l" defTabSz="45720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6pPr>
      <a:lvl7pPr marL="3108960" marR="0" indent="-365760" algn="l" defTabSz="45720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7pPr>
      <a:lvl8pPr marL="3566159" marR="0" indent="-365759" algn="l" defTabSz="45720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8pPr>
      <a:lvl9pPr marL="4023359" marR="0" indent="-365759" algn="l" defTabSz="45720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9pPr>
    </p:bodyStyle>
    <p:otherStyle>
      <a:lvl1pPr marL="0" marR="0" indent="0" algn="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2.png"/><Relationship Id="rId4" Type="http://schemas.openxmlformats.org/officeDocument/2006/relationships/image" Target="../media/image4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5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2.png"/><Relationship Id="rId4" Type="http://schemas.openxmlformats.org/officeDocument/2006/relationships/image" Target="../media/image7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 Id="rId3" Type="http://schemas.openxmlformats.org/officeDocument/2006/relationships/image" Target="../media/image7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 Id="rId3" Type="http://schemas.openxmlformats.org/officeDocument/2006/relationships/image" Target="../media/image8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8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86.png"/><Relationship Id="rId4" Type="http://schemas.openxmlformats.org/officeDocument/2006/relationships/image" Target="../media/image8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3.png"/><Relationship Id="rId4" Type="http://schemas.openxmlformats.org/officeDocument/2006/relationships/image" Target="../media/image10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tif"/><Relationship Id="rId4" Type="http://schemas.openxmlformats.org/officeDocument/2006/relationships/image" Target="../media/image10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12.png"/><Relationship Id="rId5"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 Id="rId3" Type="http://schemas.openxmlformats.org/officeDocument/2006/relationships/image" Target="../media/image1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28" name="Electron-Ion Collider: Goals"/>
          <p:cNvSpPr txBox="1"/>
          <p:nvPr>
            <p:ph type="title"/>
          </p:nvPr>
        </p:nvSpPr>
        <p:spPr>
          <a:xfrm>
            <a:off x="136525" y="-6350"/>
            <a:ext cx="8931275" cy="717550"/>
          </a:xfrm>
          <a:prstGeom prst="rect">
            <a:avLst/>
          </a:prstGeom>
        </p:spPr>
        <p:txBody>
          <a:bodyPr/>
          <a:lstStyle/>
          <a:p>
            <a:pPr/>
            <a:r>
              <a:t>Electron-Ion Collider: Goals</a:t>
            </a:r>
          </a:p>
        </p:txBody>
      </p:sp>
      <p:sp>
        <p:nvSpPr>
          <p:cNvPr id="129" name="Central themes:…"/>
          <p:cNvSpPr txBox="1"/>
          <p:nvPr>
            <p:ph type="body" sz="half" idx="1"/>
          </p:nvPr>
        </p:nvSpPr>
        <p:spPr>
          <a:xfrm>
            <a:off x="190500" y="1391875"/>
            <a:ext cx="8763000" cy="2856933"/>
          </a:xfrm>
          <a:prstGeom prst="rect">
            <a:avLst/>
          </a:prstGeom>
        </p:spPr>
        <p:txBody>
          <a:bodyPr/>
          <a:lstStyle/>
          <a:p>
            <a:pPr marL="0" marR="0" defTabSz="457200">
              <a:spcBef>
                <a:spcPts val="0"/>
              </a:spcBef>
              <a:defRPr b="1" sz="2400">
                <a:solidFill>
                  <a:srgbClr val="021EAA"/>
                </a:solidFill>
                <a:uFillTx/>
              </a:defRPr>
            </a:pPr>
            <a:r>
              <a:t>Central themes:</a:t>
            </a:r>
          </a:p>
          <a:p>
            <a:pPr lvl="1" marL="488461" indent="-234461">
              <a:defRPr sz="2400"/>
            </a:pPr>
            <a:r>
              <a:t>Probing the momentum-dependence of gluon densities and the onset of </a:t>
            </a:r>
            <a:r>
              <a:rPr>
                <a:solidFill>
                  <a:srgbClr val="FF2600"/>
                </a:solidFill>
              </a:rPr>
              <a:t>saturation</a:t>
            </a:r>
            <a:r>
              <a:t> in nucleons and nuclei </a:t>
            </a:r>
          </a:p>
          <a:p>
            <a:pPr lvl="1" marL="488461" indent="-234461">
              <a:defRPr sz="2400"/>
            </a:pPr>
            <a:r>
              <a:t>Mapping the </a:t>
            </a:r>
            <a:r>
              <a:rPr>
                <a:solidFill>
                  <a:srgbClr val="FF2600"/>
                </a:solidFill>
              </a:rPr>
              <a:t>transverse spatial and spin distributions</a:t>
            </a:r>
            <a:r>
              <a:t> (imaging) of partons in the gluon-dominated regime</a:t>
            </a:r>
          </a:p>
          <a:p>
            <a:pPr lvl="1" marL="488461" indent="-234461">
              <a:defRPr sz="2400"/>
            </a:pPr>
            <a:r>
              <a:t>Provide novel insight into propagation, attenuation and </a:t>
            </a:r>
            <a:r>
              <a:rPr>
                <a:solidFill>
                  <a:srgbClr val="FF2600"/>
                </a:solidFill>
              </a:rPr>
              <a:t>hadronization of colored probes</a:t>
            </a:r>
          </a:p>
        </p:txBody>
      </p:sp>
      <p:sp>
        <p:nvSpPr>
          <p:cNvPr id="130"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1" name="Investigate with precision universal dynamics of gluons"/>
          <p:cNvSpPr txBox="1"/>
          <p:nvPr/>
        </p:nvSpPr>
        <p:spPr>
          <a:xfrm>
            <a:off x="83591" y="762467"/>
            <a:ext cx="8976818" cy="4844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2600"/>
                </a:solidFill>
                <a:latin typeface="+mn-lt"/>
                <a:ea typeface="+mn-ea"/>
                <a:cs typeface="+mn-cs"/>
                <a:sym typeface="Arial"/>
              </a:defRPr>
            </a:lvl1pPr>
          </a:lstStyle>
          <a:p>
            <a:pPr/>
            <a:r>
              <a:t>Investigate with precision universal dynamics of gluons </a:t>
            </a:r>
          </a:p>
        </p:txBody>
      </p:sp>
      <p:pic>
        <p:nvPicPr>
          <p:cNvPr id="132" name="QxAs.pdf" descr="QxAs.pdf"/>
          <p:cNvPicPr>
            <a:picLocks noChangeAspect="1"/>
          </p:cNvPicPr>
          <p:nvPr/>
        </p:nvPicPr>
        <p:blipFill>
          <a:blip r:embed="rId2">
            <a:extLst/>
          </a:blip>
          <a:srcRect l="0" t="60" r="0" b="60"/>
          <a:stretch>
            <a:fillRect/>
          </a:stretch>
        </p:blipFill>
        <p:spPr>
          <a:xfrm>
            <a:off x="293988" y="4568251"/>
            <a:ext cx="2111401" cy="1904769"/>
          </a:xfrm>
          <a:prstGeom prst="rect">
            <a:avLst/>
          </a:prstGeom>
          <a:ln w="12700"/>
        </p:spPr>
      </p:pic>
      <p:grpSp>
        <p:nvGrpSpPr>
          <p:cNvPr id="137" name="Group"/>
          <p:cNvGrpSpPr/>
          <p:nvPr/>
        </p:nvGrpSpPr>
        <p:grpSpPr>
          <a:xfrm>
            <a:off x="3066344" y="4577036"/>
            <a:ext cx="3011312" cy="1887034"/>
            <a:chOff x="0" y="0"/>
            <a:chExt cx="3011310" cy="1887033"/>
          </a:xfrm>
        </p:grpSpPr>
        <p:pic>
          <p:nvPicPr>
            <p:cNvPr id="133" name="image40.png" descr="image40.png"/>
            <p:cNvPicPr>
              <a:picLocks noChangeAspect="1"/>
            </p:cNvPicPr>
            <p:nvPr/>
          </p:nvPicPr>
          <p:blipFill>
            <a:blip r:embed="rId3">
              <a:extLst/>
            </a:blip>
            <a:stretch>
              <a:fillRect/>
            </a:stretch>
          </p:blipFill>
          <p:spPr>
            <a:xfrm>
              <a:off x="0" y="38077"/>
              <a:ext cx="3011311" cy="1848957"/>
            </a:xfrm>
            <a:prstGeom prst="rect">
              <a:avLst/>
            </a:prstGeom>
            <a:ln w="12700" cap="flat">
              <a:noFill/>
              <a:miter lim="400000"/>
            </a:ln>
            <a:effectLst/>
          </p:spPr>
        </p:pic>
        <p:sp>
          <p:nvSpPr>
            <p:cNvPr id="134" name="Shape"/>
            <p:cNvSpPr/>
            <p:nvPr/>
          </p:nvSpPr>
          <p:spPr>
            <a:xfrm>
              <a:off x="357940" y="-1"/>
              <a:ext cx="117529" cy="177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69"/>
                  </a:moveTo>
                  <a:lnTo>
                    <a:pt x="10800" y="0"/>
                  </a:lnTo>
                  <a:lnTo>
                    <a:pt x="21600" y="7169"/>
                  </a:lnTo>
                  <a:lnTo>
                    <a:pt x="16200" y="7169"/>
                  </a:lnTo>
                  <a:lnTo>
                    <a:pt x="16200" y="21600"/>
                  </a:lnTo>
                  <a:lnTo>
                    <a:pt x="5400" y="21600"/>
                  </a:lnTo>
                  <a:lnTo>
                    <a:pt x="5400" y="7169"/>
                  </a:lnTo>
                  <a:close/>
                </a:path>
              </a:pathLst>
            </a:custGeom>
            <a:blipFill rotWithShape="1">
              <a:blip r:embed="rId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35" name="Shape"/>
            <p:cNvSpPr/>
            <p:nvPr/>
          </p:nvSpPr>
          <p:spPr>
            <a:xfrm>
              <a:off x="1098368" y="174724"/>
              <a:ext cx="117529" cy="177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69"/>
                  </a:moveTo>
                  <a:lnTo>
                    <a:pt x="10800" y="0"/>
                  </a:lnTo>
                  <a:lnTo>
                    <a:pt x="21600" y="7169"/>
                  </a:lnTo>
                  <a:lnTo>
                    <a:pt x="16200" y="7169"/>
                  </a:lnTo>
                  <a:lnTo>
                    <a:pt x="16200" y="21600"/>
                  </a:lnTo>
                  <a:lnTo>
                    <a:pt x="5400" y="21600"/>
                  </a:lnTo>
                  <a:lnTo>
                    <a:pt x="5400" y="7169"/>
                  </a:lnTo>
                  <a:close/>
                </a:path>
              </a:pathLst>
            </a:custGeom>
            <a:blipFill rotWithShape="1">
              <a:blip r:embed="rId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36" name="Shape"/>
            <p:cNvSpPr/>
            <p:nvPr/>
          </p:nvSpPr>
          <p:spPr>
            <a:xfrm>
              <a:off x="1946661" y="404818"/>
              <a:ext cx="117530" cy="177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69"/>
                  </a:moveTo>
                  <a:lnTo>
                    <a:pt x="10800" y="0"/>
                  </a:lnTo>
                  <a:lnTo>
                    <a:pt x="21600" y="7169"/>
                  </a:lnTo>
                  <a:lnTo>
                    <a:pt x="16200" y="7169"/>
                  </a:lnTo>
                  <a:lnTo>
                    <a:pt x="16200" y="21600"/>
                  </a:lnTo>
                  <a:lnTo>
                    <a:pt x="5400" y="21600"/>
                  </a:lnTo>
                  <a:lnTo>
                    <a:pt x="5400" y="7169"/>
                  </a:lnTo>
                  <a:close/>
                </a:path>
              </a:pathLst>
            </a:custGeom>
            <a:blipFill rotWithShape="1">
              <a:blip r:embed="rId6"/>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138" name="JetInMediumSketch.pdf" descr="JetInMediumSketch.pdf"/>
          <p:cNvPicPr>
            <a:picLocks noChangeAspect="1"/>
          </p:cNvPicPr>
          <p:nvPr/>
        </p:nvPicPr>
        <p:blipFill>
          <a:blip r:embed="rId7">
            <a:extLst/>
          </a:blip>
          <a:stretch>
            <a:fillRect/>
          </a:stretch>
        </p:blipFill>
        <p:spPr>
          <a:xfrm>
            <a:off x="6490862" y="4547811"/>
            <a:ext cx="2530370" cy="1578848"/>
          </a:xfrm>
          <a:prstGeom prst="rect">
            <a:avLst/>
          </a:prstGeom>
          <a:ln w="12700"/>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47" name="EIC versus Fixed Target: Kinematic Range"/>
          <p:cNvSpPr txBox="1"/>
          <p:nvPr>
            <p:ph type="title"/>
          </p:nvPr>
        </p:nvSpPr>
        <p:spPr>
          <a:prstGeom prst="rect">
            <a:avLst/>
          </a:prstGeom>
        </p:spPr>
        <p:txBody>
          <a:bodyPr/>
          <a:lstStyle>
            <a:lvl1pPr>
              <a:defRPr sz="3500"/>
            </a:lvl1pPr>
          </a:lstStyle>
          <a:p>
            <a:pPr/>
            <a:r>
              <a:t>EIC versus Fixed Target: Kinematic Range</a:t>
            </a:r>
          </a:p>
        </p:txBody>
      </p:sp>
      <p:sp>
        <p:nvSpPr>
          <p:cNvPr id="248" name="EIC cannot compete with e+p at HERA (√s = 318 GeV)…"/>
          <p:cNvSpPr txBox="1"/>
          <p:nvPr>
            <p:ph type="body" sz="half" idx="1"/>
          </p:nvPr>
        </p:nvSpPr>
        <p:spPr>
          <a:xfrm>
            <a:off x="190500" y="4067133"/>
            <a:ext cx="8763000" cy="2754064"/>
          </a:xfrm>
          <a:prstGeom prst="rect">
            <a:avLst/>
          </a:prstGeom>
        </p:spPr>
        <p:txBody>
          <a:bodyPr/>
          <a:lstStyle/>
          <a:p>
            <a:pPr lvl="1">
              <a:defRPr sz="2500"/>
            </a:pPr>
            <a:r>
              <a:t>EIC cannot compete with e+p at HERA (√s = 318 GeV)</a:t>
            </a:r>
          </a:p>
          <a:p>
            <a:pPr lvl="1">
              <a:defRPr sz="2500">
                <a:solidFill>
                  <a:srgbClr val="021EAA"/>
                </a:solidFill>
              </a:defRPr>
            </a:pPr>
            <a:r>
              <a:t>EIC’s strength is polarized e↑+p↑ and e+A collisions</a:t>
            </a:r>
          </a:p>
          <a:p>
            <a:pPr lvl="1">
              <a:defRPr sz="2500"/>
            </a:pPr>
            <a:r>
              <a:t>Here the kinematic reach extends substantially compared to past (fixed target) coverage</a:t>
            </a:r>
          </a:p>
          <a:p>
            <a:pPr lvl="2">
              <a:defRPr sz="2300"/>
            </a:pPr>
            <a:r>
              <a:t> x/20 for e+A   (x/4 for lower energy range)</a:t>
            </a:r>
          </a:p>
          <a:p>
            <a:pPr lvl="2">
              <a:defRPr sz="2300"/>
            </a:pPr>
            <a:r>
              <a:t>x/100 for polarized e↑+p↑ (x/20 for lower energy range)</a:t>
            </a:r>
          </a:p>
        </p:txBody>
      </p:sp>
      <p:sp>
        <p:nvSpPr>
          <p:cNvPr id="2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0" name="x-q2-epeA_combo.pdf" descr="x-q2-epeA_combo.pdf"/>
          <p:cNvPicPr>
            <a:picLocks noChangeAspect="1"/>
          </p:cNvPicPr>
          <p:nvPr/>
        </p:nvPicPr>
        <p:blipFill>
          <a:blip r:embed="rId2">
            <a:extLst/>
          </a:blip>
          <a:stretch>
            <a:fillRect/>
          </a:stretch>
        </p:blipFill>
        <p:spPr>
          <a:xfrm>
            <a:off x="241454" y="974176"/>
            <a:ext cx="8090703" cy="2880782"/>
          </a:xfrm>
          <a:prstGeom prst="rect">
            <a:avLst/>
          </a:prstGeom>
          <a:ln w="12700"/>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53" name="e+A at EIC: Saturation Physics"/>
          <p:cNvSpPr txBox="1"/>
          <p:nvPr>
            <p:ph type="title"/>
          </p:nvPr>
        </p:nvSpPr>
        <p:spPr>
          <a:prstGeom prst="rect">
            <a:avLst/>
          </a:prstGeom>
        </p:spPr>
        <p:txBody>
          <a:bodyPr/>
          <a:lstStyle>
            <a:lvl1pPr>
              <a:defRPr sz="3600"/>
            </a:lvl1pPr>
          </a:lstStyle>
          <a:p>
            <a:pPr/>
            <a:r>
              <a:t>e+A at EIC: Saturation Physics</a:t>
            </a:r>
          </a:p>
        </p:txBody>
      </p:sp>
      <p:sp>
        <p:nvSpPr>
          <p:cNvPr id="254" name="Gluon Saturation…"/>
          <p:cNvSpPr txBox="1"/>
          <p:nvPr>
            <p:ph type="body" sz="half" idx="1"/>
          </p:nvPr>
        </p:nvSpPr>
        <p:spPr>
          <a:xfrm>
            <a:off x="106362" y="735757"/>
            <a:ext cx="8931276" cy="1848346"/>
          </a:xfrm>
          <a:prstGeom prst="rect">
            <a:avLst/>
          </a:prstGeom>
        </p:spPr>
        <p:txBody>
          <a:bodyPr/>
          <a:lstStyle/>
          <a:p>
            <a:pPr marL="280865" indent="-280865">
              <a:spcBef>
                <a:spcPts val="600"/>
              </a:spcBef>
              <a:defRPr b="1" sz="2400"/>
            </a:pPr>
            <a:r>
              <a:t>Gluon Saturation</a:t>
            </a:r>
          </a:p>
          <a:p>
            <a:pPr lvl="1" marL="595312" indent="-277812">
              <a:defRPr sz="2300"/>
            </a:pPr>
            <a:r>
              <a:t>Can we find evidence of non-linear QCD dynamics?</a:t>
            </a:r>
          </a:p>
          <a:p>
            <a:pPr lvl="1" marL="595312" indent="-277812">
              <a:defRPr sz="2300"/>
            </a:pPr>
            <a:r>
              <a:t>What is the dynamics of gluon saturation? How does it evolve?</a:t>
            </a:r>
          </a:p>
          <a:p>
            <a:pPr lvl="1" marL="595312" indent="-277812">
              <a:defRPr sz="2300"/>
            </a:pPr>
            <a:r>
              <a:t>Is the Color Glass Condensate the correct theory in this realm? </a:t>
            </a:r>
          </a:p>
        </p:txBody>
      </p:sp>
      <p:sp>
        <p:nvSpPr>
          <p:cNvPr id="255" name="Slide Number"/>
          <p:cNvSpPr txBox="1"/>
          <p:nvPr>
            <p:ph type="sldNum" sz="quarter" idx="2"/>
          </p:nvPr>
        </p:nvSpPr>
        <p:spPr>
          <a:xfrm>
            <a:off x="8745326" y="6556108"/>
            <a:ext cx="298873"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6" name="2.15-xQ2-regions-CGC.pdf" descr="2.15-xQ2-regions-CGC.pdf"/>
          <p:cNvPicPr>
            <a:picLocks noChangeAspect="1"/>
          </p:cNvPicPr>
          <p:nvPr/>
        </p:nvPicPr>
        <p:blipFill>
          <a:blip r:embed="rId2">
            <a:extLst/>
          </a:blip>
          <a:stretch>
            <a:fillRect/>
          </a:stretch>
        </p:blipFill>
        <p:spPr>
          <a:xfrm>
            <a:off x="4743561" y="2431456"/>
            <a:ext cx="4248398" cy="3211501"/>
          </a:xfrm>
          <a:prstGeom prst="rect">
            <a:avLst/>
          </a:prstGeom>
          <a:ln w="12700"/>
        </p:spPr>
      </p:pic>
      <p:grpSp>
        <p:nvGrpSpPr>
          <p:cNvPr id="261" name="Group"/>
          <p:cNvGrpSpPr/>
          <p:nvPr/>
        </p:nvGrpSpPr>
        <p:grpSpPr>
          <a:xfrm>
            <a:off x="143810" y="2380709"/>
            <a:ext cx="8754791" cy="4382582"/>
            <a:chOff x="0" y="0"/>
            <a:chExt cx="8754789" cy="4382581"/>
          </a:xfrm>
        </p:grpSpPr>
        <p:pic>
          <p:nvPicPr>
            <p:cNvPr id="257" name="Qs.pdf" descr="Qs.pdf"/>
            <p:cNvPicPr>
              <a:picLocks noChangeAspect="1"/>
            </p:cNvPicPr>
            <p:nvPr/>
          </p:nvPicPr>
          <p:blipFill>
            <a:blip r:embed="rId3">
              <a:extLst/>
            </a:blip>
            <a:srcRect l="0" t="10982" r="50265" b="1441"/>
            <a:stretch>
              <a:fillRect/>
            </a:stretch>
          </p:blipFill>
          <p:spPr>
            <a:xfrm>
              <a:off x="4693427" y="0"/>
              <a:ext cx="3172277" cy="3211649"/>
            </a:xfrm>
            <a:prstGeom prst="rect">
              <a:avLst/>
            </a:prstGeom>
            <a:ln w="12700" cap="flat">
              <a:noFill/>
              <a:round/>
            </a:ln>
            <a:effectLst/>
          </p:spPr>
        </p:pic>
        <p:sp>
          <p:nvSpPr>
            <p:cNvPr id="258" name="Enhancement of QS with A: saturation regime reached at significantly lower energy in nuclei (and lower cost)"/>
            <p:cNvSpPr txBox="1"/>
            <p:nvPr/>
          </p:nvSpPr>
          <p:spPr>
            <a:xfrm>
              <a:off x="3804287" y="3185705"/>
              <a:ext cx="4950503" cy="1083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buClr>
                  <a:srgbClr val="0329D6"/>
                </a:buClr>
                <a:buFont typeface="Times New Roman"/>
                <a:defRPr sz="2200">
                  <a:uFill>
                    <a:solidFill>
                      <a:srgbClr val="000000"/>
                    </a:solidFill>
                  </a:uFill>
                  <a:latin typeface="+mn-lt"/>
                  <a:ea typeface="+mn-ea"/>
                  <a:cs typeface="+mn-cs"/>
                  <a:sym typeface="Arial"/>
                </a:defRPr>
              </a:pPr>
              <a:r>
                <a:rPr>
                  <a:solidFill>
                    <a:srgbClr val="FF2600"/>
                  </a:solidFill>
                </a:rPr>
                <a:t>Enhancement of Q</a:t>
              </a:r>
              <a:r>
                <a:rPr baseline="-5999">
                  <a:solidFill>
                    <a:srgbClr val="FF2600"/>
                  </a:solidFill>
                </a:rPr>
                <a:t>S</a:t>
              </a:r>
              <a:r>
                <a:rPr>
                  <a:solidFill>
                    <a:srgbClr val="FF2600"/>
                  </a:solidFill>
                </a:rPr>
                <a:t> with A:</a:t>
              </a:r>
              <a:r>
                <a:t> saturation regime reached at significantly lower energy in nuclei (and lower cost)</a:t>
              </a:r>
            </a:p>
          </p:txBody>
        </p:sp>
        <p:pic>
          <p:nvPicPr>
            <p:cNvPr id="259" name="image.pdf" descr="image.pdf"/>
            <p:cNvPicPr>
              <a:picLocks noChangeAspect="1"/>
            </p:cNvPicPr>
            <p:nvPr/>
          </p:nvPicPr>
          <p:blipFill>
            <a:blip r:embed="rId4">
              <a:extLst/>
            </a:blip>
            <a:stretch>
              <a:fillRect/>
            </a:stretch>
          </p:blipFill>
          <p:spPr>
            <a:xfrm>
              <a:off x="1339713" y="3349774"/>
              <a:ext cx="2087133" cy="754922"/>
            </a:xfrm>
            <a:prstGeom prst="rect">
              <a:avLst/>
            </a:prstGeom>
            <a:ln w="12700" cap="flat">
              <a:noFill/>
              <a:miter lim="400000"/>
            </a:ln>
            <a:effectLst/>
          </p:spPr>
        </p:pic>
        <p:pic>
          <p:nvPicPr>
            <p:cNvPr id="260" name="Untitled-1.png" descr="Untitled-1.png"/>
            <p:cNvPicPr>
              <a:picLocks noChangeAspect="0"/>
            </p:cNvPicPr>
            <p:nvPr/>
          </p:nvPicPr>
          <p:blipFill>
            <a:blip r:embed="rId5">
              <a:extLst/>
            </a:blip>
            <a:stretch>
              <a:fillRect/>
            </a:stretch>
          </p:blipFill>
          <p:spPr>
            <a:xfrm>
              <a:off x="0" y="3132529"/>
              <a:ext cx="962271" cy="1250053"/>
            </a:xfrm>
            <a:prstGeom prst="rect">
              <a:avLst/>
            </a:prstGeom>
            <a:ln w="12700" cap="flat">
              <a:noFill/>
              <a:miter lim="400000"/>
            </a:ln>
            <a:effectLst/>
          </p:spPr>
        </p:pic>
      </p:grpSp>
      <p:pic>
        <p:nvPicPr>
          <p:cNvPr id="262" name="3_3-replace-hera.pdf" descr="3_3-replace-hera.pdf"/>
          <p:cNvPicPr>
            <a:picLocks noChangeAspect="1"/>
          </p:cNvPicPr>
          <p:nvPr/>
        </p:nvPicPr>
        <p:blipFill>
          <a:blip r:embed="rId6">
            <a:extLst/>
          </a:blip>
          <a:stretch>
            <a:fillRect/>
          </a:stretch>
        </p:blipFill>
        <p:spPr>
          <a:xfrm>
            <a:off x="182738" y="2475694"/>
            <a:ext cx="3544615" cy="3375750"/>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62"/>
                                        </p:tgtEl>
                                        <p:attrNameLst>
                                          <p:attrName>style.visibility</p:attrName>
                                        </p:attrNameLst>
                                      </p:cBhvr>
                                      <p:to>
                                        <p:strVal val="hidden"/>
                                      </p:to>
                                    </p:set>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496559 0.001042" origin="layout" pathEditMode="relative">
                                      <p:cBhvr>
                                        <p:cTn id="9" dur="1000" fill="hold"/>
                                        <p:tgtEl>
                                          <p:spTgt spid="256"/>
                                        </p:tgtEl>
                                        <p:attrNameLst>
                                          <p:attrName>ppt_x</p:attrName>
                                          <p:attrName>ppt_y</p:attrName>
                                        </p:attrNameLst>
                                      </p:cBhvr>
                                    </p:animMotion>
                                  </p:childTnLst>
                                </p:cTn>
                              </p:par>
                            </p:childTnLst>
                          </p:cTn>
                        </p:par>
                        <p:par>
                          <p:cTn id="10" fill="hold">
                            <p:stCondLst>
                              <p:cond delay="1000"/>
                            </p:stCondLst>
                            <p:childTnLst>
                              <p:par>
                                <p:cTn id="11" presetClass="entr" nodeType="afterEffect" presetSubtype="0" presetID="1" grpId="3" fill="hold">
                                  <p:stCondLst>
                                    <p:cond delay="0"/>
                                  </p:stCondLst>
                                  <p:iterate type="el" backwards="0">
                                    <p:tmAbs val="0"/>
                                  </p:iterate>
                                  <p:childTnLst>
                                    <p:set>
                                      <p:cBhvr>
                                        <p:cTn id="12" fill="hold"/>
                                        <p:tgtEl>
                                          <p:spTgt spid="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3"/>
      <p:bldP build="whole" bldLvl="1" animBg="1" rev="0" advAuto="0" spid="26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Gluon Saturation: Past Experimental Reach"/>
          <p:cNvSpPr txBox="1"/>
          <p:nvPr>
            <p:ph type="title"/>
          </p:nvPr>
        </p:nvSpPr>
        <p:spPr>
          <a:xfrm>
            <a:off x="106362" y="-11113"/>
            <a:ext cx="8931276" cy="717551"/>
          </a:xfrm>
          <a:prstGeom prst="rect">
            <a:avLst/>
          </a:prstGeom>
        </p:spPr>
        <p:txBody>
          <a:bodyPr/>
          <a:lstStyle>
            <a:lvl1pPr>
              <a:defRPr sz="3400"/>
            </a:lvl1pPr>
          </a:lstStyle>
          <a:p>
            <a:pPr/>
            <a:r>
              <a:t>Gluon Saturation: Past Experimental Reach</a:t>
            </a:r>
          </a:p>
        </p:txBody>
      </p:sp>
      <p:sp>
        <p:nvSpPr>
          <p:cNvPr id="2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6" name="Fixed Target DIS Experiment…"/>
          <p:cNvSpPr txBox="1"/>
          <p:nvPr/>
        </p:nvSpPr>
        <p:spPr>
          <a:xfrm>
            <a:off x="4330576" y="4724238"/>
            <a:ext cx="4571223" cy="1783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b="1" sz="2200">
                <a:solidFill>
                  <a:srgbClr val="021EAA"/>
                </a:solidFill>
                <a:uFill>
                  <a:solidFill>
                    <a:srgbClr val="000000"/>
                  </a:solidFill>
                </a:uFill>
                <a:latin typeface="+mn-lt"/>
                <a:ea typeface="+mn-ea"/>
                <a:cs typeface="+mn-cs"/>
                <a:sym typeface="Arial"/>
              </a:defRPr>
            </a:pPr>
            <a:r>
              <a:t>Fixed Target DIS Experiment</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eA, μA, νA</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Same marginal reach</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Only at low Q</a:t>
            </a:r>
            <a:r>
              <a:rPr baseline="31999"/>
              <a:t>2</a:t>
            </a:r>
            <a:r>
              <a:t> (Q</a:t>
            </a:r>
            <a:r>
              <a:rPr baseline="31999"/>
              <a:t>2 </a:t>
            </a:r>
            <a:r>
              <a:t>&lt; 1 GeV</a:t>
            </a:r>
            <a:r>
              <a:rPr baseline="31999"/>
              <a:t>2</a:t>
            </a:r>
            <a:r>
              <a:t>)</a:t>
            </a:r>
          </a:p>
        </p:txBody>
      </p:sp>
      <p:pic>
        <p:nvPicPr>
          <p:cNvPr id="267" name="c1.pdf" descr="c1.pdf"/>
          <p:cNvPicPr>
            <a:picLocks noChangeAspect="1"/>
          </p:cNvPicPr>
          <p:nvPr/>
        </p:nvPicPr>
        <p:blipFill>
          <a:blip r:embed="rId2">
            <a:extLst/>
          </a:blip>
          <a:srcRect l="0" t="3344" r="7378" b="0"/>
          <a:stretch>
            <a:fillRect/>
          </a:stretch>
        </p:blipFill>
        <p:spPr>
          <a:xfrm>
            <a:off x="121501" y="827999"/>
            <a:ext cx="3470482" cy="3749392"/>
          </a:xfrm>
          <a:prstGeom prst="rect">
            <a:avLst/>
          </a:prstGeom>
          <a:ln w="12700">
            <a:miter lim="400000"/>
          </a:ln>
        </p:spPr>
      </p:pic>
      <p:sp>
        <p:nvSpPr>
          <p:cNvPr id="268" name="HERA (ep)…"/>
          <p:cNvSpPr txBox="1"/>
          <p:nvPr>
            <p:ph type="body" sz="quarter" idx="1"/>
          </p:nvPr>
        </p:nvSpPr>
        <p:spPr>
          <a:xfrm>
            <a:off x="115397" y="4724238"/>
            <a:ext cx="4070885" cy="2074762"/>
          </a:xfrm>
          <a:prstGeom prst="rect">
            <a:avLst/>
          </a:prstGeom>
        </p:spPr>
        <p:txBody>
          <a:bodyPr/>
          <a:lstStyle/>
          <a:p>
            <a:pPr>
              <a:defRPr b="1" sz="2200">
                <a:solidFill>
                  <a:srgbClr val="021EAA"/>
                </a:solidFill>
              </a:defRPr>
            </a:pPr>
            <a:r>
              <a:t>HERA (ep)</a:t>
            </a:r>
          </a:p>
          <a:p>
            <a:pPr lvl="1" marL="275736" indent="-234461">
              <a:defRPr sz="2200"/>
            </a:pPr>
            <a:r>
              <a:t>Marginal reach of Q</a:t>
            </a:r>
            <a:r>
              <a:rPr baseline="-5999"/>
              <a:t>s</a:t>
            </a:r>
          </a:p>
          <a:p>
            <a:pPr lvl="1" marL="275736" indent="-234461">
              <a:defRPr sz="2200"/>
            </a:pPr>
            <a:r>
              <a:t>Only at low Q</a:t>
            </a:r>
            <a:r>
              <a:rPr baseline="31999"/>
              <a:t>2</a:t>
            </a:r>
            <a:r>
              <a:t> making comparison with perturbative QCD impossible</a:t>
            </a:r>
          </a:p>
        </p:txBody>
      </p:sp>
      <p:pic>
        <p:nvPicPr>
          <p:cNvPr id="269" name="plotxQ2eA.ai" descr="plotxQ2eA.ai"/>
          <p:cNvPicPr>
            <a:picLocks noChangeAspect="1"/>
          </p:cNvPicPr>
          <p:nvPr/>
        </p:nvPicPr>
        <p:blipFill>
          <a:blip r:embed="rId3">
            <a:extLst/>
          </a:blip>
          <a:stretch>
            <a:fillRect/>
          </a:stretch>
        </p:blipFill>
        <p:spPr>
          <a:xfrm>
            <a:off x="3756174" y="827999"/>
            <a:ext cx="5125753" cy="3749279"/>
          </a:xfrm>
          <a:prstGeom prst="rect">
            <a:avLst/>
          </a:prstGeom>
          <a:ln w="12700"/>
        </p:spPr>
      </p:pic>
      <p:sp>
        <p:nvSpPr>
          <p:cNvPr id="270" name="Line"/>
          <p:cNvSpPr/>
          <p:nvPr/>
        </p:nvSpPr>
        <p:spPr>
          <a:xfrm>
            <a:off x="152400" y="685800"/>
            <a:ext cx="8839200" cy="1588"/>
          </a:xfrm>
          <a:prstGeom prst="line">
            <a:avLst/>
          </a:prstGeom>
          <a:ln w="38100">
            <a:solidFill>
              <a:srgbClr val="021EAA"/>
            </a:solidFill>
          </a:ln>
        </p:spPr>
        <p:txBody>
          <a:bodyPr lIns="0" tIns="0" rIns="0" bIns="0"/>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1"/>
      <p:bldP build="whole" bldLvl="1" animBg="1" rev="0" advAuto="0" spid="266"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73" name="Gluon Saturation: √s Matters"/>
          <p:cNvSpPr txBox="1"/>
          <p:nvPr>
            <p:ph type="title"/>
          </p:nvPr>
        </p:nvSpPr>
        <p:spPr>
          <a:xfrm>
            <a:off x="106362" y="-11113"/>
            <a:ext cx="8931276" cy="717551"/>
          </a:xfrm>
          <a:prstGeom prst="rect">
            <a:avLst/>
          </a:prstGeom>
        </p:spPr>
        <p:txBody>
          <a:bodyPr/>
          <a:lstStyle>
            <a:lvl1pPr>
              <a:defRPr sz="3400"/>
            </a:lvl1pPr>
          </a:lstStyle>
          <a:p>
            <a:pPr/>
            <a:r>
              <a:t>Gluon Saturation: √s Matters</a:t>
            </a:r>
          </a:p>
        </p:txBody>
      </p:sp>
      <p:sp>
        <p:nvSpPr>
          <p:cNvPr id="2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5" name="eA at EIC:…"/>
          <p:cNvSpPr txBox="1"/>
          <p:nvPr/>
        </p:nvSpPr>
        <p:spPr>
          <a:xfrm>
            <a:off x="5107264" y="706842"/>
            <a:ext cx="3955820" cy="43229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b="1" sz="2400">
                <a:solidFill>
                  <a:srgbClr val="021EAA"/>
                </a:solidFill>
                <a:uFill>
                  <a:solidFill>
                    <a:srgbClr val="000000"/>
                  </a:solidFill>
                </a:uFill>
                <a:latin typeface="+mn-lt"/>
                <a:ea typeface="+mn-ea"/>
                <a:cs typeface="+mn-cs"/>
                <a:sym typeface="Arial"/>
              </a:defRPr>
            </a:pPr>
            <a:r>
              <a:t>eA at EIC: </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Need to push into regime where comparison with our current understanding can be made </a:t>
            </a:r>
            <a:r>
              <a:rPr>
                <a:latin typeface="Symbol"/>
                <a:ea typeface="Symbol"/>
                <a:cs typeface="Symbol"/>
                <a:sym typeface="Symbol"/>
              </a:rPr>
              <a:t>Þ </a:t>
            </a:r>
            <a:r>
              <a:rPr i="1"/>
              <a:t>Q</a:t>
            </a:r>
            <a:r>
              <a:rPr baseline="31999"/>
              <a:t>2</a:t>
            </a:r>
            <a:r>
              <a:t> &gt; 1 GeV/c</a:t>
            </a:r>
            <a:r>
              <a:rPr baseline="31999"/>
              <a:t>2</a:t>
            </a:r>
            <a:endParaRPr baseline="31999"/>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Require lever arm in </a:t>
            </a:r>
            <a:r>
              <a:rPr i="1"/>
              <a:t>Q</a:t>
            </a:r>
            <a:r>
              <a:t>, </a:t>
            </a:r>
            <a:r>
              <a:rPr i="1"/>
              <a:t>x </a:t>
            </a:r>
            <a:r>
              <a:t>to study evolution</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CGC predicts very characteristic A dependence </a:t>
            </a:r>
            <a:r>
              <a:rPr>
                <a:latin typeface="Symbol"/>
                <a:ea typeface="Symbol"/>
                <a:cs typeface="Symbol"/>
                <a:sym typeface="Symbol"/>
              </a:rPr>
              <a:t>Þ </a:t>
            </a:r>
            <a:r>
              <a:t>need large A lever arm</a:t>
            </a:r>
          </a:p>
        </p:txBody>
      </p:sp>
      <p:pic>
        <p:nvPicPr>
          <p:cNvPr id="276" name="image56.pdf" descr="image56.pdf"/>
          <p:cNvPicPr>
            <a:picLocks noChangeAspect="1"/>
          </p:cNvPicPr>
          <p:nvPr/>
        </p:nvPicPr>
        <p:blipFill>
          <a:blip r:embed="rId2">
            <a:extLst/>
          </a:blip>
          <a:stretch>
            <a:fillRect/>
          </a:stretch>
        </p:blipFill>
        <p:spPr>
          <a:xfrm>
            <a:off x="63939" y="872358"/>
            <a:ext cx="5046135" cy="3749970"/>
          </a:xfrm>
          <a:prstGeom prst="rect">
            <a:avLst/>
          </a:prstGeom>
          <a:ln w="12700">
            <a:miter lim="400000"/>
          </a:ln>
        </p:spPr>
      </p:pic>
      <p:sp>
        <p:nvSpPr>
          <p:cNvPr id="277" name="Arrow"/>
          <p:cNvSpPr/>
          <p:nvPr/>
        </p:nvSpPr>
        <p:spPr>
          <a:xfrm rot="5386926">
            <a:off x="6730639" y="5130822"/>
            <a:ext cx="709131" cy="618443"/>
          </a:xfrm>
          <a:prstGeom prst="rightArrow">
            <a:avLst>
              <a:gd name="adj1" fmla="val 33396"/>
              <a:gd name="adj2" fmla="val 58622"/>
            </a:avLst>
          </a:prstGeom>
          <a:solidFill>
            <a:srgbClr val="941100"/>
          </a:solidFill>
          <a:ln w="12700">
            <a:solidFill>
              <a:srgbClr val="000000"/>
            </a:solidFill>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78" name="Need to push for highest energy and heaviest ions"/>
          <p:cNvSpPr txBox="1"/>
          <p:nvPr/>
        </p:nvSpPr>
        <p:spPr>
          <a:xfrm>
            <a:off x="5107264" y="5770470"/>
            <a:ext cx="3955820" cy="8839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29736" marR="41275" indent="-234461" defTabSz="914400">
              <a:spcBef>
                <a:spcPts val="400"/>
              </a:spcBef>
              <a:buClr>
                <a:srgbClr val="FF2600"/>
              </a:buClr>
              <a:buSzPct val="150000"/>
              <a:buChar char="•"/>
              <a:defRPr sz="2300">
                <a:solidFill>
                  <a:srgbClr val="941100"/>
                </a:solidFill>
                <a:uFill>
                  <a:solidFill>
                    <a:srgbClr val="000000"/>
                  </a:solidFill>
                </a:uFill>
                <a:latin typeface="+mn-lt"/>
                <a:ea typeface="+mn-ea"/>
                <a:cs typeface="+mn-cs"/>
                <a:sym typeface="Arial"/>
              </a:defRPr>
            </a:pPr>
            <a:r>
              <a:t>Need to push for highest energy and heaviest ions</a:t>
            </a:r>
          </a:p>
        </p:txBody>
      </p:sp>
      <p:pic>
        <p:nvPicPr>
          <p:cNvPr id="279" name="QsReach_eRHIC_JLEIC.pdf" descr="QsReach_eRHIC_JLEIC.pdf"/>
          <p:cNvPicPr>
            <a:picLocks noChangeAspect="1"/>
          </p:cNvPicPr>
          <p:nvPr/>
        </p:nvPicPr>
        <p:blipFill>
          <a:blip r:embed="rId3">
            <a:extLst/>
          </a:blip>
          <a:stretch>
            <a:fillRect/>
          </a:stretch>
        </p:blipFill>
        <p:spPr>
          <a:xfrm>
            <a:off x="179966" y="4640194"/>
            <a:ext cx="5167490" cy="2085671"/>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77"/>
                                        </p:tgtEl>
                                        <p:attrNameLst>
                                          <p:attrName>style.visibility</p:attrName>
                                        </p:attrNameLst>
                                      </p:cBhvr>
                                      <p:to>
                                        <p:strVal val="visible"/>
                                      </p:to>
                                    </p:set>
                                    <p:animEffect filter="wipe(up)" transition="in">
                                      <p:cBhvr>
                                        <p:cTn id="7" dur="300"/>
                                        <p:tgtEl>
                                          <p:spTgt spid="277"/>
                                        </p:tgtEl>
                                      </p:cBhvr>
                                    </p:animEffect>
                                  </p:childTnLst>
                                </p:cTn>
                              </p:par>
                            </p:childTnLst>
                          </p:cTn>
                        </p:par>
                        <p:par>
                          <p:cTn id="8" fill="hold">
                            <p:stCondLst>
                              <p:cond delay="300"/>
                            </p:stCondLst>
                            <p:childTnLst>
                              <p:par>
                                <p:cTn id="9" presetClass="entr" nodeType="afterEffect" presetSubtype="1" presetID="22" grpId="2" fill="hold">
                                  <p:stCondLst>
                                    <p:cond delay="0"/>
                                  </p:stCondLst>
                                  <p:iterate type="el" backwards="0">
                                    <p:tmAbs val="0"/>
                                  </p:iterate>
                                  <p:childTnLst>
                                    <p:set>
                                      <p:cBhvr>
                                        <p:cTn id="10" fill="hold"/>
                                        <p:tgtEl>
                                          <p:spTgt spid="278"/>
                                        </p:tgtEl>
                                        <p:attrNameLst>
                                          <p:attrName>style.visibility</p:attrName>
                                        </p:attrNameLst>
                                      </p:cBhvr>
                                      <p:to>
                                        <p:strVal val="visible"/>
                                      </p:to>
                                    </p:set>
                                    <p:animEffect filter="wipe(up)" transition="in">
                                      <p:cBhvr>
                                        <p:cTn id="11" dur="3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P build="whole" bldLvl="1" animBg="1" rev="0" advAuto="0" spid="278"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82" name="N.B.: Important Dual Description of DIS"/>
          <p:cNvSpPr txBox="1"/>
          <p:nvPr>
            <p:ph type="title"/>
          </p:nvPr>
        </p:nvSpPr>
        <p:spPr>
          <a:prstGeom prst="rect">
            <a:avLst/>
          </a:prstGeom>
        </p:spPr>
        <p:txBody>
          <a:bodyPr/>
          <a:lstStyle/>
          <a:p>
            <a:pPr/>
            <a:r>
              <a:t>N.B.: Important Dual Description of DIS </a:t>
            </a:r>
          </a:p>
        </p:txBody>
      </p:sp>
      <p:sp>
        <p:nvSpPr>
          <p:cNvPr id="283" name="Bjorken frame: Partonic picture of a hadron is manifest. Saturation shows up as a limit on the occupation number of quarks and gluons."/>
          <p:cNvSpPr txBox="1"/>
          <p:nvPr>
            <p:ph type="body" sz="quarter" idx="1"/>
          </p:nvPr>
        </p:nvSpPr>
        <p:spPr>
          <a:xfrm>
            <a:off x="50800" y="3200868"/>
            <a:ext cx="5863184" cy="1492775"/>
          </a:xfrm>
          <a:prstGeom prst="rect">
            <a:avLst/>
          </a:prstGeom>
        </p:spPr>
        <p:txBody>
          <a:bodyPr/>
          <a:lstStyle/>
          <a:p>
            <a:pPr lvl="1">
              <a:defRPr sz="2200"/>
            </a:pPr>
            <a:r>
              <a:rPr>
                <a:solidFill>
                  <a:srgbClr val="008F00"/>
                </a:solidFill>
              </a:rPr>
              <a:t>Bjorken frame</a:t>
            </a:r>
            <a:r>
              <a:t>: Partonic picture of a hadron is manifest. Saturation shows up as a limit on the occupation number of quarks and gluons.</a:t>
            </a:r>
          </a:p>
        </p:txBody>
      </p:sp>
      <p:sp>
        <p:nvSpPr>
          <p:cNvPr id="2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5" name="Image" descr="Image"/>
          <p:cNvPicPr>
            <a:picLocks noChangeAspect="1"/>
          </p:cNvPicPr>
          <p:nvPr/>
        </p:nvPicPr>
        <p:blipFill>
          <a:blip r:embed="rId2">
            <a:extLst/>
          </a:blip>
          <a:stretch>
            <a:fillRect/>
          </a:stretch>
        </p:blipFill>
        <p:spPr>
          <a:xfrm>
            <a:off x="117931" y="892791"/>
            <a:ext cx="5417868" cy="2005247"/>
          </a:xfrm>
          <a:prstGeom prst="rect">
            <a:avLst/>
          </a:prstGeom>
          <a:ln w="12700"/>
        </p:spPr>
      </p:pic>
      <p:grpSp>
        <p:nvGrpSpPr>
          <p:cNvPr id="294" name="Group"/>
          <p:cNvGrpSpPr/>
          <p:nvPr/>
        </p:nvGrpSpPr>
        <p:grpSpPr>
          <a:xfrm>
            <a:off x="5555629" y="734976"/>
            <a:ext cx="3462135" cy="3584570"/>
            <a:chOff x="0" y="0"/>
            <a:chExt cx="3462133" cy="3584569"/>
          </a:xfrm>
        </p:grpSpPr>
        <p:pic>
          <p:nvPicPr>
            <p:cNvPr id="286" name="2r1∼s2Qsaturation.pdf" descr="2r1∼s2Qsaturation.pdf"/>
            <p:cNvPicPr>
              <a:picLocks noChangeAspect="1"/>
            </p:cNvPicPr>
            <p:nvPr/>
          </p:nvPicPr>
          <p:blipFill>
            <a:blip r:embed="rId3">
              <a:extLst/>
            </a:blip>
            <a:srcRect l="0" t="0" r="0" b="0"/>
            <a:stretch>
              <a:fillRect/>
            </a:stretch>
          </p:blipFill>
          <p:spPr>
            <a:xfrm>
              <a:off x="0" y="461477"/>
              <a:ext cx="3462134" cy="3123093"/>
            </a:xfrm>
            <a:prstGeom prst="rect">
              <a:avLst/>
            </a:prstGeom>
            <a:ln w="12700" cap="flat">
              <a:noFill/>
              <a:round/>
            </a:ln>
            <a:effectLst/>
          </p:spPr>
        </p:pic>
        <p:sp>
          <p:nvSpPr>
            <p:cNvPr id="287" name="Dipole Cross-Section:"/>
            <p:cNvSpPr txBox="1"/>
            <p:nvPr/>
          </p:nvSpPr>
          <p:spPr>
            <a:xfrm>
              <a:off x="351653" y="0"/>
              <a:ext cx="2649486" cy="4751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900">
                  <a:solidFill>
                    <a:srgbClr val="9E2611"/>
                  </a:solidFill>
                  <a:uFill>
                    <a:solidFill>
                      <a:srgbClr val="9E2611"/>
                    </a:solidFill>
                  </a:uFill>
                  <a:latin typeface="+mn-lt"/>
                  <a:ea typeface="+mn-ea"/>
                  <a:cs typeface="+mn-cs"/>
                  <a:sym typeface="Arial"/>
                </a:defRPr>
              </a:lvl1pPr>
            </a:lstStyle>
            <a:p>
              <a:pPr/>
              <a:r>
                <a:t>Dipole Cross-Section:</a:t>
              </a:r>
            </a:p>
          </p:txBody>
        </p:sp>
        <p:grpSp>
          <p:nvGrpSpPr>
            <p:cNvPr id="292" name="Group"/>
            <p:cNvGrpSpPr/>
            <p:nvPr/>
          </p:nvGrpSpPr>
          <p:grpSpPr>
            <a:xfrm>
              <a:off x="423423" y="566885"/>
              <a:ext cx="2871074" cy="2755846"/>
              <a:chOff x="0" y="0"/>
              <a:chExt cx="2871072" cy="2755844"/>
            </a:xfrm>
          </p:grpSpPr>
          <p:sp>
            <p:nvSpPr>
              <p:cNvPr id="288" name="Rectangle"/>
              <p:cNvSpPr/>
              <p:nvPr/>
            </p:nvSpPr>
            <p:spPr>
              <a:xfrm>
                <a:off x="1296272" y="27907"/>
                <a:ext cx="1574801" cy="419101"/>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89" name="non-sat"/>
              <p:cNvSpPr txBox="1"/>
              <p:nvPr/>
            </p:nvSpPr>
            <p:spPr>
              <a:xfrm>
                <a:off x="64372" y="205707"/>
                <a:ext cx="917425"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800">
                    <a:solidFill>
                      <a:srgbClr val="FF2600"/>
                    </a:solidFill>
                    <a:uFill>
                      <a:solidFill>
                        <a:srgbClr val="FF2600"/>
                      </a:solidFill>
                    </a:uFill>
                    <a:latin typeface="+mn-lt"/>
                    <a:ea typeface="+mn-ea"/>
                    <a:cs typeface="+mn-cs"/>
                    <a:sym typeface="Arial"/>
                  </a:defRPr>
                </a:lvl1pPr>
              </a:lstStyle>
              <a:p>
                <a:pPr/>
                <a:r>
                  <a:t>non-sat</a:t>
                </a:r>
              </a:p>
            </p:txBody>
          </p:sp>
          <p:sp>
            <p:nvSpPr>
              <p:cNvPr id="290" name="Line"/>
              <p:cNvSpPr/>
              <p:nvPr/>
            </p:nvSpPr>
            <p:spPr>
              <a:xfrm>
                <a:off x="0" y="0"/>
                <a:ext cx="1864121" cy="2755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209" y="21230"/>
                      <a:pt x="8987" y="20563"/>
                      <a:pt x="11375" y="18786"/>
                    </a:cubicBezTo>
                    <a:cubicBezTo>
                      <a:pt x="13764" y="17009"/>
                      <a:pt x="15888" y="13099"/>
                      <a:pt x="16825" y="10997"/>
                    </a:cubicBezTo>
                    <a:cubicBezTo>
                      <a:pt x="18985" y="6152"/>
                      <a:pt x="19554" y="5998"/>
                      <a:pt x="21600" y="0"/>
                    </a:cubicBezTo>
                  </a:path>
                </a:pathLst>
              </a:custGeom>
              <a:noFill/>
              <a:ln w="38100" cap="flat">
                <a:solidFill>
                  <a:srgbClr val="FF2600"/>
                </a:solidFill>
                <a:custDash>
                  <a:ds d="200000" sp="200000"/>
                </a:custDash>
                <a:roun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91" name="Line"/>
              <p:cNvSpPr/>
              <p:nvPr/>
            </p:nvSpPr>
            <p:spPr>
              <a:xfrm flipH="1" flipV="1">
                <a:off x="716214" y="686781"/>
                <a:ext cx="784894" cy="372825"/>
              </a:xfrm>
              <a:prstGeom prst="line">
                <a:avLst/>
              </a:prstGeom>
              <a:noFill/>
              <a:ln w="25400" cap="flat">
                <a:solidFill>
                  <a:srgbClr val="FF2600"/>
                </a:solidFill>
                <a:prstDash val="solid"/>
                <a:round/>
                <a:headEnd type="stealth" w="med" len="med"/>
              </a:ln>
              <a:effectLst/>
            </p:spPr>
            <p:txBody>
              <a:bodyPr wrap="square" lIns="0" tIns="0" rIns="0" bIns="0" numCol="1" anchor="t">
                <a:noAutofit/>
              </a:bodyPr>
              <a:lstStyle/>
              <a:p>
                <a:pPr/>
              </a:p>
            </p:txBody>
          </p:sp>
        </p:grpSp>
        <p:sp>
          <p:nvSpPr>
            <p:cNvPr id="293" name="sat"/>
            <p:cNvSpPr txBox="1"/>
            <p:nvPr/>
          </p:nvSpPr>
          <p:spPr>
            <a:xfrm>
              <a:off x="2731281" y="618977"/>
              <a:ext cx="459890"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1800">
                  <a:solidFill>
                    <a:srgbClr val="021EAA"/>
                  </a:solidFill>
                  <a:uFill>
                    <a:solidFill>
                      <a:srgbClr val="FF2600"/>
                    </a:solidFill>
                  </a:uFill>
                  <a:latin typeface="+mn-lt"/>
                  <a:ea typeface="+mn-ea"/>
                  <a:cs typeface="+mn-cs"/>
                  <a:sym typeface="Arial"/>
                </a:defRPr>
              </a:lvl1pPr>
            </a:lstStyle>
            <a:p>
              <a:pPr/>
              <a:r>
                <a:t>sat</a:t>
              </a:r>
            </a:p>
          </p:txBody>
        </p:sp>
      </p:grpSp>
      <p:sp>
        <p:nvSpPr>
          <p:cNvPr id="295" name="Dipole frame: Partonic picture is no longer manifest. Saturation appears as the unitarity limit (black disk) for scattering. Convenient to resum the multiple gluon interactions."/>
          <p:cNvSpPr txBox="1"/>
          <p:nvPr/>
        </p:nvSpPr>
        <p:spPr>
          <a:xfrm>
            <a:off x="38100" y="4734343"/>
            <a:ext cx="8839207" cy="11894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rPr>
                <a:solidFill>
                  <a:srgbClr val="021EAA"/>
                </a:solidFill>
              </a:rPr>
              <a:t>Dipole frame</a:t>
            </a:r>
            <a:r>
              <a:t>: Partonic picture is no longer manifest. Saturation appears as the unitarity limit (black disk) for scattering. Convenient to resum the multiple gluon interactions. </a:t>
            </a:r>
          </a:p>
        </p:txBody>
      </p:sp>
      <p:sp>
        <p:nvSpPr>
          <p:cNvPr id="296" name="Dipole frame commonly used to describe diffractive processes…"/>
          <p:cNvSpPr txBox="1"/>
          <p:nvPr/>
        </p:nvSpPr>
        <p:spPr>
          <a:xfrm>
            <a:off x="323800" y="5926407"/>
            <a:ext cx="7873790"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rPr>
                <a:solidFill>
                  <a:srgbClr val="021EAA"/>
                </a:solidFill>
              </a:rPr>
              <a:t>Dipole frame commonly used to describe diffractive processes</a:t>
            </a:r>
            <a:endParaRPr>
              <a:solidFill>
                <a:srgbClr val="021EAA"/>
              </a:solidFill>
            </a:endParaRPr>
          </a:p>
          <a:p>
            <a:pPr>
              <a:defRPr sz="2200"/>
            </a:pPr>
            <a:r>
              <a:t>[A. Mueller, 01; Parton Saturation-An Overview]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9" name="Examples of Energy Impact on Key Measurements at an EIC"/>
          <p:cNvSpPr txBox="1"/>
          <p:nvPr/>
        </p:nvSpPr>
        <p:spPr>
          <a:xfrm>
            <a:off x="430905" y="359396"/>
            <a:ext cx="8282190"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200">
                <a:solidFill>
                  <a:srgbClr val="021EAA"/>
                </a:solidFill>
              </a:defRPr>
            </a:lvl1pPr>
          </a:lstStyle>
          <a:p>
            <a:pPr/>
            <a:r>
              <a:t>Examples of Energy Impact on Key Measurements at an EIC</a:t>
            </a:r>
          </a:p>
        </p:txBody>
      </p:sp>
      <p:pic>
        <p:nvPicPr>
          <p:cNvPr id="300" name="Image" descr="Image"/>
          <p:cNvPicPr>
            <a:picLocks noChangeAspect="1"/>
          </p:cNvPicPr>
          <p:nvPr/>
        </p:nvPicPr>
        <p:blipFill>
          <a:blip r:embed="rId2">
            <a:extLst/>
          </a:blip>
          <a:stretch>
            <a:fillRect/>
          </a:stretch>
        </p:blipFill>
        <p:spPr>
          <a:xfrm flipH="1">
            <a:off x="2001346" y="2003785"/>
            <a:ext cx="5141308" cy="3855981"/>
          </a:xfrm>
          <a:prstGeom prst="rect">
            <a:avLst/>
          </a:prstGeom>
          <a:ln w="12700"/>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03" name="Key Topic in ep: Proton Spin Puzzle"/>
          <p:cNvSpPr txBox="1"/>
          <p:nvPr>
            <p:ph type="title"/>
          </p:nvPr>
        </p:nvSpPr>
        <p:spPr>
          <a:xfrm>
            <a:off x="138112" y="31750"/>
            <a:ext cx="8928101" cy="647700"/>
          </a:xfrm>
          <a:prstGeom prst="rect">
            <a:avLst/>
          </a:prstGeom>
        </p:spPr>
        <p:txBody>
          <a:bodyPr/>
          <a:lstStyle/>
          <a:p>
            <a:pPr/>
            <a:r>
              <a:t>Key Topic in ep: Proton Spin Puzzle </a:t>
            </a:r>
          </a:p>
        </p:txBody>
      </p:sp>
      <p:sp>
        <p:nvSpPr>
          <p:cNvPr id="304" name="What are the appropriate degrees of freedom in QCD that would explain “spin” of a proton?"/>
          <p:cNvSpPr txBox="1"/>
          <p:nvPr>
            <p:ph type="body" sz="quarter" idx="1"/>
          </p:nvPr>
        </p:nvSpPr>
        <p:spPr>
          <a:xfrm>
            <a:off x="190500" y="749300"/>
            <a:ext cx="8763000" cy="1104900"/>
          </a:xfrm>
          <a:prstGeom prst="rect">
            <a:avLst/>
          </a:prstGeom>
        </p:spPr>
        <p:txBody>
          <a:bodyPr/>
          <a:lstStyle>
            <a:lvl1pPr>
              <a:defRPr sz="2600"/>
            </a:lvl1pPr>
          </a:lstStyle>
          <a:p>
            <a:pPr/>
            <a:r>
              <a:t>What are the appropriate degrees of freedom in QCD that would explain “spin” of a proton?</a:t>
            </a:r>
          </a:p>
        </p:txBody>
      </p:sp>
      <p:sp>
        <p:nvSpPr>
          <p:cNvPr id="305"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6" name="After 20 years effort…"/>
          <p:cNvSpPr txBox="1"/>
          <p:nvPr/>
        </p:nvSpPr>
        <p:spPr>
          <a:xfrm>
            <a:off x="230046" y="1706605"/>
            <a:ext cx="4800601" cy="22336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2" marL="254000" marR="41275" indent="-254000" defTabSz="914400">
              <a:spcBef>
                <a:spcPts val="400"/>
              </a:spcBef>
              <a:buClr>
                <a:srgbClr val="FF2600"/>
              </a:buClr>
              <a:buSzPct val="150000"/>
              <a:buChar char="•"/>
              <a:defRPr sz="2200">
                <a:solidFill>
                  <a:srgbClr val="021EAA"/>
                </a:solidFill>
                <a:uFill>
                  <a:solidFill>
                    <a:srgbClr val="000000"/>
                  </a:solidFill>
                </a:uFill>
                <a:latin typeface="+mn-lt"/>
                <a:ea typeface="+mn-ea"/>
                <a:cs typeface="+mn-cs"/>
                <a:sym typeface="Arial"/>
              </a:defRPr>
            </a:pPr>
            <a:r>
              <a:t>After 20 years effort</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Quarks (valence and sea): ~30% of proton spin in limited range</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Gluons (latest RHIC data): ~20% of proton spin in limited range</a:t>
            </a:r>
          </a:p>
          <a:p>
            <a:pPr lvl="3" marL="460375" marR="41275" indent="-228600" defTabSz="914400">
              <a:spcBef>
                <a:spcPts val="400"/>
              </a:spcBef>
              <a:buClr>
                <a:srgbClr val="434ED6"/>
              </a:buClr>
              <a:buSzPct val="115000"/>
              <a:buFont typeface="Lucida Grande"/>
              <a:buChar char="‣"/>
              <a:defRPr sz="2200">
                <a:solidFill>
                  <a:srgbClr val="FF2600"/>
                </a:solidFill>
                <a:uFill>
                  <a:solidFill>
                    <a:srgbClr val="000000"/>
                  </a:solidFill>
                </a:uFill>
                <a:latin typeface="+mn-lt"/>
                <a:ea typeface="+mn-ea"/>
                <a:cs typeface="+mn-cs"/>
                <a:sym typeface="Arial"/>
              </a:defRPr>
            </a:pPr>
            <a:r>
              <a:t>Where is the rest?</a:t>
            </a:r>
          </a:p>
        </p:txBody>
      </p:sp>
      <p:pic>
        <p:nvPicPr>
          <p:cNvPr id="307" name="droppedImage.png" descr="droppedImage.png"/>
          <p:cNvPicPr>
            <a:picLocks noChangeAspect="1"/>
          </p:cNvPicPr>
          <p:nvPr/>
        </p:nvPicPr>
        <p:blipFill>
          <a:blip r:embed="rId3">
            <a:extLst/>
          </a:blip>
          <a:srcRect l="4077" t="300" r="314" b="3"/>
          <a:stretch>
            <a:fillRect/>
          </a:stretch>
        </p:blipFill>
        <p:spPr>
          <a:xfrm>
            <a:off x="5807846" y="1253990"/>
            <a:ext cx="2896747" cy="2544764"/>
          </a:xfrm>
          <a:custGeom>
            <a:avLst/>
            <a:gdLst/>
            <a:ahLst/>
            <a:cxnLst>
              <a:cxn ang="0">
                <a:pos x="wd2" y="hd2"/>
              </a:cxn>
              <a:cxn ang="5400000">
                <a:pos x="wd2" y="hd2"/>
              </a:cxn>
              <a:cxn ang="10800000">
                <a:pos x="wd2" y="hd2"/>
              </a:cxn>
              <a:cxn ang="16200000">
                <a:pos x="wd2" y="hd2"/>
              </a:cxn>
            </a:cxnLst>
            <a:rect l="0" t="0" r="r" b="b"/>
            <a:pathLst>
              <a:path w="19679" h="21600" fill="norm" stroke="1" extrusionOk="0">
                <a:moveTo>
                  <a:pt x="9840" y="0"/>
                </a:moveTo>
                <a:cubicBezTo>
                  <a:pt x="7322" y="0"/>
                  <a:pt x="4803" y="1134"/>
                  <a:pt x="2882" y="3399"/>
                </a:cubicBezTo>
                <a:cubicBezTo>
                  <a:pt x="-961" y="7929"/>
                  <a:pt x="-961" y="15274"/>
                  <a:pt x="2882" y="19804"/>
                </a:cubicBezTo>
                <a:cubicBezTo>
                  <a:pt x="3489" y="20521"/>
                  <a:pt x="4160" y="21110"/>
                  <a:pt x="4869" y="21600"/>
                </a:cubicBezTo>
                <a:lnTo>
                  <a:pt x="14809" y="21600"/>
                </a:lnTo>
                <a:cubicBezTo>
                  <a:pt x="15518" y="21110"/>
                  <a:pt x="16189" y="20521"/>
                  <a:pt x="16796" y="19804"/>
                </a:cubicBezTo>
                <a:cubicBezTo>
                  <a:pt x="20639" y="15274"/>
                  <a:pt x="20639" y="7929"/>
                  <a:pt x="16796" y="3399"/>
                </a:cubicBezTo>
                <a:cubicBezTo>
                  <a:pt x="14875" y="1134"/>
                  <a:pt x="12359" y="0"/>
                  <a:pt x="9840" y="0"/>
                </a:cubicBezTo>
                <a:close/>
              </a:path>
            </a:pathLst>
          </a:custGeom>
          <a:ln w="12700"/>
        </p:spPr>
      </p:pic>
      <p:pic>
        <p:nvPicPr>
          <p:cNvPr id="308" name="nucleon-pic-evol.pdf" descr="nucleon-pic-evol.pdf"/>
          <p:cNvPicPr>
            <a:picLocks noChangeAspect="1"/>
          </p:cNvPicPr>
          <p:nvPr/>
        </p:nvPicPr>
        <p:blipFill>
          <a:blip r:embed="rId4">
            <a:extLst/>
          </a:blip>
          <a:stretch>
            <a:fillRect/>
          </a:stretch>
        </p:blipFill>
        <p:spPr>
          <a:xfrm>
            <a:off x="485669" y="4967440"/>
            <a:ext cx="7721743" cy="1736894"/>
          </a:xfrm>
          <a:prstGeom prst="rect">
            <a:avLst/>
          </a:prstGeom>
          <a:ln w="25400">
            <a:miter lim="400000"/>
          </a:ln>
        </p:spPr>
      </p:pic>
      <p:sp>
        <p:nvSpPr>
          <p:cNvPr id="309" name="It is more than the number ½!  It is the interplay between the intrinsic properties and interactions of quarks and gluons"/>
          <p:cNvSpPr txBox="1"/>
          <p:nvPr/>
        </p:nvSpPr>
        <p:spPr>
          <a:xfrm>
            <a:off x="211546" y="4072863"/>
            <a:ext cx="8781233"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vl1pPr>
          </a:lstStyle>
          <a:p>
            <a:pPr/>
            <a:r>
              <a:t>It is more than the number ½!  It is the interplay between the intrinsic properties and interactions of quarks and gluons</a:t>
            </a:r>
          </a:p>
        </p:txBody>
      </p:sp>
      <p:grpSp>
        <p:nvGrpSpPr>
          <p:cNvPr id="312" name="Group"/>
          <p:cNvGrpSpPr/>
          <p:nvPr/>
        </p:nvGrpSpPr>
        <p:grpSpPr>
          <a:xfrm>
            <a:off x="705566" y="5108973"/>
            <a:ext cx="7454185" cy="1431538"/>
            <a:chOff x="0" y="0"/>
            <a:chExt cx="7454183" cy="1431537"/>
          </a:xfrm>
        </p:grpSpPr>
        <p:pic>
          <p:nvPicPr>
            <p:cNvPr id="310" name="Image" descr="Image"/>
            <p:cNvPicPr>
              <a:picLocks noChangeAspect="1"/>
            </p:cNvPicPr>
            <p:nvPr/>
          </p:nvPicPr>
          <p:blipFill>
            <a:blip r:embed="rId5">
              <a:extLst/>
            </a:blip>
            <a:stretch>
              <a:fillRect/>
            </a:stretch>
          </p:blipFill>
          <p:spPr>
            <a:xfrm>
              <a:off x="68620" y="575841"/>
              <a:ext cx="7385564" cy="855697"/>
            </a:xfrm>
            <a:prstGeom prst="rect">
              <a:avLst/>
            </a:prstGeom>
            <a:ln w="12700" cap="flat">
              <a:noFill/>
              <a:round/>
            </a:ln>
            <a:effectLst/>
          </p:spPr>
        </p:pic>
        <p:sp>
          <p:nvSpPr>
            <p:cNvPr id="311" name="Jaffe-Manohar sum rule:"/>
            <p:cNvSpPr txBox="1"/>
            <p:nvPr/>
          </p:nvSpPr>
          <p:spPr>
            <a:xfrm>
              <a:off x="0" y="-1"/>
              <a:ext cx="327491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300">
                  <a:solidFill>
                    <a:srgbClr val="941100"/>
                  </a:solidFill>
                </a:defRPr>
              </a:lvl1pPr>
            </a:lstStyle>
            <a:p>
              <a:pPr/>
              <a:r>
                <a:t>Jaffe-Manohar sum rule: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08"/>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1"/>
      <p:bldP build="whole" bldLvl="1" animBg="1" rev="0" advAuto="0" spid="312"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17" name="EIC: Measuring Spin of Proton"/>
          <p:cNvSpPr txBox="1"/>
          <p:nvPr>
            <p:ph type="title"/>
          </p:nvPr>
        </p:nvSpPr>
        <p:spPr>
          <a:prstGeom prst="rect">
            <a:avLst/>
          </a:prstGeom>
        </p:spPr>
        <p:txBody>
          <a:bodyPr/>
          <a:lstStyle/>
          <a:p>
            <a:pPr/>
            <a:r>
              <a:t>EIC: Measuring Spin of Proton</a:t>
            </a:r>
          </a:p>
        </p:txBody>
      </p:sp>
      <p:sp>
        <p:nvSpPr>
          <p:cNvPr id="318" name="Determine the contribution of quarks and gluons to the proton spin need to measure g1 as function of x and Q2:"/>
          <p:cNvSpPr txBox="1"/>
          <p:nvPr>
            <p:ph type="body" sz="quarter" idx="1"/>
          </p:nvPr>
        </p:nvSpPr>
        <p:spPr>
          <a:xfrm>
            <a:off x="190500" y="734674"/>
            <a:ext cx="8763000" cy="886254"/>
          </a:xfrm>
          <a:prstGeom prst="rect">
            <a:avLst/>
          </a:prstGeom>
        </p:spPr>
        <p:txBody>
          <a:bodyPr/>
          <a:lstStyle/>
          <a:p>
            <a:pPr>
              <a:spcBef>
                <a:spcPts val="100"/>
              </a:spcBef>
              <a:defRPr sz="2400">
                <a:uFill>
                  <a:solidFill>
                    <a:srgbClr val="011585"/>
                  </a:solidFill>
                </a:uFill>
              </a:defRPr>
            </a:pPr>
            <a:r>
              <a:t>Determine the contribution of quarks and gluons to the proton spin need to measure g</a:t>
            </a:r>
            <a:r>
              <a:rPr baseline="-5999"/>
              <a:t>1</a:t>
            </a:r>
            <a:r>
              <a:t> as function of x and Q</a:t>
            </a:r>
            <a:r>
              <a:rPr baseline="31999"/>
              <a:t>2</a:t>
            </a:r>
            <a:r>
              <a:t>:</a:t>
            </a:r>
          </a:p>
        </p:txBody>
      </p:sp>
      <p:sp>
        <p:nvSpPr>
          <p:cNvPr id="3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0" name="Image" descr="Image"/>
          <p:cNvPicPr>
            <a:picLocks noChangeAspect="1"/>
          </p:cNvPicPr>
          <p:nvPr/>
        </p:nvPicPr>
        <p:blipFill>
          <a:blip r:embed="rId2">
            <a:extLst/>
          </a:blip>
          <a:srcRect l="0" t="0" r="2573" b="0"/>
          <a:stretch>
            <a:fillRect/>
          </a:stretch>
        </p:blipFill>
        <p:spPr>
          <a:xfrm>
            <a:off x="4289182" y="1611063"/>
            <a:ext cx="4622223" cy="644428"/>
          </a:xfrm>
          <a:prstGeom prst="rect">
            <a:avLst/>
          </a:prstGeom>
          <a:ln w="12700"/>
        </p:spPr>
      </p:pic>
      <p:pic>
        <p:nvPicPr>
          <p:cNvPr id="321" name="g1-scaling-violation-20x250.pdf" descr="g1-scaling-violation-20x250.pdf"/>
          <p:cNvPicPr>
            <a:picLocks noChangeAspect="1"/>
          </p:cNvPicPr>
          <p:nvPr/>
        </p:nvPicPr>
        <p:blipFill>
          <a:blip r:embed="rId3">
            <a:extLst/>
          </a:blip>
          <a:stretch>
            <a:fillRect/>
          </a:stretch>
        </p:blipFill>
        <p:spPr>
          <a:xfrm>
            <a:off x="183092" y="1649164"/>
            <a:ext cx="3745008" cy="5067955"/>
          </a:xfrm>
          <a:prstGeom prst="rect">
            <a:avLst/>
          </a:prstGeom>
          <a:ln w="12700"/>
        </p:spPr>
      </p:pic>
      <p:pic>
        <p:nvPicPr>
          <p:cNvPr id="322" name="newpotatoEIC.pdf" descr="newpotatoEIC.pdf"/>
          <p:cNvPicPr>
            <a:picLocks noChangeAspect="1"/>
          </p:cNvPicPr>
          <p:nvPr/>
        </p:nvPicPr>
        <p:blipFill>
          <a:blip r:embed="rId4">
            <a:extLst/>
          </a:blip>
          <a:stretch>
            <a:fillRect/>
          </a:stretch>
        </p:blipFill>
        <p:spPr>
          <a:xfrm>
            <a:off x="4494485" y="2776542"/>
            <a:ext cx="4211798" cy="3823659"/>
          </a:xfrm>
          <a:prstGeom prst="rect">
            <a:avLst/>
          </a:prstGeom>
          <a:ln w="12700"/>
        </p:spPr>
      </p:pic>
      <p:pic>
        <p:nvPicPr>
          <p:cNvPr id="323" name="g1_Q2.pdf" descr="g1_Q2.pdf"/>
          <p:cNvPicPr>
            <a:picLocks noChangeAspect="1"/>
          </p:cNvPicPr>
          <p:nvPr/>
        </p:nvPicPr>
        <p:blipFill>
          <a:blip r:embed="rId5">
            <a:extLst/>
          </a:blip>
          <a:stretch>
            <a:fillRect/>
          </a:stretch>
        </p:blipFill>
        <p:spPr>
          <a:xfrm>
            <a:off x="98902" y="2567387"/>
            <a:ext cx="3913388" cy="3928717"/>
          </a:xfrm>
          <a:prstGeom prst="rect">
            <a:avLst/>
          </a:prstGeom>
          <a:ln w="12700"/>
        </p:spPr>
      </p:pic>
      <p:sp>
        <p:nvSpPr>
          <p:cNvPr id="324" name="Why has energy reach such a dramatic impact?"/>
          <p:cNvSpPr txBox="1"/>
          <p:nvPr/>
        </p:nvSpPr>
        <p:spPr>
          <a:xfrm>
            <a:off x="510853" y="1615541"/>
            <a:ext cx="3455402" cy="8862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1275" marR="41275" defTabSz="914400">
              <a:spcBef>
                <a:spcPts val="100"/>
              </a:spcBef>
              <a:defRPr sz="2300">
                <a:solidFill>
                  <a:srgbClr val="FF2600"/>
                </a:solidFill>
                <a:uFill>
                  <a:solidFill>
                    <a:srgbClr val="011585"/>
                  </a:solidFill>
                </a:uFill>
                <a:latin typeface="+mn-lt"/>
                <a:ea typeface="+mn-ea"/>
                <a:cs typeface="+mn-cs"/>
                <a:sym typeface="Arial"/>
              </a:defRPr>
            </a:lvl1pPr>
          </a:lstStyle>
          <a:p>
            <a:pPr/>
            <a:r>
              <a:t>Why has energy reach such a dramatic impact?</a:t>
            </a:r>
          </a:p>
        </p:txBody>
      </p:sp>
      <p:pic>
        <p:nvPicPr>
          <p:cNvPr id="325" name="Image" descr="Image"/>
          <p:cNvPicPr>
            <a:picLocks noChangeAspect="1"/>
          </p:cNvPicPr>
          <p:nvPr/>
        </p:nvPicPr>
        <p:blipFill>
          <a:blip r:embed="rId6">
            <a:extLst/>
          </a:blip>
          <a:stretch>
            <a:fillRect/>
          </a:stretch>
        </p:blipFill>
        <p:spPr>
          <a:xfrm>
            <a:off x="5755289" y="2305336"/>
            <a:ext cx="3086505" cy="246200"/>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23"/>
                                        </p:tgtEl>
                                        <p:attrNameLst>
                                          <p:attrName>style.visibility</p:attrName>
                                        </p:attrNameLst>
                                      </p:cBhvr>
                                      <p:to>
                                        <p:strVal val="visible"/>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32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 grpId="3"/>
      <p:bldP build="whole" bldLvl="1" animBg="1" rev="0" advAuto="0" spid="324" grpId="1"/>
      <p:bldP build="whole" bldLvl="1" animBg="1" rev="0" advAuto="0" spid="323"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28" name="EIC: Nuclear Structure Functions"/>
          <p:cNvSpPr txBox="1"/>
          <p:nvPr>
            <p:ph type="title"/>
          </p:nvPr>
        </p:nvSpPr>
        <p:spPr>
          <a:prstGeom prst="rect">
            <a:avLst/>
          </a:prstGeom>
        </p:spPr>
        <p:txBody>
          <a:bodyPr/>
          <a:lstStyle/>
          <a:p>
            <a:pPr/>
            <a:r>
              <a:t>EIC: Nuclear Structure Functions</a:t>
            </a:r>
          </a:p>
        </p:txBody>
      </p:sp>
      <p:sp>
        <p:nvSpPr>
          <p:cNvPr id="329"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35" name="Group"/>
          <p:cNvGrpSpPr/>
          <p:nvPr/>
        </p:nvGrpSpPr>
        <p:grpSpPr>
          <a:xfrm>
            <a:off x="946150" y="1349472"/>
            <a:ext cx="7226300" cy="1161856"/>
            <a:chOff x="0" y="0"/>
            <a:chExt cx="7226300" cy="1161855"/>
          </a:xfrm>
        </p:grpSpPr>
        <p:pic>
          <p:nvPicPr>
            <p:cNvPr id="330" name="droppedImage.pdf" descr="droppedImage.pdf"/>
            <p:cNvPicPr>
              <a:picLocks noChangeAspect="1"/>
            </p:cNvPicPr>
            <p:nvPr/>
          </p:nvPicPr>
          <p:blipFill>
            <a:blip r:embed="rId3">
              <a:extLst/>
            </a:blip>
            <a:stretch>
              <a:fillRect/>
            </a:stretch>
          </p:blipFill>
          <p:spPr>
            <a:xfrm>
              <a:off x="0" y="0"/>
              <a:ext cx="6510216" cy="622301"/>
            </a:xfrm>
            <a:prstGeom prst="rect">
              <a:avLst/>
            </a:prstGeom>
            <a:ln w="12700" cap="flat">
              <a:noFill/>
              <a:round/>
            </a:ln>
            <a:effectLst/>
          </p:spPr>
        </p:pic>
        <p:sp>
          <p:nvSpPr>
            <p:cNvPr id="331" name="quark+anti-quark"/>
            <p:cNvSpPr txBox="1"/>
            <p:nvPr/>
          </p:nvSpPr>
          <p:spPr>
            <a:xfrm>
              <a:off x="1879600" y="801033"/>
              <a:ext cx="2015999"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8F00"/>
                </a:buClr>
                <a:buFont typeface="Arial"/>
                <a:defRPr b="1" sz="1800">
                  <a:solidFill>
                    <a:srgbClr val="0433FF"/>
                  </a:solidFill>
                  <a:uFill>
                    <a:solidFill>
                      <a:srgbClr val="0433FF"/>
                    </a:solidFill>
                  </a:uFill>
                  <a:latin typeface="+mn-lt"/>
                  <a:ea typeface="+mn-ea"/>
                  <a:cs typeface="+mn-cs"/>
                  <a:sym typeface="Arial"/>
                </a:defRPr>
              </a:lvl1pPr>
            </a:lstStyle>
            <a:p>
              <a:pPr/>
              <a:r>
                <a:t>quark+anti-quark</a:t>
              </a:r>
            </a:p>
          </p:txBody>
        </p:sp>
        <p:sp>
          <p:nvSpPr>
            <p:cNvPr id="332" name="gluon"/>
            <p:cNvSpPr txBox="1"/>
            <p:nvPr/>
          </p:nvSpPr>
          <p:spPr>
            <a:xfrm>
              <a:off x="6070600" y="713721"/>
              <a:ext cx="115570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buClr>
                  <a:srgbClr val="008F00"/>
                </a:buClr>
                <a:buFont typeface="Arial"/>
                <a:defRPr b="1" sz="1800">
                  <a:solidFill>
                    <a:srgbClr val="FF2600"/>
                  </a:solidFill>
                  <a:uFill>
                    <a:solidFill>
                      <a:srgbClr val="FF2600"/>
                    </a:solidFill>
                  </a:uFill>
                  <a:latin typeface="+mn-lt"/>
                  <a:ea typeface="+mn-ea"/>
                  <a:cs typeface="+mn-cs"/>
                  <a:sym typeface="Arial"/>
                </a:defRPr>
              </a:lvl1pPr>
            </a:lstStyle>
            <a:p>
              <a:pPr>
                <a:defRPr b="0" sz="2400">
                  <a:latin typeface="Times New Roman"/>
                  <a:ea typeface="Times New Roman"/>
                  <a:cs typeface="Times New Roman"/>
                  <a:sym typeface="Times New Roman"/>
                </a:defRPr>
              </a:pPr>
              <a:r>
                <a:rPr b="1" sz="1800">
                  <a:latin typeface="+mn-lt"/>
                  <a:ea typeface="+mn-ea"/>
                  <a:cs typeface="+mn-cs"/>
                  <a:sym typeface="Arial"/>
                </a:rPr>
                <a:t>gluon</a:t>
              </a:r>
            </a:p>
          </p:txBody>
        </p:sp>
        <p:sp>
          <p:nvSpPr>
            <p:cNvPr id="333" name="Line"/>
            <p:cNvSpPr/>
            <p:nvPr/>
          </p:nvSpPr>
          <p:spPr>
            <a:xfrm flipV="1">
              <a:off x="3820274" y="510521"/>
              <a:ext cx="459626" cy="332428"/>
            </a:xfrm>
            <a:prstGeom prst="line">
              <a:avLst/>
            </a:prstGeom>
            <a:noFill/>
            <a:ln w="25400" cap="flat">
              <a:solidFill>
                <a:srgbClr val="0061FF"/>
              </a:solidFill>
              <a:prstDash val="solid"/>
              <a:round/>
              <a:headEnd type="stealth" w="med" len="med"/>
              <a:tailEnd type="stealth" w="med" len="med"/>
            </a:ln>
            <a:effectLst/>
          </p:spPr>
          <p:txBody>
            <a:bodyPr wrap="square" lIns="0" tIns="0" rIns="0" bIns="0" numCol="1" anchor="t">
              <a:noAutofit/>
            </a:bodyPr>
            <a:lstStyle/>
            <a:p>
              <a:pPr/>
            </a:p>
          </p:txBody>
        </p:sp>
        <p:sp>
          <p:nvSpPr>
            <p:cNvPr id="334" name="Line"/>
            <p:cNvSpPr/>
            <p:nvPr/>
          </p:nvSpPr>
          <p:spPr>
            <a:xfrm flipH="1" flipV="1">
              <a:off x="5880100" y="485121"/>
              <a:ext cx="228601" cy="342901"/>
            </a:xfrm>
            <a:prstGeom prst="line">
              <a:avLst/>
            </a:prstGeom>
            <a:noFill/>
            <a:ln w="25400" cap="flat">
              <a:solidFill>
                <a:srgbClr val="E32400"/>
              </a:solidFill>
              <a:prstDash val="solid"/>
              <a:round/>
              <a:headEnd type="stealth" w="med" len="med"/>
              <a:tailEnd type="stealth" w="med" len="med"/>
            </a:ln>
            <a:effectLst/>
          </p:spPr>
          <p:txBody>
            <a:bodyPr wrap="square" lIns="0" tIns="0" rIns="0" bIns="0" numCol="1" anchor="t">
              <a:noAutofit/>
            </a:bodyPr>
            <a:lstStyle/>
            <a:p>
              <a:pPr/>
            </a:p>
          </p:txBody>
        </p:sp>
      </p:grpSp>
      <p:sp>
        <p:nvSpPr>
          <p:cNvPr id="336" name="F2 and FL are benchmark measurements:…"/>
          <p:cNvSpPr txBox="1"/>
          <p:nvPr/>
        </p:nvSpPr>
        <p:spPr>
          <a:xfrm>
            <a:off x="279489" y="2580995"/>
            <a:ext cx="7863791" cy="1158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solidFill>
                  <a:srgbClr val="941751"/>
                </a:solidFill>
                <a:uFill>
                  <a:solidFill>
                    <a:srgbClr val="000000"/>
                  </a:solidFill>
                </a:uFill>
                <a:latin typeface="+mn-lt"/>
                <a:ea typeface="+mn-ea"/>
                <a:cs typeface="+mn-cs"/>
                <a:sym typeface="Arial"/>
              </a:defRPr>
            </a:pPr>
            <a:r>
              <a:t>F</a:t>
            </a:r>
            <a:r>
              <a:rPr baseline="-5999"/>
              <a:t>2</a:t>
            </a:r>
            <a:r>
              <a:t> and F</a:t>
            </a:r>
            <a:r>
              <a:rPr baseline="-5999"/>
              <a:t>L</a:t>
            </a:r>
            <a:r>
              <a:t> are benchmark measurements:</a:t>
            </a:r>
          </a:p>
          <a:p>
            <a:pPr marL="40639" marR="40639" defTabSz="914400">
              <a:defRPr sz="2400">
                <a:uFill>
                  <a:solidFill>
                    <a:srgbClr val="000000"/>
                  </a:solidFill>
                </a:uFill>
                <a:latin typeface="+mn-lt"/>
                <a:ea typeface="+mn-ea"/>
                <a:cs typeface="+mn-cs"/>
                <a:sym typeface="Arial"/>
              </a:defRPr>
            </a:pPr>
            <a:r>
              <a:t>Theory/models have to be able to describe the structure </a:t>
            </a:r>
          </a:p>
          <a:p>
            <a:pPr marL="40639" marR="40639" defTabSz="914400">
              <a:defRPr sz="2400">
                <a:uFill>
                  <a:solidFill>
                    <a:srgbClr val="000000"/>
                  </a:solidFill>
                </a:uFill>
                <a:latin typeface="+mn-lt"/>
                <a:ea typeface="+mn-ea"/>
                <a:cs typeface="+mn-cs"/>
                <a:sym typeface="Arial"/>
              </a:defRPr>
            </a:pPr>
            <a:r>
              <a:t>functions and their evolution.</a:t>
            </a:r>
          </a:p>
        </p:txBody>
      </p:sp>
      <p:sp>
        <p:nvSpPr>
          <p:cNvPr id="337" name="Inclusive DIS on eA:"/>
          <p:cNvSpPr txBox="1"/>
          <p:nvPr/>
        </p:nvSpPr>
        <p:spPr>
          <a:xfrm>
            <a:off x="178359" y="832575"/>
            <a:ext cx="289948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Inclusive DIS on eA:</a:t>
            </a:r>
          </a:p>
        </p:txBody>
      </p:sp>
      <p:pic>
        <p:nvPicPr>
          <p:cNvPr id="338" name="npdf.pdf" descr="npdf.pdf"/>
          <p:cNvPicPr>
            <a:picLocks noChangeAspect="1"/>
          </p:cNvPicPr>
          <p:nvPr/>
        </p:nvPicPr>
        <p:blipFill>
          <a:blip r:embed="rId4">
            <a:extLst/>
          </a:blip>
          <a:srcRect l="0" t="0" r="0" b="0"/>
          <a:stretch>
            <a:fillRect/>
          </a:stretch>
        </p:blipFill>
        <p:spPr>
          <a:xfrm>
            <a:off x="5206952" y="3463725"/>
            <a:ext cx="3538052" cy="2644827"/>
          </a:xfrm>
          <a:prstGeom prst="rect">
            <a:avLst/>
          </a:prstGeom>
          <a:ln w="12700"/>
        </p:spPr>
      </p:pic>
      <p:sp>
        <p:nvSpPr>
          <p:cNvPr id="339" name="Leading twist pQCD models parameterize the observed suppression of the structure function with decreasing x using nuclear parton distribution functions (nPDFs)"/>
          <p:cNvSpPr txBox="1"/>
          <p:nvPr/>
        </p:nvSpPr>
        <p:spPr>
          <a:xfrm>
            <a:off x="335553" y="3914383"/>
            <a:ext cx="4878541" cy="1743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defRPr sz="2200">
                <a:solidFill>
                  <a:srgbClr val="021EAA"/>
                </a:solidFill>
                <a:uFill>
                  <a:solidFill>
                    <a:srgbClr val="000000"/>
                  </a:solidFill>
                </a:uFill>
                <a:latin typeface="+mn-lt"/>
                <a:ea typeface="+mn-ea"/>
                <a:cs typeface="+mn-cs"/>
                <a:sym typeface="Arial"/>
              </a:defRPr>
            </a:pPr>
            <a:r>
              <a:t>Leading twist pQCD models parameterize the observed suppression of the structure function with decreasing x using </a:t>
            </a:r>
            <a:r>
              <a:rPr i="1"/>
              <a:t>nuclear parton distribution functions</a:t>
            </a:r>
            <a:r>
              <a:t> (nPDFs)</a:t>
            </a:r>
          </a:p>
        </p:txBody>
      </p:sp>
      <p:sp>
        <p:nvSpPr>
          <p:cNvPr id="340" name="Aim at extending our knowledge on structure functions into the realm where gluon saturation effects emerge"/>
          <p:cNvSpPr txBox="1"/>
          <p:nvPr/>
        </p:nvSpPr>
        <p:spPr>
          <a:xfrm>
            <a:off x="337345" y="6024475"/>
            <a:ext cx="7226301" cy="752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defRPr sz="2200">
                <a:solidFill>
                  <a:srgbClr val="008F00"/>
                </a:solidFill>
                <a:uFill>
                  <a:solidFill>
                    <a:srgbClr val="000000"/>
                  </a:solidFill>
                </a:uFill>
                <a:latin typeface="+mn-lt"/>
                <a:ea typeface="+mn-ea"/>
                <a:cs typeface="+mn-cs"/>
                <a:sym typeface="Arial"/>
              </a:defRPr>
            </a:pPr>
            <a:r>
              <a:t>Aim at extending our knowledge on structure functions into the realm </a:t>
            </a:r>
            <a:r>
              <a:rPr>
                <a:solidFill>
                  <a:srgbClr val="FF2600"/>
                </a:solidFill>
              </a:rPr>
              <a:t>where gluon saturation effects emerge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45" name="Nuclear PDFs"/>
          <p:cNvSpPr txBox="1"/>
          <p:nvPr>
            <p:ph type="title"/>
          </p:nvPr>
        </p:nvSpPr>
        <p:spPr>
          <a:xfrm>
            <a:off x="106362" y="42068"/>
            <a:ext cx="8931276" cy="717551"/>
          </a:xfrm>
          <a:prstGeom prst="rect">
            <a:avLst/>
          </a:prstGeom>
        </p:spPr>
        <p:txBody>
          <a:bodyPr/>
          <a:lstStyle/>
          <a:p>
            <a:pPr/>
            <a:r>
              <a:t>Nuclear PDFs</a:t>
            </a:r>
          </a:p>
        </p:txBody>
      </p:sp>
      <p:sp>
        <p:nvSpPr>
          <p:cNvPr id="346" name="nPDFs less well known due to lack of data"/>
          <p:cNvSpPr txBox="1"/>
          <p:nvPr>
            <p:ph type="body" sz="quarter" idx="1"/>
          </p:nvPr>
        </p:nvSpPr>
        <p:spPr>
          <a:xfrm>
            <a:off x="114300" y="812800"/>
            <a:ext cx="8763000" cy="493534"/>
          </a:xfrm>
          <a:prstGeom prst="rect">
            <a:avLst/>
          </a:prstGeom>
        </p:spPr>
        <p:txBody>
          <a:bodyPr/>
          <a:lstStyle/>
          <a:p>
            <a:pPr/>
            <a:r>
              <a:t>nPDFs less well known due to lack of data</a:t>
            </a:r>
          </a:p>
        </p:txBody>
      </p:sp>
      <p:sp>
        <p:nvSpPr>
          <p:cNvPr id="3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8" name="Shape 203"/>
          <p:cNvSpPr txBox="1"/>
          <p:nvPr/>
        </p:nvSpPr>
        <p:spPr>
          <a:xfrm>
            <a:off x="395121" y="5551666"/>
            <a:ext cx="8353758" cy="11073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defTabSz="914400">
              <a:defRPr sz="2200">
                <a:solidFill>
                  <a:srgbClr val="FF0000"/>
                </a:solidFill>
                <a:uFill>
                  <a:solidFill>
                    <a:srgbClr val="000000"/>
                  </a:solidFill>
                </a:uFill>
                <a:latin typeface="+mn-lt"/>
                <a:ea typeface="+mn-ea"/>
                <a:cs typeface="+mn-cs"/>
                <a:sym typeface="Arial"/>
              </a:defRPr>
            </a:pPr>
            <a:r>
              <a:t>e+A: </a:t>
            </a:r>
            <a:r>
              <a:rPr>
                <a:solidFill>
                  <a:srgbClr val="000000"/>
                </a:solidFill>
              </a:rPr>
              <a:t>Aim at extending our knowledge on structure functions into the realm where gluon saturation (higher twist) effects emerge </a:t>
            </a:r>
            <a:endParaRPr>
              <a:solidFill>
                <a:srgbClr val="000000"/>
              </a:solidFill>
            </a:endParaRPr>
          </a:p>
          <a:p>
            <a:pPr marR="40639" indent="40639" defTabSz="914400">
              <a:defRPr sz="2200">
                <a:solidFill>
                  <a:srgbClr val="FF0000"/>
                </a:solidFill>
                <a:uFill>
                  <a:solidFill>
                    <a:srgbClr val="000000"/>
                  </a:solidFill>
                </a:uFill>
                <a:latin typeface="+mn-lt"/>
                <a:ea typeface="+mn-ea"/>
                <a:cs typeface="+mn-cs"/>
                <a:sym typeface="Arial"/>
              </a:defRPr>
            </a:pPr>
            <a:r>
              <a:rPr>
                <a:solidFill>
                  <a:srgbClr val="000000"/>
                </a:solidFill>
                <a:latin typeface="Symbol"/>
                <a:ea typeface="Symbol"/>
                <a:cs typeface="Symbol"/>
                <a:sym typeface="Symbol"/>
              </a:rPr>
              <a:t>Þ</a:t>
            </a:r>
            <a:r>
              <a:rPr>
                <a:solidFill>
                  <a:srgbClr val="000000"/>
                </a:solidFill>
              </a:rPr>
              <a:t> different evolution (JIMWLK)</a:t>
            </a:r>
          </a:p>
        </p:txBody>
      </p:sp>
      <p:sp>
        <p:nvSpPr>
          <p:cNvPr id="349" name="Theory/models have to be able to describe the structure functions and their evolution…"/>
          <p:cNvSpPr txBox="1"/>
          <p:nvPr/>
        </p:nvSpPr>
        <p:spPr>
          <a:xfrm>
            <a:off x="5025117" y="1412696"/>
            <a:ext cx="3928330" cy="40326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200">
                <a:solidFill>
                  <a:srgbClr val="021EAA"/>
                </a:solidFill>
                <a:uFill>
                  <a:solidFill>
                    <a:srgbClr val="000000"/>
                  </a:solidFill>
                </a:uFill>
                <a:latin typeface="+mn-lt"/>
                <a:ea typeface="+mn-ea"/>
                <a:cs typeface="+mn-cs"/>
                <a:sym typeface="Arial"/>
              </a:defRPr>
            </a:pPr>
            <a:r>
              <a:t>Theory/models have to be able to describe the structure functions </a:t>
            </a:r>
            <a:r>
              <a:rPr>
                <a:solidFill>
                  <a:srgbClr val="FF2600"/>
                </a:solidFill>
              </a:rPr>
              <a:t>and their evolution</a:t>
            </a:r>
          </a:p>
          <a:p>
            <a:pPr lvl="1" marL="254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DGLAP: </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predicts Q</a:t>
            </a:r>
            <a:r>
              <a:rPr baseline="31999"/>
              <a:t>2</a:t>
            </a:r>
            <a:r>
              <a:t> but not A and x dependence </a:t>
            </a:r>
          </a:p>
          <a:p>
            <a:pPr lvl="1" marL="254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Saturation models (</a:t>
            </a:r>
            <a:r>
              <a:rPr>
                <a:latin typeface="Arial Narrow"/>
                <a:ea typeface="Arial Narrow"/>
                <a:cs typeface="Arial Narrow"/>
                <a:sym typeface="Arial Narrow"/>
              </a:rPr>
              <a:t>JIMWLK</a:t>
            </a:r>
            <a:r>
              <a:t>): </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predict A and x dependence but not Q</a:t>
            </a:r>
            <a:r>
              <a:rPr baseline="31999"/>
              <a:t>2</a:t>
            </a:r>
          </a:p>
          <a:p>
            <a:pPr lvl="1" marL="254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Need: large Q</a:t>
            </a:r>
            <a:r>
              <a:rPr baseline="31999"/>
              <a:t>2</a:t>
            </a:r>
            <a:r>
              <a:t> lever-arm for fixed </a:t>
            </a:r>
            <a:r>
              <a:rPr i="1"/>
              <a:t>x</a:t>
            </a:r>
            <a:r>
              <a:t>, A-scan</a:t>
            </a:r>
          </a:p>
        </p:txBody>
      </p:sp>
      <p:pic>
        <p:nvPicPr>
          <p:cNvPr id="350" name="Image" descr="Image"/>
          <p:cNvPicPr>
            <a:picLocks noChangeAspect="1"/>
          </p:cNvPicPr>
          <p:nvPr/>
        </p:nvPicPr>
        <p:blipFill>
          <a:blip r:embed="rId2">
            <a:extLst/>
          </a:blip>
          <a:srcRect l="0" t="2169" r="0" b="0"/>
          <a:stretch>
            <a:fillRect/>
          </a:stretch>
        </p:blipFill>
        <p:spPr>
          <a:xfrm>
            <a:off x="286367" y="1412696"/>
            <a:ext cx="4687906" cy="2903420"/>
          </a:xfrm>
          <a:prstGeom prst="rect">
            <a:avLst/>
          </a:prstGeom>
          <a:ln w="12700"/>
        </p:spPr>
      </p:pic>
      <p:grpSp>
        <p:nvGrpSpPr>
          <p:cNvPr id="353" name="Group"/>
          <p:cNvGrpSpPr/>
          <p:nvPr/>
        </p:nvGrpSpPr>
        <p:grpSpPr>
          <a:xfrm>
            <a:off x="326592" y="4276677"/>
            <a:ext cx="4607439" cy="1168628"/>
            <a:chOff x="0" y="0"/>
            <a:chExt cx="4607437" cy="1168626"/>
          </a:xfrm>
        </p:grpSpPr>
        <p:pic>
          <p:nvPicPr>
            <p:cNvPr id="351" name="Image" descr="Image"/>
            <p:cNvPicPr>
              <a:picLocks noChangeAspect="1"/>
            </p:cNvPicPr>
            <p:nvPr/>
          </p:nvPicPr>
          <p:blipFill>
            <a:blip r:embed="rId3">
              <a:extLst/>
            </a:blip>
            <a:stretch>
              <a:fillRect/>
            </a:stretch>
          </p:blipFill>
          <p:spPr>
            <a:xfrm>
              <a:off x="93546" y="675093"/>
              <a:ext cx="4513892" cy="493534"/>
            </a:xfrm>
            <a:prstGeom prst="rect">
              <a:avLst/>
            </a:prstGeom>
            <a:ln w="12700" cap="flat">
              <a:noFill/>
              <a:round/>
            </a:ln>
            <a:effectLst/>
          </p:spPr>
        </p:pic>
        <p:sp>
          <p:nvSpPr>
            <p:cNvPr id="352" name="Shape 203"/>
            <p:cNvSpPr txBox="1"/>
            <p:nvPr/>
          </p:nvSpPr>
          <p:spPr>
            <a:xfrm>
              <a:off x="0" y="-1"/>
              <a:ext cx="4513892" cy="677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R="40639" indent="40639" defTabSz="914400">
                <a:defRPr sz="2000">
                  <a:solidFill>
                    <a:srgbClr val="008F00"/>
                  </a:solidFill>
                  <a:uFill>
                    <a:solidFill>
                      <a:srgbClr val="000000"/>
                    </a:solidFill>
                  </a:uFill>
                  <a:latin typeface="+mn-lt"/>
                  <a:ea typeface="+mn-ea"/>
                  <a:cs typeface="+mn-cs"/>
                  <a:sym typeface="Arial"/>
                </a:defRPr>
              </a:lvl1pPr>
            </a:lstStyle>
            <a:p>
              <a:pPr/>
              <a:r>
                <a:t>nPDF fits typically performed on reduced cross-section </a:t>
              </a:r>
            </a:p>
          </p:txBody>
        </p:sp>
      </p:grpSp>
      <p:grpSp>
        <p:nvGrpSpPr>
          <p:cNvPr id="358" name="Group"/>
          <p:cNvGrpSpPr/>
          <p:nvPr/>
        </p:nvGrpSpPr>
        <p:grpSpPr>
          <a:xfrm>
            <a:off x="769356" y="990600"/>
            <a:ext cx="7605287" cy="5156200"/>
            <a:chOff x="-215900" y="-139700"/>
            <a:chExt cx="7605286" cy="5156200"/>
          </a:xfrm>
        </p:grpSpPr>
        <p:grpSp>
          <p:nvGrpSpPr>
            <p:cNvPr id="356" name="Matters for Heavy-Ions Physics"/>
            <p:cNvGrpSpPr/>
            <p:nvPr/>
          </p:nvGrpSpPr>
          <p:grpSpPr>
            <a:xfrm>
              <a:off x="-215901" y="-139700"/>
              <a:ext cx="7605288" cy="5156200"/>
              <a:chOff x="0" y="0"/>
              <a:chExt cx="7605286" cy="5156200"/>
            </a:xfrm>
          </p:grpSpPr>
          <p:sp>
            <p:nvSpPr>
              <p:cNvPr id="355" name="Matters for Heavy-Ions Physics"/>
              <p:cNvSpPr txBox="1"/>
              <p:nvPr/>
            </p:nvSpPr>
            <p:spPr>
              <a:xfrm>
                <a:off x="215900" y="139700"/>
                <a:ext cx="7173487" cy="4597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700"/>
                </a:pPr>
                <a:r>
                  <a:t>Matters for Heavy-Ions Physics</a:t>
                </a:r>
              </a:p>
              <a:p>
                <a:pPr>
                  <a:defRPr sz="2700"/>
                </a:pPr>
              </a:p>
              <a:p>
                <a:pPr>
                  <a:defRPr sz="2700"/>
                </a:pPr>
              </a:p>
              <a:p>
                <a:pPr>
                  <a:defRPr sz="2700"/>
                </a:pPr>
              </a:p>
              <a:p>
                <a:pPr>
                  <a:defRPr sz="2700"/>
                </a:pPr>
              </a:p>
              <a:p>
                <a:pPr>
                  <a:defRPr sz="2700"/>
                </a:pPr>
              </a:p>
              <a:p>
                <a:pPr>
                  <a:defRPr sz="2700"/>
                </a:pPr>
              </a:p>
              <a:p>
                <a:pPr>
                  <a:defRPr sz="2700"/>
                </a:pPr>
              </a:p>
              <a:p>
                <a:pPr>
                  <a:defRPr sz="2700"/>
                </a:pPr>
              </a:p>
              <a:p>
                <a:pPr>
                  <a:defRPr sz="2700"/>
                </a:pPr>
              </a:p>
            </p:txBody>
          </p:sp>
          <p:pic>
            <p:nvPicPr>
              <p:cNvPr id="354" name="Matters for Heavy-Ions Physics" descr="Matters for Heavy-Ions Physics"/>
              <p:cNvPicPr>
                <a:picLocks noChangeAspect="0"/>
              </p:cNvPicPr>
              <p:nvPr/>
            </p:nvPicPr>
            <p:blipFill>
              <a:blip r:embed="rId4">
                <a:extLst/>
              </a:blip>
              <a:stretch>
                <a:fillRect/>
              </a:stretch>
            </p:blipFill>
            <p:spPr>
              <a:xfrm>
                <a:off x="-1" y="-1"/>
                <a:ext cx="7605288" cy="5156201"/>
              </a:xfrm>
              <a:prstGeom prst="rect">
                <a:avLst/>
              </a:prstGeom>
              <a:effectLst/>
            </p:spPr>
          </p:pic>
        </p:grpSp>
        <p:pic>
          <p:nvPicPr>
            <p:cNvPr id="357" name="nPDF_EPPS16_Ranges.pdf" descr="nPDF_EPPS16_Ranges.pdf"/>
            <p:cNvPicPr>
              <a:picLocks noChangeAspect="1"/>
            </p:cNvPicPr>
            <p:nvPr/>
          </p:nvPicPr>
          <p:blipFill>
            <a:blip r:embed="rId5">
              <a:extLst/>
            </a:blip>
            <a:stretch>
              <a:fillRect/>
            </a:stretch>
          </p:blipFill>
          <p:spPr>
            <a:xfrm>
              <a:off x="108292" y="933449"/>
              <a:ext cx="6603125" cy="2997201"/>
            </a:xfrm>
            <a:prstGeom prst="rect">
              <a:avLst/>
            </a:prstGeom>
            <a:ln w="12700" cap="flat">
              <a:noFill/>
              <a:round/>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58"/>
                                        </p:tgtEl>
                                        <p:attrNameLst>
                                          <p:attrName>style.visibility</p:attrName>
                                        </p:attrNameLst>
                                      </p:cBhvr>
                                      <p:to>
                                        <p:strVal val="visible"/>
                                      </p:to>
                                    </p:set>
                                    <p:anim calcmode="lin" valueType="num">
                                      <p:cBhvr>
                                        <p:cTn id="7" dur="750" fill="hold"/>
                                        <p:tgtEl>
                                          <p:spTgt spid="358"/>
                                        </p:tgtEl>
                                        <p:attrNameLst>
                                          <p:attrName>ppt_w</p:attrName>
                                        </p:attrNameLst>
                                      </p:cBhvr>
                                      <p:tavLst>
                                        <p:tav tm="0">
                                          <p:val>
                                            <p:fltVal val="0"/>
                                          </p:val>
                                        </p:tav>
                                        <p:tav tm="100000">
                                          <p:val>
                                            <p:strVal val="#ppt_w"/>
                                          </p:val>
                                        </p:tav>
                                      </p:tavLst>
                                    </p:anim>
                                    <p:anim calcmode="lin" valueType="num">
                                      <p:cBhvr>
                                        <p:cTn id="8" dur="750" fill="hold"/>
                                        <p:tgtEl>
                                          <p:spTgt spid="3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1" name="Deep Inelastic Scattering (DIS)"/>
          <p:cNvSpPr txBox="1"/>
          <p:nvPr>
            <p:ph type="title"/>
          </p:nvPr>
        </p:nvSpPr>
        <p:spPr>
          <a:xfrm>
            <a:off x="136525" y="-19050"/>
            <a:ext cx="8931275" cy="717550"/>
          </a:xfrm>
          <a:prstGeom prst="rect">
            <a:avLst/>
          </a:prstGeom>
        </p:spPr>
        <p:txBody>
          <a:bodyPr/>
          <a:lstStyle/>
          <a:p>
            <a:pPr/>
            <a:r>
              <a:t>Deep Inelastic Scattering (DIS)</a:t>
            </a:r>
          </a:p>
        </p:txBody>
      </p:sp>
      <p:pic>
        <p:nvPicPr>
          <p:cNvPr id="142" name="DIS-Kinematics_revised copy.pdf" descr="DIS-Kinematics_revised copy.pdf"/>
          <p:cNvPicPr>
            <a:picLocks noChangeAspect="1"/>
          </p:cNvPicPr>
          <p:nvPr/>
        </p:nvPicPr>
        <p:blipFill>
          <a:blip r:embed="rId3">
            <a:extLst/>
          </a:blip>
          <a:stretch>
            <a:fillRect/>
          </a:stretch>
        </p:blipFill>
        <p:spPr>
          <a:xfrm>
            <a:off x="193623" y="887072"/>
            <a:ext cx="4856451" cy="3843361"/>
          </a:xfrm>
          <a:prstGeom prst="rect">
            <a:avLst/>
          </a:prstGeom>
          <a:ln w="12700"/>
        </p:spPr>
      </p:pic>
      <p:sp>
        <p:nvSpPr>
          <p:cNvPr id="143" name="s:   center-of-mass energy squared"/>
          <p:cNvSpPr txBox="1"/>
          <p:nvPr/>
        </p:nvSpPr>
        <p:spPr>
          <a:xfrm>
            <a:off x="185930" y="4999967"/>
            <a:ext cx="4898540"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8800"/>
                  </a:solidFill>
                </a:uFill>
                <a:latin typeface="+mn-lt"/>
                <a:ea typeface="+mn-ea"/>
                <a:cs typeface="+mn-cs"/>
                <a:sym typeface="Arial"/>
              </a:defRPr>
            </a:pPr>
            <a:r>
              <a:rPr b="1"/>
              <a:t>s</a:t>
            </a:r>
            <a:r>
              <a:t>:   center-of-mass energy squared</a:t>
            </a:r>
          </a:p>
        </p:txBody>
      </p:sp>
      <p:sp>
        <p:nvSpPr>
          <p:cNvPr id="144" name="Q2: resolution power"/>
          <p:cNvSpPr txBox="1"/>
          <p:nvPr/>
        </p:nvSpPr>
        <p:spPr>
          <a:xfrm>
            <a:off x="185930" y="5385293"/>
            <a:ext cx="291084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FF2600"/>
                  </a:solidFill>
                </a:uFill>
                <a:latin typeface="+mn-lt"/>
                <a:ea typeface="+mn-ea"/>
                <a:cs typeface="+mn-cs"/>
                <a:sym typeface="Arial"/>
              </a:defRPr>
            </a:pPr>
            <a:r>
              <a:rPr b="1"/>
              <a:t>Q</a:t>
            </a:r>
            <a:r>
              <a:rPr b="1" baseline="31999"/>
              <a:t>2</a:t>
            </a:r>
            <a:r>
              <a:t>: resolution power</a:t>
            </a:r>
          </a:p>
        </p:txBody>
      </p:sp>
      <p:sp>
        <p:nvSpPr>
          <p:cNvPr id="145" name="x:   momentum fraction of parton"/>
          <p:cNvSpPr txBox="1"/>
          <p:nvPr/>
        </p:nvSpPr>
        <p:spPr>
          <a:xfrm>
            <a:off x="185930" y="5770619"/>
            <a:ext cx="455965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rPr b="1"/>
              <a:t>x</a:t>
            </a:r>
            <a:r>
              <a:t>:   momentum fraction of parton</a:t>
            </a:r>
          </a:p>
        </p:txBody>
      </p:sp>
      <p:sp>
        <p:nvSpPr>
          <p:cNvPr id="146" name="y:   inelasticity"/>
          <p:cNvSpPr txBox="1"/>
          <p:nvPr/>
        </p:nvSpPr>
        <p:spPr>
          <a:xfrm>
            <a:off x="185930" y="6155945"/>
            <a:ext cx="206916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21EAA"/>
                  </a:solidFill>
                </a:uFill>
                <a:latin typeface="+mn-lt"/>
                <a:ea typeface="+mn-ea"/>
                <a:cs typeface="+mn-cs"/>
                <a:sym typeface="Arial"/>
              </a:defRPr>
            </a:pPr>
            <a:r>
              <a:rPr b="1"/>
              <a:t>y</a:t>
            </a:r>
            <a:r>
              <a:t>:   inelasticity</a:t>
            </a:r>
          </a:p>
        </p:txBody>
      </p:sp>
      <p:pic>
        <p:nvPicPr>
          <p:cNvPr id="147" name="droppedImage.pdf" descr="droppedImage.pdf"/>
          <p:cNvPicPr>
            <a:picLocks noChangeAspect="1"/>
          </p:cNvPicPr>
          <p:nvPr/>
        </p:nvPicPr>
        <p:blipFill>
          <a:blip r:embed="rId4">
            <a:extLst/>
          </a:blip>
          <a:stretch>
            <a:fillRect/>
          </a:stretch>
        </p:blipFill>
        <p:spPr>
          <a:xfrm>
            <a:off x="5813109" y="5508841"/>
            <a:ext cx="2360513" cy="476872"/>
          </a:xfrm>
          <a:prstGeom prst="rect">
            <a:avLst/>
          </a:prstGeom>
          <a:ln w="12700"/>
        </p:spPr>
      </p:pic>
      <p:grpSp>
        <p:nvGrpSpPr>
          <p:cNvPr id="150" name="Group"/>
          <p:cNvGrpSpPr/>
          <p:nvPr/>
        </p:nvGrpSpPr>
        <p:grpSpPr>
          <a:xfrm>
            <a:off x="5210784" y="896392"/>
            <a:ext cx="4213165" cy="2497229"/>
            <a:chOff x="0" y="0"/>
            <a:chExt cx="4213164" cy="2497228"/>
          </a:xfrm>
        </p:grpSpPr>
        <p:sp>
          <p:nvSpPr>
            <p:cNvPr id="148" name="squared momentum transfer from scattered electron…"/>
            <p:cNvSpPr txBox="1"/>
            <p:nvPr/>
          </p:nvSpPr>
          <p:spPr>
            <a:xfrm>
              <a:off x="391411" y="523255"/>
              <a:ext cx="3455742" cy="1973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357163" marR="40639" indent="-316523" defTabSz="914400">
                <a:buSzPct val="125000"/>
                <a:buChar char="•"/>
                <a:defRPr sz="2400">
                  <a:solidFill>
                    <a:srgbClr val="021EAA"/>
                  </a:solidFill>
                  <a:uFill>
                    <a:solidFill>
                      <a:srgbClr val="021EAA"/>
                    </a:solidFill>
                  </a:uFill>
                  <a:latin typeface="+mn-lt"/>
                  <a:ea typeface="+mn-ea"/>
                  <a:cs typeface="+mn-cs"/>
                  <a:sym typeface="Arial"/>
                </a:defRPr>
              </a:pPr>
              <a:r>
                <a:t>squared momentum transfer from scattered electron</a:t>
              </a:r>
            </a:p>
            <a:p>
              <a:pPr marL="357163" marR="40639" indent="-316523" defTabSz="914400">
                <a:buSzPct val="125000"/>
                <a:buChar char="•"/>
                <a:defRPr sz="2400">
                  <a:solidFill>
                    <a:srgbClr val="021EAA"/>
                  </a:solidFill>
                  <a:uFill>
                    <a:solidFill>
                      <a:srgbClr val="021EAA"/>
                    </a:solidFill>
                  </a:uFill>
                  <a:latin typeface="+mn-lt"/>
                  <a:ea typeface="+mn-ea"/>
                  <a:cs typeface="+mn-cs"/>
                  <a:sym typeface="Arial"/>
                </a:defRPr>
              </a:pPr>
              <a:r>
                <a:t>Virtuality</a:t>
              </a:r>
            </a:p>
            <a:p>
              <a:pPr marL="357163" marR="40639" indent="-316523" defTabSz="914400">
                <a:buSzPct val="125000"/>
                <a:buChar char="•"/>
                <a:defRPr sz="2400">
                  <a:solidFill>
                    <a:srgbClr val="021EAA"/>
                  </a:solidFill>
                  <a:uFill>
                    <a:solidFill>
                      <a:srgbClr val="021EAA"/>
                    </a:solidFill>
                  </a:uFill>
                  <a:latin typeface="+mn-lt"/>
                  <a:ea typeface="+mn-ea"/>
                  <a:cs typeface="+mn-cs"/>
                  <a:sym typeface="Arial"/>
                </a:defRPr>
              </a:pPr>
              <a:r>
                <a:t>“Resolution” power </a:t>
              </a:r>
            </a:p>
          </p:txBody>
        </p:sp>
        <p:sp>
          <p:nvSpPr>
            <p:cNvPr id="149" name="Q2:"/>
            <p:cNvSpPr txBox="1"/>
            <p:nvPr/>
          </p:nvSpPr>
          <p:spPr>
            <a:xfrm>
              <a:off x="0" y="0"/>
              <a:ext cx="4213165" cy="367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40639" marR="40639" defTabSz="914400">
                <a:defRPr b="1" sz="2600">
                  <a:solidFill>
                    <a:srgbClr val="FF2600"/>
                  </a:solidFill>
                  <a:uFill>
                    <a:solidFill>
                      <a:srgbClr val="FF2600"/>
                    </a:solidFill>
                  </a:uFill>
                  <a:latin typeface="+mn-lt"/>
                  <a:ea typeface="+mn-ea"/>
                  <a:cs typeface="+mn-cs"/>
                  <a:sym typeface="Arial"/>
                </a:defRPr>
              </a:pPr>
              <a:r>
                <a:t>Q</a:t>
              </a:r>
              <a:r>
                <a:rPr baseline="31999"/>
                <a:t>2</a:t>
              </a:r>
              <a:r>
                <a:t>:</a:t>
              </a:r>
            </a:p>
          </p:txBody>
        </p:sp>
      </p:grpSp>
      <p:grpSp>
        <p:nvGrpSpPr>
          <p:cNvPr id="153" name="Group"/>
          <p:cNvGrpSpPr/>
          <p:nvPr/>
        </p:nvGrpSpPr>
        <p:grpSpPr>
          <a:xfrm>
            <a:off x="5421650" y="883692"/>
            <a:ext cx="3634409" cy="2647705"/>
            <a:chOff x="0" y="0"/>
            <a:chExt cx="3634408" cy="2647704"/>
          </a:xfrm>
        </p:grpSpPr>
        <p:sp>
          <p:nvSpPr>
            <p:cNvPr id="151" name="Bjorken-x…"/>
            <p:cNvSpPr txBox="1"/>
            <p:nvPr/>
          </p:nvSpPr>
          <p:spPr>
            <a:xfrm>
              <a:off x="185034" y="524075"/>
              <a:ext cx="3449375" cy="2123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Bjorken-x</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x is fraction of the nucleon’s momentum carried by the struck quark</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0 &lt; x &lt; 1</a:t>
              </a:r>
            </a:p>
          </p:txBody>
        </p:sp>
        <p:sp>
          <p:nvSpPr>
            <p:cNvPr id="152" name="x:"/>
            <p:cNvSpPr txBox="1"/>
            <p:nvPr/>
          </p:nvSpPr>
          <p:spPr>
            <a:xfrm>
              <a:off x="0" y="0"/>
              <a:ext cx="2936317" cy="3828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b="1" sz="2600">
                  <a:solidFill>
                    <a:srgbClr val="FF2600"/>
                  </a:solidFill>
                  <a:uFill>
                    <a:solidFill>
                      <a:srgbClr val="FF2600"/>
                    </a:solidFill>
                  </a:uFill>
                  <a:latin typeface="+mn-lt"/>
                  <a:ea typeface="+mn-ea"/>
                  <a:cs typeface="+mn-cs"/>
                  <a:sym typeface="Arial"/>
                </a:defRPr>
              </a:lvl1pPr>
            </a:lstStyle>
            <a:p>
              <a:pPr/>
              <a:r>
                <a:t>x:</a:t>
              </a:r>
            </a:p>
          </p:txBody>
        </p:sp>
      </p:grpSp>
      <p:grpSp>
        <p:nvGrpSpPr>
          <p:cNvPr id="156" name="Group"/>
          <p:cNvGrpSpPr/>
          <p:nvPr/>
        </p:nvGrpSpPr>
        <p:grpSpPr>
          <a:xfrm>
            <a:off x="5408862" y="889343"/>
            <a:ext cx="4807609" cy="2440895"/>
            <a:chOff x="0" y="0"/>
            <a:chExt cx="4807607" cy="2440893"/>
          </a:xfrm>
        </p:grpSpPr>
        <p:sp>
          <p:nvSpPr>
            <p:cNvPr id="154" name="Inelasticity…"/>
            <p:cNvSpPr txBox="1"/>
            <p:nvPr/>
          </p:nvSpPr>
          <p:spPr>
            <a:xfrm>
              <a:off x="197952" y="560864"/>
              <a:ext cx="3943319" cy="1880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Inelasticity</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Fraction of electron’s energy lost in nucleon restframe </a:t>
              </a:r>
            </a:p>
            <a:p>
              <a:pPr marL="383540" marR="40639" indent="-342900" defTabSz="914400">
                <a:buSzPct val="125000"/>
                <a:buChar char="•"/>
                <a:defRPr sz="2400">
                  <a:solidFill>
                    <a:srgbClr val="021EAA"/>
                  </a:solidFill>
                  <a:uFill>
                    <a:solidFill>
                      <a:srgbClr val="021EAA"/>
                    </a:solidFill>
                  </a:uFill>
                  <a:latin typeface="+mn-lt"/>
                  <a:ea typeface="+mn-ea"/>
                  <a:cs typeface="+mn-cs"/>
                  <a:sym typeface="Arial"/>
                </a:defRPr>
              </a:pPr>
              <a:r>
                <a:t>0 &lt; y &lt; 1</a:t>
              </a:r>
            </a:p>
          </p:txBody>
        </p:sp>
        <p:sp>
          <p:nvSpPr>
            <p:cNvPr id="155" name="y:"/>
            <p:cNvSpPr txBox="1"/>
            <p:nvPr/>
          </p:nvSpPr>
          <p:spPr>
            <a:xfrm>
              <a:off x="0" y="0"/>
              <a:ext cx="4807608" cy="4071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40639" marR="40639" defTabSz="914400">
                <a:defRPr b="1" sz="2600">
                  <a:solidFill>
                    <a:srgbClr val="FF2600"/>
                  </a:solidFill>
                  <a:uFill>
                    <a:solidFill>
                      <a:srgbClr val="FF2600"/>
                    </a:solidFill>
                  </a:uFill>
                  <a:latin typeface="+mn-lt"/>
                  <a:ea typeface="+mn-ea"/>
                  <a:cs typeface="+mn-cs"/>
                  <a:sym typeface="Arial"/>
                </a:defRPr>
              </a:lvl1pPr>
            </a:lstStyle>
            <a:p>
              <a:pPr/>
              <a:r>
                <a:t>y:</a:t>
              </a:r>
            </a:p>
          </p:txBody>
        </p:sp>
      </p:grpSp>
      <p:sp>
        <p:nvSpPr>
          <p:cNvPr id="157" name="DIS:…"/>
          <p:cNvSpPr txBox="1"/>
          <p:nvPr>
            <p:ph type="body" sz="half" idx="1"/>
          </p:nvPr>
        </p:nvSpPr>
        <p:spPr>
          <a:xfrm>
            <a:off x="5047639" y="859361"/>
            <a:ext cx="3987202" cy="3431858"/>
          </a:xfrm>
          <a:prstGeom prst="rect">
            <a:avLst/>
          </a:prstGeom>
        </p:spPr>
        <p:txBody>
          <a:bodyPr/>
          <a:lstStyle/>
          <a:p>
            <a:pPr>
              <a:defRPr b="1" sz="2400"/>
            </a:pPr>
            <a:r>
              <a:t>DIS:</a:t>
            </a:r>
          </a:p>
          <a:p>
            <a:pPr lvl="1" marL="468923" indent="-214923">
              <a:defRPr sz="2200"/>
            </a:pPr>
            <a:r>
              <a:t>As a probe, electron beams provide unmatched precision of the electromagnetic interaction </a:t>
            </a:r>
          </a:p>
          <a:p>
            <a:pPr lvl="1" marL="468923" indent="-214923">
              <a:defRPr sz="2200"/>
            </a:pPr>
            <a:r>
              <a:t>Direct, model independent, determination of kinematics of physics processes</a:t>
            </a:r>
          </a:p>
        </p:txBody>
      </p:sp>
      <p:grpSp>
        <p:nvGrpSpPr>
          <p:cNvPr id="162" name="Group"/>
          <p:cNvGrpSpPr/>
          <p:nvPr/>
        </p:nvGrpSpPr>
        <p:grpSpPr>
          <a:xfrm>
            <a:off x="5418463" y="889343"/>
            <a:ext cx="3818583" cy="2440895"/>
            <a:chOff x="0" y="0"/>
            <a:chExt cx="3818581" cy="2440893"/>
          </a:xfrm>
        </p:grpSpPr>
        <p:grpSp>
          <p:nvGrpSpPr>
            <p:cNvPr id="160" name="Group"/>
            <p:cNvGrpSpPr/>
            <p:nvPr/>
          </p:nvGrpSpPr>
          <p:grpSpPr>
            <a:xfrm>
              <a:off x="0" y="0"/>
              <a:ext cx="3818582" cy="1981672"/>
              <a:chOff x="0" y="0"/>
              <a:chExt cx="3818581" cy="1981671"/>
            </a:xfrm>
          </p:grpSpPr>
          <p:sp>
            <p:nvSpPr>
              <p:cNvPr id="158" name="s:"/>
              <p:cNvSpPr txBox="1"/>
              <p:nvPr/>
            </p:nvSpPr>
            <p:spPr>
              <a:xfrm>
                <a:off x="0" y="0"/>
                <a:ext cx="3818582" cy="333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40639" marR="40639" defTabSz="914400">
                  <a:defRPr b="1" sz="2600">
                    <a:solidFill>
                      <a:srgbClr val="FF2600"/>
                    </a:solidFill>
                    <a:uFill>
                      <a:solidFill>
                        <a:srgbClr val="FF2600"/>
                      </a:solidFill>
                    </a:uFill>
                    <a:latin typeface="+mn-lt"/>
                    <a:ea typeface="+mn-ea"/>
                    <a:cs typeface="+mn-cs"/>
                    <a:sym typeface="Arial"/>
                  </a:defRPr>
                </a:lvl1pPr>
              </a:lstStyle>
              <a:p>
                <a:pPr/>
                <a:r>
                  <a:t>s:</a:t>
                </a:r>
              </a:p>
            </p:txBody>
          </p:sp>
          <p:sp>
            <p:nvSpPr>
              <p:cNvPr id="159" name="square of center-of-mass energy of electron-hadron system"/>
              <p:cNvSpPr txBox="1"/>
              <p:nvPr/>
            </p:nvSpPr>
            <p:spPr>
              <a:xfrm>
                <a:off x="173183" y="487019"/>
                <a:ext cx="3132097" cy="1494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83540" marR="40639" indent="-342900" defTabSz="914400">
                  <a:buSzPct val="125000"/>
                  <a:buChar char="•"/>
                  <a:defRPr sz="2400">
                    <a:solidFill>
                      <a:srgbClr val="021EAA"/>
                    </a:solidFill>
                    <a:uFill>
                      <a:solidFill>
                        <a:srgbClr val="021EAA"/>
                      </a:solidFill>
                    </a:uFill>
                    <a:latin typeface="+mn-lt"/>
                    <a:ea typeface="+mn-ea"/>
                    <a:cs typeface="+mn-cs"/>
                    <a:sym typeface="Arial"/>
                  </a:defRPr>
                </a:lvl1pPr>
              </a:lstStyle>
              <a:p>
                <a:pPr/>
                <a:r>
                  <a:t>square of center-of-mass energy of electron-hadron system</a:t>
                </a:r>
              </a:p>
            </p:txBody>
          </p:sp>
        </p:grpSp>
        <p:pic>
          <p:nvPicPr>
            <p:cNvPr id="161" name="Image" descr="Image"/>
            <p:cNvPicPr>
              <a:picLocks noChangeAspect="1"/>
            </p:cNvPicPr>
            <p:nvPr/>
          </p:nvPicPr>
          <p:blipFill>
            <a:blip r:embed="rId5">
              <a:extLst/>
            </a:blip>
            <a:stretch>
              <a:fillRect/>
            </a:stretch>
          </p:blipFill>
          <p:spPr>
            <a:xfrm>
              <a:off x="610004" y="2024503"/>
              <a:ext cx="2195514" cy="416391"/>
            </a:xfrm>
            <a:prstGeom prst="rect">
              <a:avLst/>
            </a:prstGeom>
            <a:ln w="12700" cap="flat">
              <a:noFill/>
              <a:round/>
            </a:ln>
            <a:effectLst/>
          </p:spPr>
        </p:pic>
      </p:grpSp>
      <p:grpSp>
        <p:nvGrpSpPr>
          <p:cNvPr id="168" name="Group"/>
          <p:cNvGrpSpPr/>
          <p:nvPr/>
        </p:nvGrpSpPr>
        <p:grpSpPr>
          <a:xfrm>
            <a:off x="635000" y="4914900"/>
            <a:ext cx="8013700" cy="1846722"/>
            <a:chOff x="0" y="0"/>
            <a:chExt cx="8013700" cy="1846721"/>
          </a:xfrm>
        </p:grpSpPr>
        <p:pic>
          <p:nvPicPr>
            <p:cNvPr id="163" name="image.pdf" descr="image.pdf"/>
            <p:cNvPicPr>
              <a:picLocks noChangeAspect="0"/>
            </p:cNvPicPr>
            <p:nvPr/>
          </p:nvPicPr>
          <p:blipFill>
            <a:blip r:embed="rId6">
              <a:extLst/>
            </a:blip>
            <a:stretch>
              <a:fillRect/>
            </a:stretch>
          </p:blipFill>
          <p:spPr>
            <a:xfrm>
              <a:off x="0" y="0"/>
              <a:ext cx="7505700" cy="1028700"/>
            </a:xfrm>
            <a:prstGeom prst="rect">
              <a:avLst/>
            </a:prstGeom>
            <a:ln w="12700" cap="flat">
              <a:noFill/>
              <a:round/>
            </a:ln>
            <a:effectLst/>
          </p:spPr>
        </p:pic>
        <p:sp>
          <p:nvSpPr>
            <p:cNvPr id="164" name="quark+anti-quark…"/>
            <p:cNvSpPr txBox="1"/>
            <p:nvPr/>
          </p:nvSpPr>
          <p:spPr>
            <a:xfrm>
              <a:off x="1739900" y="1217612"/>
              <a:ext cx="2834628"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8F00"/>
                </a:buClr>
                <a:buFont typeface="Arial"/>
                <a:defRPr b="1" sz="1800">
                  <a:solidFill>
                    <a:srgbClr val="FF2600"/>
                  </a:solidFill>
                  <a:uFill>
                    <a:solidFill>
                      <a:srgbClr val="008F00"/>
                    </a:solidFill>
                  </a:uFill>
                  <a:latin typeface="+mn-lt"/>
                  <a:ea typeface="+mn-ea"/>
                  <a:cs typeface="+mn-cs"/>
                  <a:sym typeface="Arial"/>
                </a:defRPr>
              </a:pPr>
              <a:r>
                <a:t>quark+anti-quark</a:t>
              </a:r>
            </a:p>
            <a:p>
              <a:pPr marL="40639" marR="40639" defTabSz="914400">
                <a:buClr>
                  <a:srgbClr val="008F00"/>
                </a:buClr>
                <a:buFont typeface="Arial"/>
                <a:defRPr b="1" sz="1800">
                  <a:solidFill>
                    <a:srgbClr val="008F00"/>
                  </a:solidFill>
                  <a:uFill>
                    <a:solidFill>
                      <a:srgbClr val="008F00"/>
                    </a:solidFill>
                  </a:uFill>
                  <a:latin typeface="+mn-lt"/>
                  <a:ea typeface="+mn-ea"/>
                  <a:cs typeface="+mn-cs"/>
                  <a:sym typeface="Arial"/>
                </a:defRPr>
              </a:pPr>
              <a:r>
                <a:t>momentum distributions</a:t>
              </a:r>
            </a:p>
          </p:txBody>
        </p:sp>
        <p:sp>
          <p:nvSpPr>
            <p:cNvPr id="165" name="gluon momentum distribution"/>
            <p:cNvSpPr txBox="1"/>
            <p:nvPr/>
          </p:nvSpPr>
          <p:spPr>
            <a:xfrm>
              <a:off x="5715000" y="1219200"/>
              <a:ext cx="2298700"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buClr>
                  <a:srgbClr val="008F00"/>
                </a:buClr>
                <a:buFont typeface="Arial"/>
                <a:defRPr sz="2400">
                  <a:uFill>
                    <a:solidFill>
                      <a:srgbClr val="000000"/>
                    </a:solidFill>
                  </a:uFill>
                  <a:latin typeface="Times New Roman"/>
                  <a:ea typeface="Times New Roman"/>
                  <a:cs typeface="Times New Roman"/>
                  <a:sym typeface="Times New Roman"/>
                </a:defRPr>
              </a:pPr>
              <a:r>
                <a:rPr b="1" sz="1800">
                  <a:solidFill>
                    <a:srgbClr val="FF2600"/>
                  </a:solidFill>
                  <a:uFill>
                    <a:solidFill>
                      <a:srgbClr val="008F00"/>
                    </a:solidFill>
                  </a:uFill>
                  <a:latin typeface="+mn-lt"/>
                  <a:ea typeface="+mn-ea"/>
                  <a:cs typeface="+mn-cs"/>
                  <a:sym typeface="Arial"/>
                </a:rPr>
                <a:t>gluon</a:t>
              </a:r>
              <a:r>
                <a:rPr b="1" sz="1800">
                  <a:solidFill>
                    <a:srgbClr val="008F00"/>
                  </a:solidFill>
                  <a:uFill>
                    <a:solidFill>
                      <a:srgbClr val="008F00"/>
                    </a:solidFill>
                  </a:uFill>
                  <a:latin typeface="+mn-lt"/>
                  <a:ea typeface="+mn-ea"/>
                  <a:cs typeface="+mn-cs"/>
                  <a:sym typeface="Arial"/>
                </a:rPr>
                <a:t> momentum distribution</a:t>
              </a:r>
            </a:p>
          </p:txBody>
        </p:sp>
        <p:sp>
          <p:nvSpPr>
            <p:cNvPr id="166" name="Line"/>
            <p:cNvSpPr/>
            <p:nvPr/>
          </p:nvSpPr>
          <p:spPr>
            <a:xfrm flipV="1">
              <a:off x="4051300" y="889000"/>
              <a:ext cx="635000" cy="546101"/>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sp>
          <p:nvSpPr>
            <p:cNvPr id="167" name="Line"/>
            <p:cNvSpPr/>
            <p:nvPr/>
          </p:nvSpPr>
          <p:spPr>
            <a:xfrm flipH="1" flipV="1">
              <a:off x="6565900" y="825500"/>
              <a:ext cx="228601" cy="342900"/>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grpSp>
      <p:sp>
        <p:nvSpPr>
          <p:cNvPr id="169" name="Line"/>
          <p:cNvSpPr/>
          <p:nvPr/>
        </p:nvSpPr>
        <p:spPr>
          <a:xfrm>
            <a:off x="152400" y="685800"/>
            <a:ext cx="8839200" cy="1588"/>
          </a:xfrm>
          <a:prstGeom prst="line">
            <a:avLst/>
          </a:prstGeom>
          <a:ln w="38100">
            <a:solidFill>
              <a:srgbClr val="021EAA"/>
            </a:solidFill>
          </a:ln>
        </p:spPr>
        <p:txBody>
          <a:bodyPr lIns="0" tIns="0" rIns="0" bIns="0"/>
          <a:lstStyle/>
          <a:p>
            <a:pPr/>
          </a:p>
        </p:txBody>
      </p:sp>
      <p:grpSp>
        <p:nvGrpSpPr>
          <p:cNvPr id="181" name="Group"/>
          <p:cNvGrpSpPr/>
          <p:nvPr/>
        </p:nvGrpSpPr>
        <p:grpSpPr>
          <a:xfrm>
            <a:off x="5007444" y="1476072"/>
            <a:ext cx="4067591" cy="2665361"/>
            <a:chOff x="0" y="0"/>
            <a:chExt cx="4067590" cy="2665359"/>
          </a:xfrm>
        </p:grpSpPr>
        <p:grpSp>
          <p:nvGrpSpPr>
            <p:cNvPr id="172" name="Group"/>
            <p:cNvGrpSpPr/>
            <p:nvPr/>
          </p:nvGrpSpPr>
          <p:grpSpPr>
            <a:xfrm>
              <a:off x="483861" y="-1"/>
              <a:ext cx="3201372" cy="2299164"/>
              <a:chOff x="0" y="0"/>
              <a:chExt cx="3201371" cy="2299162"/>
            </a:xfrm>
          </p:grpSpPr>
          <p:sp>
            <p:nvSpPr>
              <p:cNvPr id="170" name="Line"/>
              <p:cNvSpPr/>
              <p:nvPr/>
            </p:nvSpPr>
            <p:spPr>
              <a:xfrm>
                <a:off x="0" y="2285551"/>
                <a:ext cx="3201372" cy="1"/>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1" name="Line"/>
              <p:cNvSpPr/>
              <p:nvPr/>
            </p:nvSpPr>
            <p:spPr>
              <a:xfrm flipV="1">
                <a:off x="3936" y="-1"/>
                <a:ext cx="1" cy="2299164"/>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173" name="log x"/>
            <p:cNvSpPr txBox="1"/>
            <p:nvPr/>
          </p:nvSpPr>
          <p:spPr>
            <a:xfrm>
              <a:off x="1819949" y="2347859"/>
              <a:ext cx="52919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400"/>
              </a:lvl1pPr>
            </a:lstStyle>
            <a:p>
              <a:pPr/>
              <a:r>
                <a:t>log x</a:t>
              </a:r>
            </a:p>
          </p:txBody>
        </p:sp>
        <p:sp>
          <p:nvSpPr>
            <p:cNvPr id="174" name="log Q2"/>
            <p:cNvSpPr txBox="1"/>
            <p:nvPr/>
          </p:nvSpPr>
          <p:spPr>
            <a:xfrm rot="16200000">
              <a:off x="-158517" y="990831"/>
              <a:ext cx="634534"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sz="1400"/>
              </a:pPr>
              <a:r>
                <a:t>log Q</a:t>
              </a:r>
              <a:r>
                <a:rPr baseline="31999"/>
                <a:t>2</a:t>
              </a:r>
            </a:p>
          </p:txBody>
        </p:sp>
        <p:sp>
          <p:nvSpPr>
            <p:cNvPr id="175" name="Line"/>
            <p:cNvSpPr/>
            <p:nvPr/>
          </p:nvSpPr>
          <p:spPr>
            <a:xfrm flipV="1">
              <a:off x="1163227" y="260595"/>
              <a:ext cx="2008383" cy="2008382"/>
            </a:xfrm>
            <a:prstGeom prst="line">
              <a:avLst/>
            </a:prstGeom>
            <a:noFill/>
            <a:ln w="12700" cap="flat">
              <a:solidFill>
                <a:srgbClr val="000000"/>
              </a:solidFill>
              <a:prstDash val="solid"/>
              <a:roun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6" name="Line"/>
            <p:cNvSpPr/>
            <p:nvPr/>
          </p:nvSpPr>
          <p:spPr>
            <a:xfrm flipV="1">
              <a:off x="3173657" y="2084483"/>
              <a:ext cx="1" cy="192286"/>
            </a:xfrm>
            <a:prstGeom prst="line">
              <a:avLst/>
            </a:prstGeom>
            <a:noFill/>
            <a:ln w="12700" cap="flat">
              <a:solidFill>
                <a:srgbClr val="000000"/>
              </a:solidFill>
              <a:prstDash val="solid"/>
              <a:roun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7" name="1"/>
            <p:cNvSpPr txBox="1"/>
            <p:nvPr/>
          </p:nvSpPr>
          <p:spPr>
            <a:xfrm>
              <a:off x="3075985" y="2293123"/>
              <a:ext cx="2131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400"/>
              </a:lvl1pPr>
            </a:lstStyle>
            <a:p>
              <a:pPr/>
              <a:r>
                <a:t>1</a:t>
              </a:r>
            </a:p>
          </p:txBody>
        </p:sp>
        <p:sp>
          <p:nvSpPr>
            <p:cNvPr id="178" name="y = const"/>
            <p:cNvSpPr txBox="1"/>
            <p:nvPr/>
          </p:nvSpPr>
          <p:spPr>
            <a:xfrm>
              <a:off x="3177585" y="2399"/>
              <a:ext cx="89000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400"/>
              </a:lvl1pPr>
            </a:lstStyle>
            <a:p>
              <a:pPr/>
              <a:r>
                <a:t>y = const</a:t>
              </a:r>
            </a:p>
          </p:txBody>
        </p:sp>
        <p:sp>
          <p:nvSpPr>
            <p:cNvPr id="179" name="Arrow"/>
            <p:cNvSpPr/>
            <p:nvPr/>
          </p:nvSpPr>
          <p:spPr>
            <a:xfrm rot="13655141">
              <a:off x="1510269" y="798518"/>
              <a:ext cx="836689" cy="200803"/>
            </a:xfrm>
            <a:prstGeom prst="rightArrow">
              <a:avLst>
                <a:gd name="adj1" fmla="val 47141"/>
                <a:gd name="adj2" fmla="val 124524"/>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80" name="Energy s"/>
            <p:cNvSpPr txBox="1"/>
            <p:nvPr/>
          </p:nvSpPr>
          <p:spPr>
            <a:xfrm>
              <a:off x="1123003" y="241275"/>
              <a:ext cx="865349"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400"/>
              </a:lvl1pPr>
            </a:lstStyle>
            <a:p>
              <a:pPr/>
              <a:r>
                <a:t>Energy 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57"/>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6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144"/>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150"/>
                                        </p:tgtEl>
                                        <p:attrNameLst>
                                          <p:attrName>style.visibility</p:attrName>
                                        </p:attrNameLst>
                                      </p:cBhvr>
                                      <p:to>
                                        <p:strVal val="visible"/>
                                      </p:to>
                                    </p:set>
                                  </p:childTnLst>
                                </p:cTn>
                              </p:par>
                            </p:childTnLst>
                          </p:cTn>
                        </p:par>
                        <p:par>
                          <p:cTn id="20" fill="hold">
                            <p:stCondLst>
                              <p:cond delay="0"/>
                            </p:stCondLst>
                            <p:childTnLst>
                              <p:par>
                                <p:cTn id="21" presetClass="exit" nodeType="afterEffect" presetSubtype="0" presetID="1" grpId="6" fill="hold">
                                  <p:stCondLst>
                                    <p:cond delay="0"/>
                                  </p:stCondLst>
                                  <p:iterate type="el" backwards="0">
                                    <p:tmAbs val="0"/>
                                  </p:iterate>
                                  <p:childTnLst>
                                    <p:set>
                                      <p:cBhvr>
                                        <p:cTn id="22" fill="hold">
                                          <p:stCondLst>
                                            <p:cond delay="0"/>
                                          </p:stCondLst>
                                        </p:cTn>
                                        <p:tgtEl>
                                          <p:spTgt spid="1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7" fill="hold">
                                  <p:stCondLst>
                                    <p:cond delay="0"/>
                                  </p:stCondLst>
                                  <p:iterate type="el" backwards="0">
                                    <p:tmAbs val="0"/>
                                  </p:iterate>
                                  <p:childTnLst>
                                    <p:set>
                                      <p:cBhvr>
                                        <p:cTn id="26" fill="hold">
                                          <p:stCondLst>
                                            <p:cond delay="0"/>
                                          </p:stCondLst>
                                        </p:cTn>
                                        <p:tgtEl>
                                          <p:spTgt spid="150"/>
                                        </p:tgtEl>
                                        <p:attrNameLst>
                                          <p:attrName>style.visibility</p:attrName>
                                        </p:attrNameLst>
                                      </p:cBhvr>
                                      <p:to>
                                        <p:strVal val="hidden"/>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145"/>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10" fill="hold">
                                  <p:stCondLst>
                                    <p:cond delay="0"/>
                                  </p:stCondLst>
                                  <p:iterate type="el" backwards="0">
                                    <p:tmAbs val="0"/>
                                  </p:iterate>
                                  <p:childTnLst>
                                    <p:set>
                                      <p:cBhvr>
                                        <p:cTn id="36" fill="hold">
                                          <p:stCondLst>
                                            <p:cond delay="0"/>
                                          </p:stCondLst>
                                        </p:cTn>
                                        <p:tgtEl>
                                          <p:spTgt spid="153"/>
                                        </p:tgtEl>
                                        <p:attrNameLst>
                                          <p:attrName>style.visibility</p:attrName>
                                        </p:attrNameLst>
                                      </p:cBhvr>
                                      <p:to>
                                        <p:strVal val="hidden"/>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146"/>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1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xit" nodeType="clickEffect" presetSubtype="0" presetID="1" grpId="13" fill="hold">
                                  <p:stCondLst>
                                    <p:cond delay="0"/>
                                  </p:stCondLst>
                                  <p:iterate type="el" backwards="0">
                                    <p:tmAbs val="0"/>
                                  </p:iterate>
                                  <p:childTnLst>
                                    <p:set>
                                      <p:cBhvr>
                                        <p:cTn id="46" fill="hold">
                                          <p:stCondLst>
                                            <p:cond delay="0"/>
                                          </p:stCondLst>
                                        </p:cTn>
                                        <p:tgtEl>
                                          <p:spTgt spid="156"/>
                                        </p:tgtEl>
                                        <p:attrNameLst>
                                          <p:attrName>style.visibility</p:attrName>
                                        </p:attrNameLst>
                                      </p:cBhvr>
                                      <p:to>
                                        <p:strVal val="hidden"/>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14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5" fill="hold">
                                  <p:stCondLst>
                                    <p:cond delay="0"/>
                                  </p:stCondLst>
                                  <p:iterate type="el" backwards="0">
                                    <p:tmAbs val="0"/>
                                  </p:iterate>
                                  <p:childTnLst>
                                    <p:set>
                                      <p:cBhvr>
                                        <p:cTn id="53" fill="hold"/>
                                        <p:tgtEl>
                                          <p:spTgt spid="18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xit" nodeType="clickEffect" presetSubtype="0" presetID="1" grpId="16" fill="hold">
                                  <p:stCondLst>
                                    <p:cond delay="0"/>
                                  </p:stCondLst>
                                  <p:iterate type="el" backwards="0">
                                    <p:tmAbs val="0"/>
                                  </p:iterate>
                                  <p:childTnLst>
                                    <p:set>
                                      <p:cBhvr>
                                        <p:cTn id="57" fill="hold">
                                          <p:stCondLst>
                                            <p:cond delay="0"/>
                                          </p:stCondLst>
                                        </p:cTn>
                                        <p:tgtEl>
                                          <p:spTgt spid="181"/>
                                        </p:tgtEl>
                                        <p:attrNameLst>
                                          <p:attrName>style.visibility</p:attrName>
                                        </p:attrNameLst>
                                      </p:cBhvr>
                                      <p:to>
                                        <p:strVal val="hidden"/>
                                      </p:to>
                                    </p:set>
                                  </p:childTnLst>
                                </p:cTn>
                              </p:par>
                            </p:childTnLst>
                          </p:cTn>
                        </p:par>
                        <p:par>
                          <p:cTn id="58" fill="hold">
                            <p:stCondLst>
                              <p:cond delay="0"/>
                            </p:stCondLst>
                            <p:childTnLst>
                              <p:par>
                                <p:cTn id="59" presetClass="exit" nodeType="afterEffect" presetSubtype="0" presetID="1" grpId="17" fill="hold">
                                  <p:stCondLst>
                                    <p:cond delay="0"/>
                                  </p:stCondLst>
                                  <p:iterate type="el" backwards="0">
                                    <p:tmAbs val="0"/>
                                  </p:iterate>
                                  <p:childTnLst>
                                    <p:set>
                                      <p:cBhvr>
                                        <p:cTn id="60" fill="hold">
                                          <p:stCondLst>
                                            <p:cond delay="0"/>
                                          </p:stCondLst>
                                        </p:cTn>
                                        <p:tgtEl>
                                          <p:spTgt spid="143"/>
                                        </p:tgtEl>
                                        <p:attrNameLst>
                                          <p:attrName>style.visibility</p:attrName>
                                        </p:attrNameLst>
                                      </p:cBhvr>
                                      <p:to>
                                        <p:strVal val="hidden"/>
                                      </p:to>
                                    </p:set>
                                  </p:childTnLst>
                                </p:cTn>
                              </p:par>
                            </p:childTnLst>
                          </p:cTn>
                        </p:par>
                        <p:par>
                          <p:cTn id="61" fill="hold">
                            <p:stCondLst>
                              <p:cond delay="0"/>
                            </p:stCondLst>
                            <p:childTnLst>
                              <p:par>
                                <p:cTn id="62" presetClass="exit" nodeType="afterEffect" presetSubtype="0" presetID="1" grpId="18" fill="hold">
                                  <p:stCondLst>
                                    <p:cond delay="0"/>
                                  </p:stCondLst>
                                  <p:iterate type="el" backwards="0">
                                    <p:tmAbs val="0"/>
                                  </p:iterate>
                                  <p:childTnLst>
                                    <p:set>
                                      <p:cBhvr>
                                        <p:cTn id="63" fill="hold">
                                          <p:stCondLst>
                                            <p:cond delay="0"/>
                                          </p:stCondLst>
                                        </p:cTn>
                                        <p:tgtEl>
                                          <p:spTgt spid="144"/>
                                        </p:tgtEl>
                                        <p:attrNameLst>
                                          <p:attrName>style.visibility</p:attrName>
                                        </p:attrNameLst>
                                      </p:cBhvr>
                                      <p:to>
                                        <p:strVal val="hidden"/>
                                      </p:to>
                                    </p:set>
                                  </p:childTnLst>
                                </p:cTn>
                              </p:par>
                            </p:childTnLst>
                          </p:cTn>
                        </p:par>
                        <p:par>
                          <p:cTn id="64" fill="hold">
                            <p:stCondLst>
                              <p:cond delay="0"/>
                            </p:stCondLst>
                            <p:childTnLst>
                              <p:par>
                                <p:cTn id="65" presetClass="exit" nodeType="afterEffect" presetSubtype="0" presetID="1" grpId="19" fill="hold">
                                  <p:stCondLst>
                                    <p:cond delay="0"/>
                                  </p:stCondLst>
                                  <p:iterate type="el" backwards="0">
                                    <p:tmAbs val="0"/>
                                  </p:iterate>
                                  <p:childTnLst>
                                    <p:set>
                                      <p:cBhvr>
                                        <p:cTn id="66" fill="hold">
                                          <p:stCondLst>
                                            <p:cond delay="0"/>
                                          </p:stCondLst>
                                        </p:cTn>
                                        <p:tgtEl>
                                          <p:spTgt spid="145"/>
                                        </p:tgtEl>
                                        <p:attrNameLst>
                                          <p:attrName>style.visibility</p:attrName>
                                        </p:attrNameLst>
                                      </p:cBhvr>
                                      <p:to>
                                        <p:strVal val="hidden"/>
                                      </p:to>
                                    </p:set>
                                  </p:childTnLst>
                                </p:cTn>
                              </p:par>
                            </p:childTnLst>
                          </p:cTn>
                        </p:par>
                        <p:par>
                          <p:cTn id="67" fill="hold">
                            <p:stCondLst>
                              <p:cond delay="0"/>
                            </p:stCondLst>
                            <p:childTnLst>
                              <p:par>
                                <p:cTn id="68" presetClass="exit" nodeType="afterEffect" presetSubtype="0" presetID="1" grpId="20" fill="hold">
                                  <p:stCondLst>
                                    <p:cond delay="0"/>
                                  </p:stCondLst>
                                  <p:iterate type="el" backwards="0">
                                    <p:tmAbs val="0"/>
                                  </p:iterate>
                                  <p:childTnLst>
                                    <p:set>
                                      <p:cBhvr>
                                        <p:cTn id="69" fill="hold">
                                          <p:stCondLst>
                                            <p:cond delay="0"/>
                                          </p:stCondLst>
                                        </p:cTn>
                                        <p:tgtEl>
                                          <p:spTgt spid="146"/>
                                        </p:tgtEl>
                                        <p:attrNameLst>
                                          <p:attrName>style.visibility</p:attrName>
                                        </p:attrNameLst>
                                      </p:cBhvr>
                                      <p:to>
                                        <p:strVal val="hidden"/>
                                      </p:to>
                                    </p:set>
                                  </p:childTnLst>
                                </p:cTn>
                              </p:par>
                            </p:childTnLst>
                          </p:cTn>
                        </p:par>
                        <p:par>
                          <p:cTn id="70" fill="hold">
                            <p:stCondLst>
                              <p:cond delay="0"/>
                            </p:stCondLst>
                            <p:childTnLst>
                              <p:par>
                                <p:cTn id="71" presetClass="path" nodeType="afterEffect" presetSubtype="0" presetID="-1" grpId="21" accel="50000" decel="50000" fill="hold">
                                  <p:stCondLst>
                                    <p:cond delay="0"/>
                                  </p:stCondLst>
                                  <p:childTnLst>
                                    <p:animMotion path="M 0.000000 0.000000 L 0.005236 -0.592593" origin="layout" pathEditMode="relative">
                                      <p:cBhvr>
                                        <p:cTn id="72" dur="1000" fill="hold"/>
                                        <p:tgtEl>
                                          <p:spTgt spid="147"/>
                                        </p:tgtEl>
                                        <p:attrNameLst>
                                          <p:attrName>ppt_x</p:attrName>
                                          <p:attrName>ppt_y</p:attrName>
                                        </p:attrNameLst>
                                      </p:cBhvr>
                                    </p:animMotion>
                                  </p:childTnLst>
                                </p:cTn>
                              </p:par>
                            </p:childTnLst>
                          </p:cTn>
                        </p:par>
                        <p:par>
                          <p:cTn id="73" fill="hold">
                            <p:stCondLst>
                              <p:cond delay="1000"/>
                            </p:stCondLst>
                            <p:childTnLst>
                              <p:par>
                                <p:cTn id="74" presetClass="entr" nodeType="afterEffect" presetSubtype="0" presetID="1" grpId="22" fill="hold">
                                  <p:stCondLst>
                                    <p:cond delay="0"/>
                                  </p:stCondLst>
                                  <p:iterate type="el" backwards="0">
                                    <p:tmAbs val="0"/>
                                  </p:iterate>
                                  <p:childTnLst>
                                    <p:set>
                                      <p:cBhvr>
                                        <p:cTn id="75" fill="hold"/>
                                        <p:tgtEl>
                                          <p:spTgt spid="1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15"/>
      <p:bldP build="whole" bldLvl="1" animBg="1" rev="0" advAuto="0" spid="181" grpId="16"/>
      <p:bldP build="whole" bldLvl="1" animBg="1" rev="0" advAuto="0" spid="168" grpId="22"/>
      <p:bldP build="whole" bldLvl="1" animBg="1" rev="0" advAuto="0" spid="150" grpId="5"/>
      <p:bldP build="whole" bldLvl="1" animBg="1" rev="0" advAuto="0" spid="156" grpId="12"/>
      <p:bldP build="whole" bldLvl="1" animBg="1" rev="0" advAuto="0" spid="150" grpId="7"/>
      <p:bldP build="whole" bldLvl="1" animBg="1" rev="0" advAuto="0" spid="153" grpId="10"/>
      <p:bldP build="whole" bldLvl="1" animBg="1" rev="0" advAuto="0" spid="157" grpId="1"/>
      <p:bldP build="whole" bldLvl="1" animBg="1" rev="0" advAuto="0" spid="156" grpId="13"/>
      <p:bldP build="whole" bldLvl="1" animBg="1" rev="0" advAuto="0" spid="145" grpId="19"/>
      <p:bldP build="whole" bldLvl="1" animBg="1" rev="0" advAuto="0" spid="144" grpId="18"/>
      <p:bldP build="whole" bldLvl="1" animBg="1" rev="0" advAuto="0" spid="146" grpId="11"/>
      <p:bldP build="whole" bldLvl="1" animBg="1" rev="0" advAuto="0" spid="153" grpId="9"/>
      <p:bldP build="whole" bldLvl="1" animBg="1" rev="0" advAuto="0" spid="143" grpId="3"/>
      <p:bldP build="whole" bldLvl="1" animBg="1" rev="0" advAuto="0" spid="162" grpId="2"/>
      <p:bldP build="whole" bldLvl="1" animBg="1" rev="0" advAuto="0" spid="162" grpId="6"/>
      <p:bldP build="whole" bldLvl="1" animBg="1" rev="0" advAuto="0" spid="146" grpId="20"/>
      <p:bldP build="whole" bldLvl="1" animBg="1" rev="0" advAuto="0" spid="147" grpId="14"/>
      <p:bldP build="whole" bldLvl="1" animBg="1" rev="0" advAuto="0" spid="143" grpId="17"/>
      <p:bldP build="whole" bldLvl="1" animBg="1" rev="0" advAuto="0" spid="145" grpId="8"/>
      <p:bldP build="whole" bldLvl="1" animBg="1" rev="0" advAuto="0" spid="144" grpId="4"/>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61" name="EIC: Structure Functions in eA"/>
          <p:cNvSpPr txBox="1"/>
          <p:nvPr>
            <p:ph type="title"/>
          </p:nvPr>
        </p:nvSpPr>
        <p:spPr>
          <a:prstGeom prst="rect">
            <a:avLst/>
          </a:prstGeom>
        </p:spPr>
        <p:txBody>
          <a:bodyPr/>
          <a:lstStyle/>
          <a:p>
            <a:pPr/>
            <a:r>
              <a:t>EIC: Structure Functions in eA</a:t>
            </a:r>
          </a:p>
        </p:txBody>
      </p:sp>
      <p:sp>
        <p:nvSpPr>
          <p:cNvPr id="362" name="EIC pseudo-data…"/>
          <p:cNvSpPr txBox="1"/>
          <p:nvPr>
            <p:ph type="body" sz="quarter" idx="1"/>
          </p:nvPr>
        </p:nvSpPr>
        <p:spPr>
          <a:xfrm>
            <a:off x="190500" y="788307"/>
            <a:ext cx="5417716" cy="1538625"/>
          </a:xfrm>
          <a:prstGeom prst="rect">
            <a:avLst/>
          </a:prstGeom>
        </p:spPr>
        <p:txBody>
          <a:bodyPr/>
          <a:lstStyle/>
          <a:p>
            <a:pPr>
              <a:defRPr sz="2400"/>
            </a:pPr>
            <a:r>
              <a:t>EIC pseudo-data</a:t>
            </a:r>
          </a:p>
          <a:p>
            <a:pPr lvl="1">
              <a:defRPr sz="2200"/>
            </a:pPr>
            <a:r>
              <a:t>F</a:t>
            </a:r>
            <a:r>
              <a:rPr baseline="-5999"/>
              <a:t>L</a:t>
            </a:r>
            <a:r>
              <a:t>, F</a:t>
            </a:r>
            <a:r>
              <a:rPr baseline="-5999"/>
              <a:t>2</a:t>
            </a:r>
            <a:r>
              <a:t>, σ</a:t>
            </a:r>
            <a:r>
              <a:rPr baseline="-5999"/>
              <a:t>red</a:t>
            </a:r>
            <a:r>
              <a:t>, F</a:t>
            </a:r>
            <a:r>
              <a:rPr baseline="-5999"/>
              <a:t>2</a:t>
            </a:r>
            <a:r>
              <a:rPr baseline="31999"/>
              <a:t>cc</a:t>
            </a:r>
            <a:r>
              <a:t> values from EPPS16</a:t>
            </a:r>
          </a:p>
          <a:p>
            <a:pPr lvl="1">
              <a:defRPr sz="2200"/>
            </a:pPr>
            <a:r>
              <a:t>Errors (sys and stat.) from simulations for ∫Ldt=10 fb</a:t>
            </a:r>
            <a:r>
              <a:rPr baseline="31999"/>
              <a:t>-1</a:t>
            </a:r>
            <a:r>
              <a:t>/A</a:t>
            </a:r>
          </a:p>
        </p:txBody>
      </p:sp>
      <p:sp>
        <p:nvSpPr>
          <p:cNvPr id="3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4" name="plot_RedCrossSecMinLogCombo.pdf" descr="plot_RedCrossSecMinLogCombo.pdf"/>
          <p:cNvPicPr>
            <a:picLocks noChangeAspect="1"/>
          </p:cNvPicPr>
          <p:nvPr/>
        </p:nvPicPr>
        <p:blipFill>
          <a:blip r:embed="rId2">
            <a:extLst/>
          </a:blip>
          <a:stretch>
            <a:fillRect/>
          </a:stretch>
        </p:blipFill>
        <p:spPr>
          <a:xfrm>
            <a:off x="289533" y="2665967"/>
            <a:ext cx="8137686" cy="4029340"/>
          </a:xfrm>
          <a:prstGeom prst="rect">
            <a:avLst/>
          </a:prstGeom>
          <a:ln w="12700"/>
        </p:spPr>
      </p:pic>
      <p:sp>
        <p:nvSpPr>
          <p:cNvPr id="365" name="arXiv:1708.01527, 1708.05654"/>
          <p:cNvSpPr txBox="1"/>
          <p:nvPr/>
        </p:nvSpPr>
        <p:spPr>
          <a:xfrm rot="5400000">
            <a:off x="7294675" y="4347735"/>
            <a:ext cx="3200175" cy="3485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1275" marR="41275" defTabSz="914400">
              <a:spcBef>
                <a:spcPts val="400"/>
              </a:spcBef>
              <a:defRPr sz="1700">
                <a:uFill>
                  <a:solidFill>
                    <a:srgbClr val="000000"/>
                  </a:solidFill>
                </a:uFill>
                <a:latin typeface="+mn-lt"/>
                <a:ea typeface="+mn-ea"/>
                <a:cs typeface="+mn-cs"/>
                <a:sym typeface="Arial"/>
              </a:defRPr>
            </a:lvl1pPr>
          </a:lstStyle>
          <a:p>
            <a:pPr/>
            <a:r>
              <a:t>arXiv:1708.01527, 1708.05654</a:t>
            </a:r>
          </a:p>
        </p:txBody>
      </p:sp>
      <p:pic>
        <p:nvPicPr>
          <p:cNvPr id="366" name="PhotonGluonFusion.pdf" descr="PhotonGluonFusion.pdf"/>
          <p:cNvPicPr>
            <a:picLocks noChangeAspect="1"/>
          </p:cNvPicPr>
          <p:nvPr/>
        </p:nvPicPr>
        <p:blipFill>
          <a:blip r:embed="rId3">
            <a:extLst/>
          </a:blip>
          <a:stretch>
            <a:fillRect/>
          </a:stretch>
        </p:blipFill>
        <p:spPr>
          <a:xfrm>
            <a:off x="6419695" y="947502"/>
            <a:ext cx="1350619" cy="1477401"/>
          </a:xfrm>
          <a:prstGeom prst="rect">
            <a:avLst/>
          </a:prstGeom>
          <a:ln w="12700"/>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69" name="EIC: FL Structure Function"/>
          <p:cNvSpPr txBox="1"/>
          <p:nvPr>
            <p:ph type="title"/>
          </p:nvPr>
        </p:nvSpPr>
        <p:spPr>
          <a:prstGeom prst="rect">
            <a:avLst/>
          </a:prstGeom>
        </p:spPr>
        <p:txBody>
          <a:bodyPr/>
          <a:lstStyle/>
          <a:p>
            <a:pPr/>
            <a:r>
              <a:t>EIC: F</a:t>
            </a:r>
            <a:r>
              <a:rPr baseline="-5999"/>
              <a:t>L</a:t>
            </a:r>
            <a:r>
              <a:t> Structure Function</a:t>
            </a:r>
          </a:p>
        </p:txBody>
      </p:sp>
      <p:sp>
        <p:nvSpPr>
          <p:cNvPr id="370" name="FL probes glue more directly…"/>
          <p:cNvSpPr txBox="1"/>
          <p:nvPr>
            <p:ph type="body" sz="quarter" idx="1"/>
          </p:nvPr>
        </p:nvSpPr>
        <p:spPr>
          <a:xfrm>
            <a:off x="114300" y="812800"/>
            <a:ext cx="8763000" cy="1377741"/>
          </a:xfrm>
          <a:prstGeom prst="rect">
            <a:avLst/>
          </a:prstGeom>
        </p:spPr>
        <p:txBody>
          <a:bodyPr/>
          <a:lstStyle/>
          <a:p>
            <a:pPr lvl="1"/>
            <a:r>
              <a:t>F</a:t>
            </a:r>
            <a:r>
              <a:rPr baseline="-5999"/>
              <a:t>L</a:t>
            </a:r>
            <a:r>
              <a:t> probes glue more directly</a:t>
            </a:r>
          </a:p>
          <a:p>
            <a:pPr lvl="1"/>
            <a:r>
              <a:t>F</a:t>
            </a:r>
            <a:r>
              <a:rPr baseline="-5999"/>
              <a:t>L</a:t>
            </a:r>
            <a:r>
              <a:t> is small and requires running at different √s and thus has larger systemic uncertainties than F</a:t>
            </a:r>
            <a:r>
              <a:rPr baseline="-5999"/>
              <a:t>2</a:t>
            </a:r>
          </a:p>
        </p:txBody>
      </p:sp>
      <p:sp>
        <p:nvSpPr>
          <p:cNvPr id="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FL_Combo.pdf" descr="FL_Combo.pdf"/>
          <p:cNvPicPr>
            <a:picLocks noChangeAspect="1"/>
          </p:cNvPicPr>
          <p:nvPr/>
        </p:nvPicPr>
        <p:blipFill>
          <a:blip r:embed="rId2">
            <a:extLst/>
          </a:blip>
          <a:stretch>
            <a:fillRect/>
          </a:stretch>
        </p:blipFill>
        <p:spPr>
          <a:xfrm>
            <a:off x="537213" y="2296903"/>
            <a:ext cx="7917174" cy="3763420"/>
          </a:xfrm>
          <a:prstGeom prst="rect">
            <a:avLst/>
          </a:prstGeom>
          <a:ln w="12700"/>
        </p:spPr>
      </p:pic>
      <p:sp>
        <p:nvSpPr>
          <p:cNvPr id="373" name="Dramatic improvements with EIC at highest energy"/>
          <p:cNvSpPr txBox="1"/>
          <p:nvPr/>
        </p:nvSpPr>
        <p:spPr>
          <a:xfrm>
            <a:off x="220662" y="6166684"/>
            <a:ext cx="8763001" cy="51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600">
                <a:uFill>
                  <a:solidFill>
                    <a:srgbClr val="000000"/>
                  </a:solidFill>
                </a:uFill>
                <a:latin typeface="+mn-lt"/>
                <a:ea typeface="+mn-ea"/>
                <a:cs typeface="+mn-cs"/>
                <a:sym typeface="Arial"/>
              </a:defRPr>
            </a:pPr>
            <a:r>
              <a:t>Dramatic improvements with EIC at highest energy</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76" name="The Problem of Estimating nPDF Constraints"/>
          <p:cNvSpPr txBox="1"/>
          <p:nvPr>
            <p:ph type="title"/>
          </p:nvPr>
        </p:nvSpPr>
        <p:spPr>
          <a:xfrm>
            <a:off x="106362" y="-11113"/>
            <a:ext cx="8931276" cy="717551"/>
          </a:xfrm>
          <a:prstGeom prst="rect">
            <a:avLst/>
          </a:prstGeom>
        </p:spPr>
        <p:txBody>
          <a:bodyPr/>
          <a:lstStyle>
            <a:lvl1pPr>
              <a:defRPr sz="3400"/>
            </a:lvl1pPr>
          </a:lstStyle>
          <a:p>
            <a:pPr/>
            <a:r>
              <a:t>The Problem of Estimating nPDF Constraints</a:t>
            </a:r>
          </a:p>
        </p:txBody>
      </p:sp>
      <p:sp>
        <p:nvSpPr>
          <p:cNvPr id="377" name="Methods:…"/>
          <p:cNvSpPr txBox="1"/>
          <p:nvPr>
            <p:ph type="body" idx="1"/>
          </p:nvPr>
        </p:nvSpPr>
        <p:spPr>
          <a:xfrm>
            <a:off x="114300" y="757237"/>
            <a:ext cx="8763001" cy="2976227"/>
          </a:xfrm>
          <a:prstGeom prst="rect">
            <a:avLst/>
          </a:prstGeom>
        </p:spPr>
        <p:txBody>
          <a:bodyPr/>
          <a:lstStyle/>
          <a:p>
            <a:pPr>
              <a:defRPr b="1" sz="2600">
                <a:solidFill>
                  <a:srgbClr val="021EAA"/>
                </a:solidFill>
              </a:defRPr>
            </a:pPr>
            <a:r>
              <a:t>Methods:</a:t>
            </a:r>
          </a:p>
          <a:p>
            <a:pPr lvl="1">
              <a:defRPr sz="2400"/>
            </a:pPr>
            <a:r>
              <a:t>Use σ</a:t>
            </a:r>
            <a:r>
              <a:rPr baseline="-5999"/>
              <a:t>red</a:t>
            </a:r>
            <a:r>
              <a:t> (includes F</a:t>
            </a:r>
            <a:r>
              <a:rPr baseline="-5999"/>
              <a:t>2</a:t>
            </a:r>
            <a:r>
              <a:t> and F</a:t>
            </a:r>
            <a:r>
              <a:rPr baseline="-5999"/>
              <a:t>L </a:t>
            </a:r>
            <a:r>
              <a:t>(F</a:t>
            </a:r>
            <a:r>
              <a:rPr baseline="-5999"/>
              <a:t>3</a:t>
            </a:r>
            <a:r>
              <a:t>)) pseudo data</a:t>
            </a:r>
          </a:p>
          <a:p>
            <a:pPr lvl="1">
              <a:defRPr sz="2400"/>
            </a:pPr>
            <a:r>
              <a:t>Re-weighting EPPS16</a:t>
            </a:r>
          </a:p>
          <a:p>
            <a:pPr lvl="2">
              <a:defRPr sz="2200"/>
            </a:pPr>
            <a:r>
              <a:t>EPPS16 is a bit stiff at low-x, over-constraints at low-x</a:t>
            </a:r>
          </a:p>
          <a:p>
            <a:pPr lvl="1">
              <a:defRPr sz="2400"/>
            </a:pPr>
            <a:r>
              <a:t>EPPS16* (arXiv:1708.05654, Hannu Paukkunen)</a:t>
            </a:r>
          </a:p>
          <a:p>
            <a:pPr lvl="2">
              <a:defRPr sz="2200"/>
            </a:pPr>
            <a:r>
              <a:t>more flexible form cures EPPS16 problem (low-x bias)</a:t>
            </a:r>
          </a:p>
          <a:p>
            <a:pPr lvl="2">
              <a:defRPr sz="2200"/>
            </a:pPr>
            <a:r>
              <a:t>might underestimate impact?</a:t>
            </a:r>
          </a:p>
        </p:txBody>
      </p:sp>
      <p:sp>
        <p:nvSpPr>
          <p:cNvPr id="3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81" name="Group"/>
          <p:cNvGrpSpPr/>
          <p:nvPr/>
        </p:nvGrpSpPr>
        <p:grpSpPr>
          <a:xfrm>
            <a:off x="477247" y="3784263"/>
            <a:ext cx="8037106" cy="2920664"/>
            <a:chOff x="0" y="0"/>
            <a:chExt cx="8037104" cy="2920663"/>
          </a:xfrm>
        </p:grpSpPr>
        <p:pic>
          <p:nvPicPr>
            <p:cNvPr id="379" name="Image" descr="Image"/>
            <p:cNvPicPr>
              <a:picLocks noChangeAspect="1"/>
            </p:cNvPicPr>
            <p:nvPr/>
          </p:nvPicPr>
          <p:blipFill>
            <a:blip r:embed="rId3">
              <a:extLst/>
            </a:blip>
            <a:srcRect l="0" t="50327" r="0" b="0"/>
            <a:stretch>
              <a:fillRect/>
            </a:stretch>
          </p:blipFill>
          <p:spPr>
            <a:xfrm>
              <a:off x="3833339" y="1394"/>
              <a:ext cx="4203766" cy="2882041"/>
            </a:xfrm>
            <a:prstGeom prst="rect">
              <a:avLst/>
            </a:prstGeom>
            <a:ln w="12700" cap="flat">
              <a:noFill/>
              <a:round/>
            </a:ln>
            <a:effectLst/>
          </p:spPr>
        </p:pic>
        <p:pic>
          <p:nvPicPr>
            <p:cNvPr id="380" name="Image" descr="Image"/>
            <p:cNvPicPr>
              <a:picLocks noChangeAspect="1"/>
            </p:cNvPicPr>
            <p:nvPr/>
          </p:nvPicPr>
          <p:blipFill>
            <a:blip r:embed="rId3">
              <a:extLst/>
            </a:blip>
            <a:srcRect l="0" t="0" r="0" b="49661"/>
            <a:stretch>
              <a:fillRect/>
            </a:stretch>
          </p:blipFill>
          <p:spPr>
            <a:xfrm>
              <a:off x="0" y="0"/>
              <a:ext cx="4203766" cy="2920664"/>
            </a:xfrm>
            <a:prstGeom prst="rect">
              <a:avLst/>
            </a:prstGeom>
            <a:ln w="12700" cap="flat">
              <a:noFill/>
              <a:round/>
            </a:ln>
            <a:effectLst/>
          </p:spPr>
        </p:pic>
      </p:grpSp>
      <p:sp>
        <p:nvSpPr>
          <p:cNvPr id="382" name="EPPS16"/>
          <p:cNvSpPr txBox="1"/>
          <p:nvPr/>
        </p:nvSpPr>
        <p:spPr>
          <a:xfrm>
            <a:off x="3206700" y="5848349"/>
            <a:ext cx="882452"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lvl1pPr>
          </a:lstStyle>
          <a:p>
            <a:pPr/>
            <a:r>
              <a:t>EPPS16</a:t>
            </a:r>
          </a:p>
        </p:txBody>
      </p:sp>
      <p:sp>
        <p:nvSpPr>
          <p:cNvPr id="383" name="EPPS16*"/>
          <p:cNvSpPr txBox="1"/>
          <p:nvPr/>
        </p:nvSpPr>
        <p:spPr>
          <a:xfrm>
            <a:off x="7029400" y="5848349"/>
            <a:ext cx="961530"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lvl1pPr>
          </a:lstStyle>
          <a:p>
            <a:pPr/>
            <a:r>
              <a:t>EPPS16*</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88" name="EIC’s Impact on nPDFs (Rglue)"/>
          <p:cNvSpPr txBox="1"/>
          <p:nvPr>
            <p:ph type="title"/>
          </p:nvPr>
        </p:nvSpPr>
        <p:spPr>
          <a:prstGeom prst="rect">
            <a:avLst/>
          </a:prstGeom>
        </p:spPr>
        <p:txBody>
          <a:bodyPr/>
          <a:lstStyle/>
          <a:p>
            <a:pPr/>
            <a:r>
              <a:t>EIC’s Impact on nPDFs (R</a:t>
            </a:r>
            <a:r>
              <a:rPr baseline="-5999"/>
              <a:t>glue</a:t>
            </a:r>
            <a:r>
              <a:t>)</a:t>
            </a:r>
          </a:p>
        </p:txBody>
      </p:sp>
      <p:sp>
        <p:nvSpPr>
          <p:cNvPr id="389" name="Improves uncertainties substantially out to 10-4…"/>
          <p:cNvSpPr txBox="1"/>
          <p:nvPr>
            <p:ph type="body" sz="half" idx="1"/>
          </p:nvPr>
        </p:nvSpPr>
        <p:spPr>
          <a:xfrm>
            <a:off x="4259567" y="1733946"/>
            <a:ext cx="4747880" cy="4815279"/>
          </a:xfrm>
          <a:prstGeom prst="rect">
            <a:avLst/>
          </a:prstGeom>
        </p:spPr>
        <p:txBody>
          <a:bodyPr/>
          <a:lstStyle/>
          <a:p>
            <a:pPr lvl="1"/>
            <a:r>
              <a:t>Improves uncertainties substantially out to 10</a:t>
            </a:r>
            <a:r>
              <a:rPr baseline="31999"/>
              <a:t>-4</a:t>
            </a:r>
          </a:p>
          <a:p>
            <a:pPr lvl="1"/>
            <a:r>
              <a:t>Shrinks uncertainty band by factors 4-8 for higher energy range 2-6 for lower range</a:t>
            </a:r>
          </a:p>
          <a:p>
            <a:pPr lvl="1"/>
            <a:r>
              <a:t>Charm: no additional constraint at low-x but dramatic impact at large-x</a:t>
            </a:r>
          </a:p>
          <a:p>
            <a:pPr lvl="1"/>
            <a:r>
              <a:t>Highest EIC √s is key for low-x reach</a:t>
            </a:r>
          </a:p>
        </p:txBody>
      </p:sp>
      <p:sp>
        <p:nvSpPr>
          <p:cNvPr id="3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1" name="nPDF_EIC.pdf" descr="nPDF_EIC.pdf"/>
          <p:cNvPicPr>
            <a:picLocks noChangeAspect="1"/>
          </p:cNvPicPr>
          <p:nvPr/>
        </p:nvPicPr>
        <p:blipFill>
          <a:blip r:embed="rId2">
            <a:extLst/>
          </a:blip>
          <a:srcRect l="19133" t="72377" r="56415" b="21837"/>
          <a:stretch>
            <a:fillRect/>
          </a:stretch>
        </p:blipFill>
        <p:spPr>
          <a:xfrm>
            <a:off x="4435937" y="840978"/>
            <a:ext cx="4210061" cy="758300"/>
          </a:xfrm>
          <a:prstGeom prst="rect">
            <a:avLst/>
          </a:prstGeom>
          <a:ln w="12700"/>
        </p:spPr>
      </p:pic>
      <p:sp>
        <p:nvSpPr>
          <p:cNvPr id="392" name="arXiv:1708.01527"/>
          <p:cNvSpPr txBox="1"/>
          <p:nvPr/>
        </p:nvSpPr>
        <p:spPr>
          <a:xfrm>
            <a:off x="4321555" y="6464231"/>
            <a:ext cx="1486694" cy="28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275" marR="41275" algn="ctr" defTabSz="914400">
              <a:spcBef>
                <a:spcPts val="400"/>
              </a:spcBef>
              <a:defRPr b="1" sz="1300">
                <a:uFill>
                  <a:solidFill>
                    <a:srgbClr val="011585"/>
                  </a:solidFill>
                </a:uFill>
                <a:latin typeface="+mn-lt"/>
                <a:ea typeface="+mn-ea"/>
                <a:cs typeface="+mn-cs"/>
                <a:sym typeface="Arial"/>
              </a:defRPr>
            </a:lvl1pPr>
          </a:lstStyle>
          <a:p>
            <a:pPr/>
            <a:r>
              <a:t>arXiv:1708.01527</a:t>
            </a:r>
          </a:p>
        </p:txBody>
      </p:sp>
      <p:grpSp>
        <p:nvGrpSpPr>
          <p:cNvPr id="396" name="Group"/>
          <p:cNvGrpSpPr/>
          <p:nvPr/>
        </p:nvGrpSpPr>
        <p:grpSpPr>
          <a:xfrm>
            <a:off x="82419" y="840978"/>
            <a:ext cx="3947225" cy="5997945"/>
            <a:chOff x="0" y="0"/>
            <a:chExt cx="3947223" cy="5997943"/>
          </a:xfrm>
        </p:grpSpPr>
        <p:pic>
          <p:nvPicPr>
            <p:cNvPr id="393" name="nPDF_EIC.pdf" descr="nPDF_EIC.pdf"/>
            <p:cNvPicPr>
              <a:picLocks noChangeAspect="1"/>
            </p:cNvPicPr>
            <p:nvPr/>
          </p:nvPicPr>
          <p:blipFill>
            <a:blip r:embed="rId2">
              <a:extLst/>
            </a:blip>
            <a:srcRect l="49907" t="0" r="0" b="0"/>
            <a:stretch>
              <a:fillRect/>
            </a:stretch>
          </p:blipFill>
          <p:spPr>
            <a:xfrm>
              <a:off x="0" y="0"/>
              <a:ext cx="3947224" cy="5997944"/>
            </a:xfrm>
            <a:prstGeom prst="rect">
              <a:avLst/>
            </a:prstGeom>
            <a:ln w="12700" cap="flat">
              <a:noFill/>
              <a:round/>
            </a:ln>
            <a:effectLst/>
          </p:spPr>
        </p:pic>
        <p:sp>
          <p:nvSpPr>
            <p:cNvPr id="394" name="Q2 ~ 1.7 GeV2"/>
            <p:cNvSpPr txBox="1"/>
            <p:nvPr/>
          </p:nvSpPr>
          <p:spPr>
            <a:xfrm>
              <a:off x="592848" y="1820867"/>
              <a:ext cx="1239413"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400"/>
              </a:pPr>
              <a:r>
                <a:t>Q</a:t>
              </a:r>
              <a:r>
                <a:rPr baseline="31999"/>
                <a:t>2</a:t>
              </a:r>
              <a:r>
                <a:t> ~ 1.7 GeV</a:t>
              </a:r>
              <a:r>
                <a:rPr baseline="31999"/>
                <a:t>2</a:t>
              </a:r>
            </a:p>
          </p:txBody>
        </p:sp>
        <p:sp>
          <p:nvSpPr>
            <p:cNvPr id="395" name="Q2 ~ 10 GeV2"/>
            <p:cNvSpPr txBox="1"/>
            <p:nvPr/>
          </p:nvSpPr>
          <p:spPr>
            <a:xfrm>
              <a:off x="1940816" y="4854471"/>
              <a:ext cx="1190014"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400"/>
              </a:pPr>
              <a:r>
                <a:t>Q</a:t>
              </a:r>
              <a:r>
                <a:rPr baseline="31999"/>
                <a:t>2</a:t>
              </a:r>
              <a:r>
                <a:t> ~ 10 GeV</a:t>
              </a:r>
              <a:r>
                <a:rPr baseline="31999"/>
                <a:t>2</a:t>
              </a:r>
            </a:p>
          </p:txBody>
        </p:sp>
      </p:grpSp>
      <p:grpSp>
        <p:nvGrpSpPr>
          <p:cNvPr id="399" name="Group"/>
          <p:cNvGrpSpPr/>
          <p:nvPr/>
        </p:nvGrpSpPr>
        <p:grpSpPr>
          <a:xfrm>
            <a:off x="166778" y="847328"/>
            <a:ext cx="4039277" cy="3006774"/>
            <a:chOff x="0" y="0"/>
            <a:chExt cx="4039275" cy="3006773"/>
          </a:xfrm>
        </p:grpSpPr>
        <p:sp>
          <p:nvSpPr>
            <p:cNvPr id="397" name="Rectangle"/>
            <p:cNvSpPr/>
            <p:nvPr/>
          </p:nvSpPr>
          <p:spPr>
            <a:xfrm>
              <a:off x="0" y="0"/>
              <a:ext cx="4039276" cy="2899569"/>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398" name="plot_Factor_HighOverLowEnergy_q10GeV.pdf" descr="plot_Factor_HighOverLowEnergy_q10GeV.pdf"/>
            <p:cNvPicPr>
              <a:picLocks noChangeAspect="1"/>
            </p:cNvPicPr>
            <p:nvPr/>
          </p:nvPicPr>
          <p:blipFill>
            <a:blip r:embed="rId3">
              <a:extLst/>
            </a:blip>
            <a:srcRect l="0" t="0" r="0" b="0"/>
            <a:stretch>
              <a:fillRect/>
            </a:stretch>
          </p:blipFill>
          <p:spPr>
            <a:xfrm>
              <a:off x="86658" y="94338"/>
              <a:ext cx="3866000" cy="2912436"/>
            </a:xfrm>
            <a:prstGeom prst="rect">
              <a:avLst/>
            </a:prstGeom>
            <a:ln w="12700" cap="flat">
              <a:noFill/>
              <a:round/>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9"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02" name="Dihadron Correlations"/>
          <p:cNvSpPr txBox="1"/>
          <p:nvPr>
            <p:ph type="title"/>
          </p:nvPr>
        </p:nvSpPr>
        <p:spPr>
          <a:prstGeom prst="rect">
            <a:avLst/>
          </a:prstGeom>
        </p:spPr>
        <p:txBody>
          <a:bodyPr/>
          <a:lstStyle/>
          <a:p>
            <a:pPr/>
            <a:r>
              <a:t>Dihadron Correlations</a:t>
            </a:r>
          </a:p>
        </p:txBody>
      </p:sp>
      <p:sp>
        <p:nvSpPr>
          <p:cNvPr id="4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4" name="Experimental Simple Measurement"/>
          <p:cNvSpPr txBox="1"/>
          <p:nvPr/>
        </p:nvSpPr>
        <p:spPr>
          <a:xfrm>
            <a:off x="4496203" y="1679560"/>
            <a:ext cx="4305329"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100">
                <a:solidFill>
                  <a:srgbClr val="021EAA"/>
                </a:solidFill>
                <a:uFill>
                  <a:solidFill>
                    <a:srgbClr val="000000"/>
                  </a:solidFill>
                </a:uFill>
                <a:latin typeface="+mn-lt"/>
                <a:ea typeface="+mn-ea"/>
                <a:cs typeface="+mn-cs"/>
                <a:sym typeface="Arial"/>
              </a:defRPr>
            </a:lvl1pPr>
          </a:lstStyle>
          <a:p>
            <a:pPr/>
            <a:r>
              <a:t>Experimental Simple Measurement</a:t>
            </a:r>
          </a:p>
        </p:txBody>
      </p:sp>
      <p:grpSp>
        <p:nvGrpSpPr>
          <p:cNvPr id="414" name="Group"/>
          <p:cNvGrpSpPr/>
          <p:nvPr/>
        </p:nvGrpSpPr>
        <p:grpSpPr>
          <a:xfrm>
            <a:off x="5309229" y="2203931"/>
            <a:ext cx="2679276" cy="1006861"/>
            <a:chOff x="0" y="0"/>
            <a:chExt cx="2679275" cy="1006859"/>
          </a:xfrm>
        </p:grpSpPr>
        <p:grpSp>
          <p:nvGrpSpPr>
            <p:cNvPr id="411" name="Group"/>
            <p:cNvGrpSpPr/>
            <p:nvPr/>
          </p:nvGrpSpPr>
          <p:grpSpPr>
            <a:xfrm>
              <a:off x="38100" y="0"/>
              <a:ext cx="1894706" cy="980570"/>
              <a:chOff x="0" y="0"/>
              <a:chExt cx="1894705" cy="980569"/>
            </a:xfrm>
          </p:grpSpPr>
          <p:sp>
            <p:nvSpPr>
              <p:cNvPr id="405" name="beam-view"/>
              <p:cNvSpPr txBox="1"/>
              <p:nvPr/>
            </p:nvSpPr>
            <p:spPr>
              <a:xfrm>
                <a:off x="0" y="0"/>
                <a:ext cx="1505829"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200">
                    <a:uFill>
                      <a:solidFill>
                        <a:srgbClr val="000000"/>
                      </a:solidFill>
                    </a:uFill>
                    <a:latin typeface="+mn-lt"/>
                    <a:ea typeface="+mn-ea"/>
                    <a:cs typeface="+mn-cs"/>
                    <a:sym typeface="Arial"/>
                  </a:defRPr>
                </a:lvl1pPr>
              </a:lstStyle>
              <a:p>
                <a:pPr/>
                <a:r>
                  <a:t>beam-view</a:t>
                </a:r>
              </a:p>
            </p:txBody>
          </p:sp>
          <p:sp>
            <p:nvSpPr>
              <p:cNvPr id="406" name="Line"/>
              <p:cNvSpPr/>
              <p:nvPr/>
            </p:nvSpPr>
            <p:spPr>
              <a:xfrm flipH="1">
                <a:off x="1097279" y="15850"/>
                <a:ext cx="797427" cy="619150"/>
              </a:xfrm>
              <a:prstGeom prst="line">
                <a:avLst/>
              </a:prstGeom>
              <a:noFill/>
              <a:ln w="25400" cap="flat">
                <a:solidFill>
                  <a:srgbClr val="E32400"/>
                </a:solidFill>
                <a:prstDash val="solid"/>
                <a:round/>
                <a:headEnd type="stealth" w="med" len="med"/>
              </a:ln>
              <a:effectLst/>
            </p:spPr>
            <p:txBody>
              <a:bodyPr wrap="square" lIns="0" tIns="0" rIns="0" bIns="0" numCol="1" anchor="t">
                <a:noAutofit/>
              </a:bodyPr>
              <a:lstStyle/>
              <a:p>
                <a:pPr/>
              </a:p>
            </p:txBody>
          </p:sp>
          <p:sp>
            <p:nvSpPr>
              <p:cNvPr id="407" name="Circle"/>
              <p:cNvSpPr/>
              <p:nvPr/>
            </p:nvSpPr>
            <p:spPr>
              <a:xfrm>
                <a:off x="1066800" y="584200"/>
                <a:ext cx="101600" cy="101600"/>
              </a:xfrm>
              <a:prstGeom prst="ellipse">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408" name="Line"/>
              <p:cNvSpPr/>
              <p:nvPr/>
            </p:nvSpPr>
            <p:spPr>
              <a:xfrm rot="215654">
                <a:off x="894049" y="431422"/>
                <a:ext cx="510731" cy="488819"/>
              </a:xfrm>
              <a:custGeom>
                <a:avLst/>
                <a:gdLst/>
                <a:ahLst/>
                <a:cxnLst>
                  <a:cxn ang="0">
                    <a:pos x="wd2" y="hd2"/>
                  </a:cxn>
                  <a:cxn ang="5400000">
                    <a:pos x="wd2" y="hd2"/>
                  </a:cxn>
                  <a:cxn ang="10800000">
                    <a:pos x="wd2" y="hd2"/>
                  </a:cxn>
                  <a:cxn ang="16200000">
                    <a:pos x="wd2" y="hd2"/>
                  </a:cxn>
                </a:cxnLst>
                <a:rect l="0" t="0" r="r" b="b"/>
                <a:pathLst>
                  <a:path w="18128" h="15887" fill="norm" stroke="1" extrusionOk="0">
                    <a:moveTo>
                      <a:pt x="15632" y="0"/>
                    </a:moveTo>
                    <a:cubicBezTo>
                      <a:pt x="21600" y="5465"/>
                      <a:pt x="17053" y="21600"/>
                      <a:pt x="0" y="13793"/>
                    </a:cubicBezTo>
                  </a:path>
                </a:pathLst>
              </a:custGeom>
              <a:noFill/>
              <a:ln w="12700" cap="flat">
                <a:solidFill>
                  <a:srgbClr val="000000"/>
                </a:solidFill>
                <a:prstDash val="solid"/>
                <a:round/>
                <a:tailEnd type="triangle" w="med" len="me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409" name="π"/>
              <p:cNvSpPr txBox="1"/>
              <p:nvPr/>
            </p:nvSpPr>
            <p:spPr>
              <a:xfrm>
                <a:off x="1041400" y="558800"/>
                <a:ext cx="322223"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uFill>
                      <a:solidFill>
                        <a:srgbClr val="000000"/>
                      </a:solidFill>
                    </a:uFill>
                    <a:latin typeface="Symbol"/>
                    <a:ea typeface="Symbol"/>
                    <a:cs typeface="Symbol"/>
                    <a:sym typeface="Symbol"/>
                  </a:defRPr>
                </a:lvl1pPr>
              </a:lstStyle>
              <a:p>
                <a:pPr/>
                <a:r>
                  <a:t>p</a:t>
                </a:r>
              </a:p>
            </p:txBody>
          </p:sp>
          <p:sp>
            <p:nvSpPr>
              <p:cNvPr id="410" name="Line"/>
              <p:cNvSpPr/>
              <p:nvPr/>
            </p:nvSpPr>
            <p:spPr>
              <a:xfrm flipV="1">
                <a:off x="646120" y="673100"/>
                <a:ext cx="425761" cy="307470"/>
              </a:xfrm>
              <a:prstGeom prst="line">
                <a:avLst/>
              </a:prstGeom>
              <a:noFill/>
              <a:ln w="25400" cap="flat">
                <a:solidFill>
                  <a:srgbClr val="371A94"/>
                </a:solidFill>
                <a:prstDash val="solid"/>
                <a:round/>
                <a:headEnd type="stealth" w="med" len="med"/>
              </a:ln>
              <a:effectLst/>
            </p:spPr>
            <p:txBody>
              <a:bodyPr wrap="square" lIns="0" tIns="0" rIns="0" bIns="0" numCol="1" anchor="t">
                <a:noAutofit/>
              </a:bodyPr>
              <a:lstStyle/>
              <a:p>
                <a:pPr/>
              </a:p>
            </p:txBody>
          </p:sp>
        </p:grpSp>
        <p:sp>
          <p:nvSpPr>
            <p:cNvPr id="412" name="pTtrigger"/>
            <p:cNvSpPr txBox="1"/>
            <p:nvPr/>
          </p:nvSpPr>
          <p:spPr>
            <a:xfrm>
              <a:off x="1727200" y="50800"/>
              <a:ext cx="952076"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2200">
                  <a:solidFill>
                    <a:srgbClr val="FF2600"/>
                  </a:solidFill>
                  <a:uFill>
                    <a:solidFill>
                      <a:srgbClr val="FF2600"/>
                    </a:solidFill>
                  </a:uFill>
                  <a:latin typeface="+mn-lt"/>
                  <a:ea typeface="+mn-ea"/>
                  <a:cs typeface="+mn-cs"/>
                  <a:sym typeface="Arial"/>
                </a:defRPr>
              </a:pPr>
              <a:r>
                <a:t>p</a:t>
              </a:r>
              <a:r>
                <a:rPr baseline="-5999"/>
                <a:t>T</a:t>
              </a:r>
              <a:r>
                <a:rPr baseline="31999"/>
                <a:t>trigger</a:t>
              </a:r>
            </a:p>
          </p:txBody>
        </p:sp>
        <p:sp>
          <p:nvSpPr>
            <p:cNvPr id="413" name="pTassoc"/>
            <p:cNvSpPr txBox="1"/>
            <p:nvPr/>
          </p:nvSpPr>
          <p:spPr>
            <a:xfrm>
              <a:off x="0" y="584200"/>
              <a:ext cx="890048"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2200">
                  <a:solidFill>
                    <a:srgbClr val="021EAA"/>
                  </a:solidFill>
                  <a:uFill>
                    <a:solidFill>
                      <a:srgbClr val="021EAA"/>
                    </a:solidFill>
                  </a:uFill>
                  <a:latin typeface="+mn-lt"/>
                  <a:ea typeface="+mn-ea"/>
                  <a:cs typeface="+mn-cs"/>
                  <a:sym typeface="Arial"/>
                </a:defRPr>
              </a:pPr>
              <a:r>
                <a:t>p</a:t>
              </a:r>
              <a:r>
                <a:rPr baseline="-5999"/>
                <a:t>T</a:t>
              </a:r>
              <a:r>
                <a:rPr baseline="31999"/>
                <a:t>assoc</a:t>
              </a:r>
            </a:p>
          </p:txBody>
        </p:sp>
      </p:grpSp>
      <p:grpSp>
        <p:nvGrpSpPr>
          <p:cNvPr id="418" name="Group"/>
          <p:cNvGrpSpPr/>
          <p:nvPr/>
        </p:nvGrpSpPr>
        <p:grpSpPr>
          <a:xfrm>
            <a:off x="212819" y="1664692"/>
            <a:ext cx="4221155" cy="3190513"/>
            <a:chOff x="0" y="0"/>
            <a:chExt cx="4221154" cy="3190511"/>
          </a:xfrm>
        </p:grpSpPr>
        <p:pic>
          <p:nvPicPr>
            <p:cNvPr id="415" name="2.19-deltaPhi_theory_15x100_Q2_1_y_0.7_withSud.pdf" descr="2.19-deltaPhi_theory_15x100_Q2_1_y_0.7_withSud.pdf"/>
            <p:cNvPicPr>
              <a:picLocks noChangeAspect="1"/>
            </p:cNvPicPr>
            <p:nvPr/>
          </p:nvPicPr>
          <p:blipFill>
            <a:blip r:embed="rId2">
              <a:extLst/>
            </a:blip>
            <a:stretch>
              <a:fillRect/>
            </a:stretch>
          </p:blipFill>
          <p:spPr>
            <a:xfrm>
              <a:off x="0" y="0"/>
              <a:ext cx="4221155" cy="3190512"/>
            </a:xfrm>
            <a:prstGeom prst="rect">
              <a:avLst/>
            </a:prstGeom>
            <a:ln w="12700" cap="flat">
              <a:noFill/>
              <a:round/>
            </a:ln>
            <a:effectLst/>
          </p:spPr>
        </p:pic>
        <p:sp>
          <p:nvSpPr>
            <p:cNvPr id="416" name="Line"/>
            <p:cNvSpPr/>
            <p:nvPr/>
          </p:nvSpPr>
          <p:spPr>
            <a:xfrm flipV="1">
              <a:off x="3369192" y="683272"/>
              <a:ext cx="1" cy="856816"/>
            </a:xfrm>
            <a:prstGeom prst="line">
              <a:avLst/>
            </a:prstGeom>
            <a:noFill/>
            <a:ln w="38100" cap="flat">
              <a:solidFill>
                <a:srgbClr val="E32400"/>
              </a:solidFill>
              <a:prstDash val="solid"/>
              <a:round/>
              <a:headEnd type="stealth" w="med" len="med"/>
            </a:ln>
            <a:effectLst/>
          </p:spPr>
          <p:txBody>
            <a:bodyPr wrap="square" lIns="0" tIns="0" rIns="0" bIns="0" numCol="1" anchor="t">
              <a:noAutofit/>
            </a:bodyPr>
            <a:lstStyle/>
            <a:p>
              <a:pPr/>
            </a:p>
          </p:txBody>
        </p:sp>
        <p:sp>
          <p:nvSpPr>
            <p:cNvPr id="417" name="suppression…"/>
            <p:cNvSpPr txBox="1"/>
            <p:nvPr/>
          </p:nvSpPr>
          <p:spPr>
            <a:xfrm>
              <a:off x="2712784" y="807481"/>
              <a:ext cx="1388421" cy="452068"/>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buClr>
                  <a:srgbClr val="000000"/>
                </a:buClr>
                <a:defRPr b="1">
                  <a:solidFill>
                    <a:srgbClr val="E32400"/>
                  </a:solidFill>
                  <a:uFill>
                    <a:solidFill>
                      <a:srgbClr val="E32400"/>
                    </a:solidFill>
                  </a:uFill>
                  <a:latin typeface="+mn-lt"/>
                  <a:ea typeface="+mn-ea"/>
                  <a:cs typeface="+mn-cs"/>
                  <a:sym typeface="Arial"/>
                </a:defRPr>
              </a:pPr>
              <a:r>
                <a:t>suppression </a:t>
              </a:r>
            </a:p>
            <a:p>
              <a:pPr algn="ctr">
                <a:buClr>
                  <a:srgbClr val="000000"/>
                </a:buClr>
                <a:defRPr b="1">
                  <a:solidFill>
                    <a:srgbClr val="E32400"/>
                  </a:solidFill>
                  <a:uFill>
                    <a:solidFill>
                      <a:srgbClr val="E32400"/>
                    </a:solidFill>
                  </a:uFill>
                  <a:latin typeface="+mn-lt"/>
                  <a:ea typeface="+mn-ea"/>
                  <a:cs typeface="+mn-cs"/>
                  <a:sym typeface="Arial"/>
                </a:defRPr>
              </a:pPr>
              <a:r>
                <a:t>increasing with A</a:t>
              </a:r>
            </a:p>
          </p:txBody>
        </p:sp>
      </p:grpSp>
      <p:sp>
        <p:nvSpPr>
          <p:cNvPr id="419" name="Forward dihadron correlation in Dilute-Dense factorizations as a probe to saturation."/>
          <p:cNvSpPr txBox="1"/>
          <p:nvPr/>
        </p:nvSpPr>
        <p:spPr>
          <a:xfrm>
            <a:off x="238704" y="724349"/>
            <a:ext cx="8666592" cy="8028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ts val="4200"/>
              </a:lnSpc>
              <a:spcBef>
                <a:spcPts val="1200"/>
              </a:spcBef>
              <a:defRPr sz="2400">
                <a:solidFill>
                  <a:srgbClr val="941100"/>
                </a:solidFill>
                <a:latin typeface="+mn-lt"/>
                <a:ea typeface="+mn-ea"/>
                <a:cs typeface="+mn-cs"/>
                <a:sym typeface="Arial"/>
              </a:defRPr>
            </a:pPr>
            <a:r>
              <a:t>Forward dihadron correlation in </a:t>
            </a:r>
            <a:r>
              <a:rPr i="1"/>
              <a:t>Dilute-Dense</a:t>
            </a:r>
            <a:r>
              <a:t> factorizations as a probe to saturation. </a:t>
            </a:r>
          </a:p>
        </p:txBody>
      </p:sp>
      <p:sp>
        <p:nvSpPr>
          <p:cNvPr id="420" name="Predicted [C. Marquet, 09] as important hint of saturation…"/>
          <p:cNvSpPr txBox="1"/>
          <p:nvPr/>
        </p:nvSpPr>
        <p:spPr>
          <a:xfrm>
            <a:off x="106362" y="5079584"/>
            <a:ext cx="8931276" cy="1428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254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t>Predicted [C. Marquet, 09] as important hint of saturation</a:t>
            </a:r>
          </a:p>
          <a:p>
            <a:pPr lvl="1" marL="254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rPr>
                <a:solidFill>
                  <a:srgbClr val="FF2600"/>
                </a:solidFill>
              </a:rPr>
              <a:t>Interpretation:</a:t>
            </a:r>
            <a:r>
              <a:t> </a:t>
            </a:r>
            <a:r>
              <a:rPr>
                <a:solidFill>
                  <a:srgbClr val="021EAA"/>
                </a:solidFill>
              </a:rPr>
              <a:t>decorrelation due to interaction with low-x gluonic matter</a:t>
            </a:r>
            <a:endParaRPr>
              <a:solidFill>
                <a:srgbClr val="021EAA"/>
              </a:solidFill>
            </a:endParaRPr>
          </a:p>
          <a:p>
            <a:pPr lvl="1" marL="254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t>Robust calculations available (Albacete, Dominguez, Lappi, Marquet, Stasto, Xiao) including Sudakov resummation in dijet processes</a:t>
            </a:r>
          </a:p>
        </p:txBody>
      </p:sp>
      <p:sp>
        <p:nvSpPr>
          <p:cNvPr id="421" name="Already tantalizing hints from p+A…"/>
          <p:cNvSpPr txBox="1"/>
          <p:nvPr/>
        </p:nvSpPr>
        <p:spPr>
          <a:xfrm>
            <a:off x="4652401" y="3690405"/>
            <a:ext cx="4284754" cy="702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100">
                <a:uFill>
                  <a:solidFill>
                    <a:srgbClr val="000000"/>
                  </a:solidFill>
                </a:uFill>
                <a:latin typeface="+mn-lt"/>
                <a:ea typeface="+mn-ea"/>
                <a:cs typeface="+mn-cs"/>
                <a:sym typeface="Arial"/>
              </a:defRPr>
            </a:pPr>
            <a:r>
              <a:t>Already tantalizing hints from p+A</a:t>
            </a:r>
          </a:p>
          <a:p>
            <a:pPr marL="40639" marR="40639" defTabSz="914400">
              <a:defRPr sz="2100">
                <a:uFill>
                  <a:solidFill>
                    <a:srgbClr val="000000"/>
                  </a:solidFill>
                </a:uFill>
                <a:latin typeface="+mn-lt"/>
                <a:ea typeface="+mn-ea"/>
                <a:cs typeface="+mn-cs"/>
                <a:sym typeface="Arial"/>
              </a:defRPr>
            </a:pPr>
            <a:r>
              <a:t>studies at RHIC (STAR &amp; PHENIX)</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Rectangle"/>
          <p:cNvSpPr/>
          <p:nvPr/>
        </p:nvSpPr>
        <p:spPr>
          <a:xfrm>
            <a:off x="7171113" y="2006838"/>
            <a:ext cx="69750" cy="1204979"/>
          </a:xfrm>
          <a:prstGeom prst="rect">
            <a:avLst/>
          </a:prstGeom>
          <a:solidFill>
            <a:srgbClr val="A6AAA9">
              <a:alpha val="61522"/>
            </a:srgbClr>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424" name="Rectangle"/>
          <p:cNvSpPr/>
          <p:nvPr/>
        </p:nvSpPr>
        <p:spPr>
          <a:xfrm>
            <a:off x="7158413" y="2519071"/>
            <a:ext cx="69750" cy="967202"/>
          </a:xfrm>
          <a:prstGeom prst="rect">
            <a:avLst/>
          </a:prstGeom>
          <a:solidFill>
            <a:schemeClr val="accent4">
              <a:alpha val="61522"/>
            </a:schemeClr>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425" name="EIC Simulation Results: Dihadrons"/>
          <p:cNvSpPr txBox="1"/>
          <p:nvPr>
            <p:ph type="title"/>
          </p:nvPr>
        </p:nvSpPr>
        <p:spPr>
          <a:prstGeom prst="rect">
            <a:avLst/>
          </a:prstGeom>
        </p:spPr>
        <p:txBody>
          <a:bodyPr/>
          <a:lstStyle/>
          <a:p>
            <a:pPr/>
            <a:r>
              <a:t>EIC Simulation Results: Dihadrons</a:t>
            </a:r>
          </a:p>
        </p:txBody>
      </p:sp>
      <p:sp>
        <p:nvSpPr>
          <p:cNvPr id="4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29" name="Group"/>
          <p:cNvGrpSpPr/>
          <p:nvPr/>
        </p:nvGrpSpPr>
        <p:grpSpPr>
          <a:xfrm>
            <a:off x="3997943" y="888057"/>
            <a:ext cx="1126569" cy="507785"/>
            <a:chOff x="18559" y="0"/>
            <a:chExt cx="1126568" cy="507784"/>
          </a:xfrm>
        </p:grpSpPr>
        <p:sp>
          <p:nvSpPr>
            <p:cNvPr id="427" name="Arrow"/>
            <p:cNvSpPr/>
            <p:nvPr/>
          </p:nvSpPr>
          <p:spPr>
            <a:xfrm rot="10800000">
              <a:off x="18559" y="311667"/>
              <a:ext cx="1126570" cy="196118"/>
            </a:xfrm>
            <a:prstGeom prst="leftArrow">
              <a:avLst>
                <a:gd name="adj1" fmla="val 50000"/>
                <a:gd name="adj2" fmla="val 50000"/>
              </a:avLst>
            </a:prstGeom>
            <a:gradFill flip="none" rotWithShape="1">
              <a:gsLst>
                <a:gs pos="0">
                  <a:srgbClr val="0000FF"/>
                </a:gs>
                <a:gs pos="50000">
                  <a:srgbClr val="FFFFFF"/>
                </a:gs>
                <a:gs pos="100000">
                  <a:srgbClr val="0000FF"/>
                </a:gs>
              </a:gsLst>
              <a:lin ang="0" scaled="0"/>
            </a:gradFill>
            <a:ln w="9525" cap="flat">
              <a:solidFill>
                <a:srgbClr val="000090"/>
              </a:solidFill>
              <a:prstDash val="solid"/>
              <a:round/>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sp>
          <p:nvSpPr>
            <p:cNvPr id="428" name="Ratio"/>
            <p:cNvSpPr txBox="1"/>
            <p:nvPr/>
          </p:nvSpPr>
          <p:spPr>
            <a:xfrm>
              <a:off x="254000" y="0"/>
              <a:ext cx="715354" cy="3974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800"/>
              </a:lvl1pPr>
            </a:lstStyle>
            <a:p>
              <a:pPr/>
              <a:r>
                <a:t>Ratio</a:t>
              </a:r>
            </a:p>
          </p:txBody>
        </p:sp>
      </p:grpSp>
      <p:pic>
        <p:nvPicPr>
          <p:cNvPr id="430" name="curve1.pdf" descr="curve1.pdf"/>
          <p:cNvPicPr>
            <a:picLocks noChangeAspect="1"/>
          </p:cNvPicPr>
          <p:nvPr/>
        </p:nvPicPr>
        <p:blipFill>
          <a:blip r:embed="rId2">
            <a:extLst/>
          </a:blip>
          <a:stretch>
            <a:fillRect/>
          </a:stretch>
        </p:blipFill>
        <p:spPr>
          <a:xfrm>
            <a:off x="128398" y="809799"/>
            <a:ext cx="3683001" cy="2850455"/>
          </a:xfrm>
          <a:prstGeom prst="rect">
            <a:avLst/>
          </a:prstGeom>
          <a:ln w="12700"/>
        </p:spPr>
      </p:pic>
      <p:pic>
        <p:nvPicPr>
          <p:cNvPr id="431" name="curve2.pdf" descr="curve2.pdf"/>
          <p:cNvPicPr>
            <a:picLocks noChangeAspect="1"/>
          </p:cNvPicPr>
          <p:nvPr/>
        </p:nvPicPr>
        <p:blipFill>
          <a:blip r:embed="rId3">
            <a:extLst/>
          </a:blip>
          <a:stretch>
            <a:fillRect/>
          </a:stretch>
        </p:blipFill>
        <p:spPr>
          <a:xfrm>
            <a:off x="128398" y="809799"/>
            <a:ext cx="3683001" cy="2850455"/>
          </a:xfrm>
          <a:prstGeom prst="rect">
            <a:avLst/>
          </a:prstGeom>
          <a:ln w="12700"/>
        </p:spPr>
      </p:pic>
      <p:pic>
        <p:nvPicPr>
          <p:cNvPr id="432" name="curve3.pdf" descr="curve3.pdf"/>
          <p:cNvPicPr>
            <a:picLocks noChangeAspect="1"/>
          </p:cNvPicPr>
          <p:nvPr/>
        </p:nvPicPr>
        <p:blipFill>
          <a:blip r:embed="rId4">
            <a:extLst/>
          </a:blip>
          <a:stretch>
            <a:fillRect/>
          </a:stretch>
        </p:blipFill>
        <p:spPr>
          <a:xfrm>
            <a:off x="128398" y="809799"/>
            <a:ext cx="3683001" cy="2850455"/>
          </a:xfrm>
          <a:prstGeom prst="rect">
            <a:avLst/>
          </a:prstGeom>
          <a:ln w="12700"/>
        </p:spPr>
      </p:pic>
      <p:pic>
        <p:nvPicPr>
          <p:cNvPr id="433" name="ratio1.pdf" descr="ratio1.pdf"/>
          <p:cNvPicPr>
            <a:picLocks noChangeAspect="1"/>
          </p:cNvPicPr>
          <p:nvPr/>
        </p:nvPicPr>
        <p:blipFill>
          <a:blip r:embed="rId5">
            <a:extLst/>
          </a:blip>
          <a:stretch>
            <a:fillRect/>
          </a:stretch>
        </p:blipFill>
        <p:spPr>
          <a:xfrm>
            <a:off x="5177071" y="888057"/>
            <a:ext cx="3454126" cy="3188542"/>
          </a:xfrm>
          <a:prstGeom prst="rect">
            <a:avLst/>
          </a:prstGeom>
          <a:ln w="12700"/>
        </p:spPr>
      </p:pic>
      <p:pic>
        <p:nvPicPr>
          <p:cNvPr id="434" name="ratio2.pdf" descr="ratio2.pdf"/>
          <p:cNvPicPr>
            <a:picLocks noChangeAspect="1"/>
          </p:cNvPicPr>
          <p:nvPr/>
        </p:nvPicPr>
        <p:blipFill>
          <a:blip r:embed="rId6">
            <a:extLst/>
          </a:blip>
          <a:stretch>
            <a:fillRect/>
          </a:stretch>
        </p:blipFill>
        <p:spPr>
          <a:xfrm>
            <a:off x="5177071" y="888057"/>
            <a:ext cx="3454126" cy="3188542"/>
          </a:xfrm>
          <a:prstGeom prst="rect">
            <a:avLst/>
          </a:prstGeom>
          <a:ln w="12700"/>
        </p:spPr>
      </p:pic>
      <p:pic>
        <p:nvPicPr>
          <p:cNvPr id="435" name="ratio3.pdf" descr="ratio3.pdf"/>
          <p:cNvPicPr>
            <a:picLocks noChangeAspect="1"/>
          </p:cNvPicPr>
          <p:nvPr/>
        </p:nvPicPr>
        <p:blipFill>
          <a:blip r:embed="rId7">
            <a:extLst/>
          </a:blip>
          <a:stretch>
            <a:fillRect/>
          </a:stretch>
        </p:blipFill>
        <p:spPr>
          <a:xfrm>
            <a:off x="5177071" y="888057"/>
            <a:ext cx="3454126" cy="3188542"/>
          </a:xfrm>
          <a:prstGeom prst="rect">
            <a:avLst/>
          </a:prstGeom>
          <a:ln w="12700"/>
        </p:spPr>
      </p:pic>
      <p:pic>
        <p:nvPicPr>
          <p:cNvPr id="436" name="xg1.pdf" descr="xg1.pdf"/>
          <p:cNvPicPr>
            <a:picLocks noChangeAspect="1"/>
          </p:cNvPicPr>
          <p:nvPr/>
        </p:nvPicPr>
        <p:blipFill>
          <a:blip r:embed="rId8">
            <a:extLst/>
          </a:blip>
          <a:stretch>
            <a:fillRect/>
          </a:stretch>
        </p:blipFill>
        <p:spPr>
          <a:xfrm>
            <a:off x="102998" y="3778430"/>
            <a:ext cx="3695701" cy="3022764"/>
          </a:xfrm>
          <a:prstGeom prst="rect">
            <a:avLst/>
          </a:prstGeom>
          <a:ln w="12700"/>
        </p:spPr>
      </p:pic>
      <p:pic>
        <p:nvPicPr>
          <p:cNvPr id="437" name="xg2.pdf" descr="xg2.pdf"/>
          <p:cNvPicPr>
            <a:picLocks noChangeAspect="1"/>
          </p:cNvPicPr>
          <p:nvPr/>
        </p:nvPicPr>
        <p:blipFill>
          <a:blip r:embed="rId9">
            <a:extLst/>
          </a:blip>
          <a:stretch>
            <a:fillRect/>
          </a:stretch>
        </p:blipFill>
        <p:spPr>
          <a:xfrm>
            <a:off x="77598" y="3754184"/>
            <a:ext cx="3810001" cy="3113944"/>
          </a:xfrm>
          <a:prstGeom prst="rect">
            <a:avLst/>
          </a:prstGeom>
          <a:ln w="12700"/>
        </p:spPr>
      </p:pic>
      <p:pic>
        <p:nvPicPr>
          <p:cNvPr id="438" name="xg3.pdf" descr="xg3.pdf"/>
          <p:cNvPicPr>
            <a:picLocks noChangeAspect="1"/>
          </p:cNvPicPr>
          <p:nvPr/>
        </p:nvPicPr>
        <p:blipFill>
          <a:blip r:embed="rId10">
            <a:extLst/>
          </a:blip>
          <a:stretch>
            <a:fillRect/>
          </a:stretch>
        </p:blipFill>
        <p:spPr>
          <a:xfrm>
            <a:off x="86320" y="3765730"/>
            <a:ext cx="3721101" cy="3043539"/>
          </a:xfrm>
          <a:prstGeom prst="rect">
            <a:avLst/>
          </a:prstGeom>
          <a:ln w="12700"/>
        </p:spPr>
      </p:pic>
      <p:sp>
        <p:nvSpPr>
          <p:cNvPr id="43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40" name="Zheng et al., PRD89 (2014) 074037;…"/>
          <p:cNvSpPr txBox="1"/>
          <p:nvPr/>
        </p:nvSpPr>
        <p:spPr>
          <a:xfrm rot="5400000">
            <a:off x="7546486" y="2008919"/>
            <a:ext cx="2696553" cy="452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a:solidFill>
                  <a:srgbClr val="008F00"/>
                </a:solidFill>
                <a:uFill>
                  <a:solidFill>
                    <a:srgbClr val="000000"/>
                  </a:solidFill>
                </a:uFill>
                <a:latin typeface="+mn-lt"/>
                <a:ea typeface="+mn-ea"/>
                <a:cs typeface="+mn-cs"/>
                <a:sym typeface="Arial"/>
              </a:defRPr>
            </a:pPr>
            <a:r>
              <a:t>Zheng et al., PRD89 (2014) 074037; </a:t>
            </a:r>
          </a:p>
          <a:p>
            <a:pPr marL="40639" marR="40639" defTabSz="914400">
              <a:defRPr>
                <a:solidFill>
                  <a:srgbClr val="008F00"/>
                </a:solidFill>
                <a:uFill>
                  <a:solidFill>
                    <a:srgbClr val="000000"/>
                  </a:solidFill>
                </a:uFill>
                <a:latin typeface="+mn-lt"/>
                <a:ea typeface="+mn-ea"/>
                <a:cs typeface="+mn-cs"/>
                <a:sym typeface="Arial"/>
              </a:defRPr>
            </a:pPr>
            <a:r>
              <a:t>BNL-114111-2017, arXiv:1708.01527</a:t>
            </a:r>
          </a:p>
        </p:txBody>
      </p:sp>
      <p:sp>
        <p:nvSpPr>
          <p:cNvPr id="441" name="Clear saturation signature…"/>
          <p:cNvSpPr txBox="1"/>
          <p:nvPr>
            <p:ph type="body" sz="half" idx="1"/>
          </p:nvPr>
        </p:nvSpPr>
        <p:spPr>
          <a:xfrm>
            <a:off x="4011768" y="4101000"/>
            <a:ext cx="5062769" cy="2696553"/>
          </a:xfrm>
          <a:prstGeom prst="rect">
            <a:avLst/>
          </a:prstGeom>
        </p:spPr>
        <p:txBody>
          <a:bodyPr/>
          <a:lstStyle/>
          <a:p>
            <a:pPr lvl="1" marL="254000" indent="-254000">
              <a:buClr>
                <a:srgbClr val="FF2600"/>
              </a:buClr>
              <a:buSzPct val="150000"/>
              <a:buFontTx/>
              <a:buChar char="•"/>
              <a:defRPr sz="2200">
                <a:solidFill>
                  <a:srgbClr val="021EAA"/>
                </a:solidFill>
              </a:defRPr>
            </a:pPr>
            <a:r>
              <a:t>Clear saturation signature</a:t>
            </a:r>
          </a:p>
          <a:p>
            <a:pPr lvl="2" marL="508000" indent="-254000">
              <a:buClr>
                <a:srgbClr val="021EAA"/>
              </a:buClr>
              <a:buSzPct val="110000"/>
              <a:buChar char="‣"/>
              <a:defRPr sz="2200"/>
            </a:pPr>
            <a:r>
              <a:t>Substantial suppression</a:t>
            </a:r>
          </a:p>
          <a:p>
            <a:pPr lvl="1" marL="254000" indent="-254000">
              <a:buClr>
                <a:srgbClr val="FF2600"/>
              </a:buClr>
              <a:buSzPct val="150000"/>
              <a:buFontTx/>
              <a:buChar char="•"/>
              <a:defRPr sz="2200">
                <a:solidFill>
                  <a:srgbClr val="021EAA"/>
                </a:solidFill>
              </a:defRPr>
            </a:pPr>
            <a:r>
              <a:t>Similar Dijet Correlations</a:t>
            </a:r>
          </a:p>
          <a:p>
            <a:pPr lvl="2" marL="508000" indent="-254000">
              <a:buClr>
                <a:srgbClr val="021EAA"/>
              </a:buClr>
              <a:buSzPct val="110000"/>
              <a:buChar char="‣"/>
              <a:defRPr sz="2200"/>
            </a:pPr>
            <a:r>
              <a:t>Unique measurement of WW Gluon Distributions (nTMDs)</a:t>
            </a:r>
          </a:p>
          <a:p>
            <a:pPr lvl="1" marL="254000" indent="-254000">
              <a:buClr>
                <a:srgbClr val="FF2600"/>
              </a:buClr>
              <a:buSzPct val="150000"/>
              <a:buFontTx/>
              <a:buChar char="•"/>
              <a:defRPr sz="2200"/>
            </a:pPr>
            <a:r>
              <a:t>Requires large EIC √s so effect not dominated by model uncertainties</a:t>
            </a:r>
          </a:p>
        </p:txBody>
      </p:sp>
      <p:grpSp>
        <p:nvGrpSpPr>
          <p:cNvPr id="445" name="Group"/>
          <p:cNvGrpSpPr/>
          <p:nvPr/>
        </p:nvGrpSpPr>
        <p:grpSpPr>
          <a:xfrm>
            <a:off x="5881863" y="3136899"/>
            <a:ext cx="1177468" cy="457201"/>
            <a:chOff x="0" y="12699"/>
            <a:chExt cx="1177467" cy="457200"/>
          </a:xfrm>
        </p:grpSpPr>
        <p:sp>
          <p:nvSpPr>
            <p:cNvPr id="442" name="Group"/>
            <p:cNvSpPr txBox="1"/>
            <p:nvPr/>
          </p:nvSpPr>
          <p:spPr>
            <a:xfrm>
              <a:off x="162791" y="12699"/>
              <a:ext cx="1014677"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Model </a:t>
              </a:r>
            </a:p>
            <a:p>
              <a:pPr/>
              <a:r>
                <a:t>Uncertainties</a:t>
              </a:r>
            </a:p>
          </p:txBody>
        </p:sp>
        <p:sp>
          <p:nvSpPr>
            <p:cNvPr id="443" name="Rectangle"/>
            <p:cNvSpPr/>
            <p:nvPr/>
          </p:nvSpPr>
          <p:spPr>
            <a:xfrm>
              <a:off x="0" y="83575"/>
              <a:ext cx="70313" cy="112250"/>
            </a:xfrm>
            <a:prstGeom prst="rect">
              <a:avLst/>
            </a:prstGeom>
            <a:solidFill>
              <a:srgbClr val="A6AAA9">
                <a:alpha val="61522"/>
              </a:srgbClr>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444" name="Rectangle"/>
            <p:cNvSpPr/>
            <p:nvPr/>
          </p:nvSpPr>
          <p:spPr>
            <a:xfrm>
              <a:off x="82336" y="82427"/>
              <a:ext cx="68432" cy="114546"/>
            </a:xfrm>
            <a:prstGeom prst="rect">
              <a:avLst/>
            </a:prstGeom>
            <a:solidFill>
              <a:schemeClr val="accent4">
                <a:alpha val="61522"/>
              </a:schemeClr>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9"/>
                                        </p:tgtEl>
                                        <p:attrNameLst>
                                          <p:attrName>style.visibility</p:attrName>
                                        </p:attrNameLst>
                                      </p:cBhvr>
                                      <p:to>
                                        <p:strVal val="visible"/>
                                      </p:to>
                                    </p:set>
                                    <p:animEffect filter="wipe(left)" transition="in">
                                      <p:cBhvr>
                                        <p:cTn id="7" dur="200"/>
                                        <p:tgtEl>
                                          <p:spTgt spid="429"/>
                                        </p:tgtEl>
                                      </p:cBhvr>
                                    </p:animEffect>
                                  </p:childTnLst>
                                </p:cTn>
                              </p:par>
                            </p:childTnLst>
                          </p:cTn>
                        </p:par>
                        <p:par>
                          <p:cTn id="8" fill="hold">
                            <p:stCondLst>
                              <p:cond delay="200"/>
                            </p:stCondLst>
                            <p:childTnLst>
                              <p:par>
                                <p:cTn id="9" presetClass="entr" nodeType="afterEffect" presetSubtype="0" presetID="1" grpId="2" fill="hold">
                                  <p:stCondLst>
                                    <p:cond delay="0"/>
                                  </p:stCondLst>
                                  <p:iterate type="el" backwards="0">
                                    <p:tmAbs val="0"/>
                                  </p:iterate>
                                  <p:childTnLst>
                                    <p:set>
                                      <p:cBhvr>
                                        <p:cTn id="10" fill="hold"/>
                                        <p:tgtEl>
                                          <p:spTgt spid="433"/>
                                        </p:tgtEl>
                                        <p:attrNameLst>
                                          <p:attrName>style.visibility</p:attrName>
                                        </p:attrNameLst>
                                      </p:cBhvr>
                                      <p:to>
                                        <p:strVal val="visible"/>
                                      </p:to>
                                    </p:set>
                                  </p:childTnLst>
                                </p:cTn>
                              </p:par>
                            </p:childTnLst>
                          </p:cTn>
                        </p:par>
                        <p:par>
                          <p:cTn id="11" fill="hold">
                            <p:stCondLst>
                              <p:cond delay="200"/>
                            </p:stCondLst>
                            <p:childTnLst>
                              <p:par>
                                <p:cTn id="12" presetClass="entr" nodeType="afterEffect" presetSubtype="0" presetID="1" grpId="3" fill="hold">
                                  <p:stCondLst>
                                    <p:cond delay="0"/>
                                  </p:stCondLst>
                                  <p:iterate type="el" backwards="0">
                                    <p:tmAbs val="0"/>
                                  </p:iterate>
                                  <p:childTnLst>
                                    <p:set>
                                      <p:cBhvr>
                                        <p:cTn id="13" fill="hold"/>
                                        <p:tgtEl>
                                          <p:spTgt spid="436"/>
                                        </p:tgtEl>
                                        <p:attrNameLst>
                                          <p:attrName>style.visibility</p:attrName>
                                        </p:attrNameLst>
                                      </p:cBhvr>
                                      <p:to>
                                        <p:strVal val="visible"/>
                                      </p:to>
                                    </p:set>
                                  </p:childTnLst>
                                </p:cTn>
                              </p:par>
                            </p:childTnLst>
                          </p:cTn>
                        </p:par>
                        <p:par>
                          <p:cTn id="14" fill="hold">
                            <p:stCondLst>
                              <p:cond delay="200"/>
                            </p:stCondLst>
                            <p:childTnLst>
                              <p:par>
                                <p:cTn id="15" presetClass="entr" nodeType="afterEffect" presetSubtype="0" presetID="1" grpId="4" fill="hold">
                                  <p:stCondLst>
                                    <p:cond delay="0"/>
                                  </p:stCondLst>
                                  <p:iterate type="el" backwards="0">
                                    <p:tmAbs val="0"/>
                                  </p:iterate>
                                  <p:childTnLst>
                                    <p:set>
                                      <p:cBhvr>
                                        <p:cTn id="16" fill="hold"/>
                                        <p:tgtEl>
                                          <p:spTgt spid="445"/>
                                        </p:tgtEl>
                                        <p:attrNameLst>
                                          <p:attrName>style.visibility</p:attrName>
                                        </p:attrNameLst>
                                      </p:cBhvr>
                                      <p:to>
                                        <p:strVal val="visible"/>
                                      </p:to>
                                    </p:set>
                                  </p:childTnLst>
                                </p:cTn>
                              </p:par>
                            </p:childTnLst>
                          </p:cTn>
                        </p:par>
                        <p:par>
                          <p:cTn id="17" fill="hold">
                            <p:stCondLst>
                              <p:cond delay="200"/>
                            </p:stCondLst>
                            <p:childTnLst>
                              <p:par>
                                <p:cTn id="18" presetClass="entr" nodeType="afterEffect" presetSubtype="0" presetID="1" grpId="5" fill="hold">
                                  <p:stCondLst>
                                    <p:cond delay="0"/>
                                  </p:stCondLst>
                                  <p:iterate type="el" backwards="0">
                                    <p:tmAbs val="0"/>
                                  </p:iterate>
                                  <p:childTnLst>
                                    <p:set>
                                      <p:cBhvr>
                                        <p:cTn id="19" fill="hold"/>
                                        <p:tgtEl>
                                          <p:spTgt spid="423"/>
                                        </p:tgtEl>
                                        <p:attrNameLst>
                                          <p:attrName>style.visibility</p:attrName>
                                        </p:attrNameLst>
                                      </p:cBhvr>
                                      <p:to>
                                        <p:strVal val="visible"/>
                                      </p:to>
                                    </p:set>
                                  </p:childTnLst>
                                </p:cTn>
                              </p:par>
                            </p:childTnLst>
                          </p:cTn>
                        </p:par>
                        <p:par>
                          <p:cTn id="20" fill="hold">
                            <p:stCondLst>
                              <p:cond delay="200"/>
                            </p:stCondLst>
                            <p:childTnLst>
                              <p:par>
                                <p:cTn id="21" presetClass="entr" nodeType="afterEffect" presetSubtype="0" presetID="1" grpId="6" fill="hold">
                                  <p:stCondLst>
                                    <p:cond delay="0"/>
                                  </p:stCondLst>
                                  <p:iterate type="el" backwards="0">
                                    <p:tmAbs val="0"/>
                                  </p:iterate>
                                  <p:childTnLst>
                                    <p:set>
                                      <p:cBhvr>
                                        <p:cTn id="22" fill="hold"/>
                                        <p:tgtEl>
                                          <p:spTgt spid="4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7" fill="hold">
                                  <p:stCondLst>
                                    <p:cond delay="0"/>
                                  </p:stCondLst>
                                  <p:iterate type="el" backwards="0">
                                    <p:tmAbs val="0"/>
                                  </p:iterate>
                                  <p:childTnLst>
                                    <p:set>
                                      <p:cBhvr>
                                        <p:cTn id="26" fill="hold">
                                          <p:stCondLst>
                                            <p:cond delay="0"/>
                                          </p:stCondLst>
                                        </p:cTn>
                                        <p:tgtEl>
                                          <p:spTgt spid="430"/>
                                        </p:tgtEl>
                                        <p:attrNameLst>
                                          <p:attrName>style.visibility</p:attrName>
                                        </p:attrNameLst>
                                      </p:cBhvr>
                                      <p:to>
                                        <p:strVal val="hidden"/>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431"/>
                                        </p:tgtEl>
                                        <p:attrNameLst>
                                          <p:attrName>style.visibility</p:attrName>
                                        </p:attrNameLst>
                                      </p:cBhvr>
                                      <p:to>
                                        <p:strVal val="visible"/>
                                      </p:to>
                                    </p:set>
                                  </p:childTnLst>
                                </p:cTn>
                              </p:par>
                            </p:childTnLst>
                          </p:cTn>
                        </p:par>
                        <p:par>
                          <p:cTn id="30" fill="hold">
                            <p:stCondLst>
                              <p:cond delay="0"/>
                            </p:stCondLst>
                            <p:childTnLst>
                              <p:par>
                                <p:cTn id="31" presetClass="exit" nodeType="afterEffect" presetSubtype="0" presetID="1" grpId="9" fill="hold">
                                  <p:stCondLst>
                                    <p:cond delay="0"/>
                                  </p:stCondLst>
                                  <p:iterate type="el" backwards="0">
                                    <p:tmAbs val="0"/>
                                  </p:iterate>
                                  <p:childTnLst>
                                    <p:set>
                                      <p:cBhvr>
                                        <p:cTn id="32" fill="hold">
                                          <p:stCondLst>
                                            <p:cond delay="0"/>
                                          </p:stCondLst>
                                        </p:cTn>
                                        <p:tgtEl>
                                          <p:spTgt spid="433"/>
                                        </p:tgtEl>
                                        <p:attrNameLst>
                                          <p:attrName>style.visibility</p:attrName>
                                        </p:attrNameLst>
                                      </p:cBhvr>
                                      <p:to>
                                        <p:strVal val="hidden"/>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434"/>
                                        </p:tgtEl>
                                        <p:attrNameLst>
                                          <p:attrName>style.visibility</p:attrName>
                                        </p:attrNameLst>
                                      </p:cBhvr>
                                      <p:to>
                                        <p:strVal val="visible"/>
                                      </p:to>
                                    </p:set>
                                  </p:childTnLst>
                                </p:cTn>
                              </p:par>
                            </p:childTnLst>
                          </p:cTn>
                        </p:par>
                        <p:par>
                          <p:cTn id="36" fill="hold">
                            <p:stCondLst>
                              <p:cond delay="0"/>
                            </p:stCondLst>
                            <p:childTnLst>
                              <p:par>
                                <p:cTn id="37" presetClass="exit" nodeType="afterEffect" presetSubtype="0" presetID="1" grpId="11" fill="hold">
                                  <p:stCondLst>
                                    <p:cond delay="0"/>
                                  </p:stCondLst>
                                  <p:iterate type="el" backwards="0">
                                    <p:tmAbs val="0"/>
                                  </p:iterate>
                                  <p:childTnLst>
                                    <p:set>
                                      <p:cBhvr>
                                        <p:cTn id="38" fill="hold">
                                          <p:stCondLst>
                                            <p:cond delay="0"/>
                                          </p:stCondLst>
                                        </p:cTn>
                                        <p:tgtEl>
                                          <p:spTgt spid="436"/>
                                        </p:tgtEl>
                                        <p:attrNameLst>
                                          <p:attrName>style.visibility</p:attrName>
                                        </p:attrNameLst>
                                      </p:cBhvr>
                                      <p:to>
                                        <p:strVal val="hidden"/>
                                      </p:to>
                                    </p:set>
                                  </p:childTnLst>
                                </p:cTn>
                              </p:par>
                            </p:childTnLst>
                          </p:cTn>
                        </p:par>
                        <p:par>
                          <p:cTn id="39" fill="hold">
                            <p:stCondLst>
                              <p:cond delay="0"/>
                            </p:stCondLst>
                            <p:childTnLst>
                              <p:par>
                                <p:cTn id="40" presetClass="entr" nodeType="afterEffect" presetSubtype="0" presetID="1" grpId="12" fill="hold">
                                  <p:stCondLst>
                                    <p:cond delay="0"/>
                                  </p:stCondLst>
                                  <p:iterate type="el" backwards="0">
                                    <p:tmAbs val="0"/>
                                  </p:iterate>
                                  <p:childTnLst>
                                    <p:set>
                                      <p:cBhvr>
                                        <p:cTn id="41" fill="hold"/>
                                        <p:tgtEl>
                                          <p:spTgt spid="43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xit" nodeType="clickEffect" presetSubtype="0" presetID="1" grpId="13" fill="hold">
                                  <p:stCondLst>
                                    <p:cond delay="0"/>
                                  </p:stCondLst>
                                  <p:iterate type="el" backwards="0">
                                    <p:tmAbs val="0"/>
                                  </p:iterate>
                                  <p:childTnLst>
                                    <p:set>
                                      <p:cBhvr>
                                        <p:cTn id="45" fill="hold">
                                          <p:stCondLst>
                                            <p:cond delay="0"/>
                                          </p:stCondLst>
                                        </p:cTn>
                                        <p:tgtEl>
                                          <p:spTgt spid="431"/>
                                        </p:tgtEl>
                                        <p:attrNameLst>
                                          <p:attrName>style.visibility</p:attrName>
                                        </p:attrNameLst>
                                      </p:cBhvr>
                                      <p:to>
                                        <p:strVal val="hidden"/>
                                      </p:to>
                                    </p:set>
                                  </p:childTnLst>
                                </p:cTn>
                              </p:par>
                            </p:childTnLst>
                          </p:cTn>
                        </p:par>
                        <p:par>
                          <p:cTn id="46" fill="hold">
                            <p:stCondLst>
                              <p:cond delay="0"/>
                            </p:stCondLst>
                            <p:childTnLst>
                              <p:par>
                                <p:cTn id="47" presetClass="entr" nodeType="afterEffect" presetSubtype="0" presetID="1" grpId="14" fill="hold">
                                  <p:stCondLst>
                                    <p:cond delay="0"/>
                                  </p:stCondLst>
                                  <p:iterate type="el" backwards="0">
                                    <p:tmAbs val="0"/>
                                  </p:iterate>
                                  <p:childTnLst>
                                    <p:set>
                                      <p:cBhvr>
                                        <p:cTn id="48" fill="hold"/>
                                        <p:tgtEl>
                                          <p:spTgt spid="432"/>
                                        </p:tgtEl>
                                        <p:attrNameLst>
                                          <p:attrName>style.visibility</p:attrName>
                                        </p:attrNameLst>
                                      </p:cBhvr>
                                      <p:to>
                                        <p:strVal val="visible"/>
                                      </p:to>
                                    </p:set>
                                  </p:childTnLst>
                                </p:cTn>
                              </p:par>
                            </p:childTnLst>
                          </p:cTn>
                        </p:par>
                        <p:par>
                          <p:cTn id="49" fill="hold">
                            <p:stCondLst>
                              <p:cond delay="0"/>
                            </p:stCondLst>
                            <p:childTnLst>
                              <p:par>
                                <p:cTn id="50" presetClass="exit" nodeType="afterEffect" presetSubtype="0" presetID="1" grpId="15" fill="hold">
                                  <p:stCondLst>
                                    <p:cond delay="0"/>
                                  </p:stCondLst>
                                  <p:iterate type="el" backwards="0">
                                    <p:tmAbs val="0"/>
                                  </p:iterate>
                                  <p:childTnLst>
                                    <p:set>
                                      <p:cBhvr>
                                        <p:cTn id="51" fill="hold">
                                          <p:stCondLst>
                                            <p:cond delay="0"/>
                                          </p:stCondLst>
                                        </p:cTn>
                                        <p:tgtEl>
                                          <p:spTgt spid="434"/>
                                        </p:tgtEl>
                                        <p:attrNameLst>
                                          <p:attrName>style.visibility</p:attrName>
                                        </p:attrNameLst>
                                      </p:cBhvr>
                                      <p:to>
                                        <p:strVal val="hidden"/>
                                      </p:to>
                                    </p:set>
                                  </p:childTnLst>
                                </p:cTn>
                              </p:par>
                            </p:childTnLst>
                          </p:cTn>
                        </p:par>
                        <p:par>
                          <p:cTn id="52" fill="hold">
                            <p:stCondLst>
                              <p:cond delay="0"/>
                            </p:stCondLst>
                            <p:childTnLst>
                              <p:par>
                                <p:cTn id="53" presetClass="entr" nodeType="afterEffect" presetSubtype="0" presetID="1" grpId="16" fill="hold">
                                  <p:stCondLst>
                                    <p:cond delay="0"/>
                                  </p:stCondLst>
                                  <p:iterate type="el" backwards="0">
                                    <p:tmAbs val="0"/>
                                  </p:iterate>
                                  <p:childTnLst>
                                    <p:set>
                                      <p:cBhvr>
                                        <p:cTn id="54" fill="hold"/>
                                        <p:tgtEl>
                                          <p:spTgt spid="435"/>
                                        </p:tgtEl>
                                        <p:attrNameLst>
                                          <p:attrName>style.visibility</p:attrName>
                                        </p:attrNameLst>
                                      </p:cBhvr>
                                      <p:to>
                                        <p:strVal val="visible"/>
                                      </p:to>
                                    </p:set>
                                  </p:childTnLst>
                                </p:cTn>
                              </p:par>
                            </p:childTnLst>
                          </p:cTn>
                        </p:par>
                        <p:par>
                          <p:cTn id="55" fill="hold">
                            <p:stCondLst>
                              <p:cond delay="0"/>
                            </p:stCondLst>
                            <p:childTnLst>
                              <p:par>
                                <p:cTn id="56" presetClass="exit" nodeType="afterEffect" presetSubtype="0" presetID="1" grpId="17" fill="hold">
                                  <p:stCondLst>
                                    <p:cond delay="0"/>
                                  </p:stCondLst>
                                  <p:iterate type="el" backwards="0">
                                    <p:tmAbs val="0"/>
                                  </p:iterate>
                                  <p:childTnLst>
                                    <p:set>
                                      <p:cBhvr>
                                        <p:cTn id="57" fill="hold">
                                          <p:stCondLst>
                                            <p:cond delay="0"/>
                                          </p:stCondLst>
                                        </p:cTn>
                                        <p:tgtEl>
                                          <p:spTgt spid="437"/>
                                        </p:tgtEl>
                                        <p:attrNameLst>
                                          <p:attrName>style.visibility</p:attrName>
                                        </p:attrNameLst>
                                      </p:cBhvr>
                                      <p:to>
                                        <p:strVal val="hidden"/>
                                      </p:to>
                                    </p:set>
                                  </p:childTnLst>
                                </p:cTn>
                              </p:par>
                            </p:childTnLst>
                          </p:cTn>
                        </p:par>
                        <p:par>
                          <p:cTn id="58" fill="hold">
                            <p:stCondLst>
                              <p:cond delay="0"/>
                            </p:stCondLst>
                            <p:childTnLst>
                              <p:par>
                                <p:cTn id="59" presetClass="entr" nodeType="afterEffect" presetSubtype="0" presetID="1" grpId="18" fill="hold">
                                  <p:stCondLst>
                                    <p:cond delay="0"/>
                                  </p:stCondLst>
                                  <p:iterate type="el" backwards="0">
                                    <p:tmAbs val="0"/>
                                  </p:iterate>
                                  <p:childTnLst>
                                    <p:set>
                                      <p:cBhvr>
                                        <p:cTn id="60" fill="hold"/>
                                        <p:tgtEl>
                                          <p:spTgt spid="438"/>
                                        </p:tgtEl>
                                        <p:attrNameLst>
                                          <p:attrName>style.visibility</p:attrName>
                                        </p:attrNameLst>
                                      </p:cBhvr>
                                      <p:to>
                                        <p:strVal val="visible"/>
                                      </p:to>
                                    </p:set>
                                  </p:childTnLst>
                                </p:cTn>
                              </p:par>
                            </p:childTnLst>
                          </p:cTn>
                        </p:par>
                        <p:par>
                          <p:cTn id="61" fill="hold">
                            <p:stCondLst>
                              <p:cond delay="0"/>
                            </p:stCondLst>
                            <p:childTnLst>
                              <p:par>
                                <p:cTn id="62" presetClass="entr" nodeType="afterEffect" presetSubtype="0" presetID="1" grpId="19" fill="hold">
                                  <p:stCondLst>
                                    <p:cond delay="0"/>
                                  </p:stCondLst>
                                  <p:iterate type="el" backwards="0">
                                    <p:tmAbs val="0"/>
                                  </p:iterate>
                                  <p:childTnLst>
                                    <p:set>
                                      <p:cBhvr>
                                        <p:cTn id="63" fill="hold"/>
                                        <p:tgtEl>
                                          <p:spTgt spid="424"/>
                                        </p:tgtEl>
                                        <p:attrNameLst>
                                          <p:attrName>style.visibility</p:attrName>
                                        </p:attrNameLst>
                                      </p:cBhvr>
                                      <p:to>
                                        <p:strVal val="visible"/>
                                      </p:to>
                                    </p:set>
                                  </p:childTnLst>
                                </p:cTn>
                              </p:par>
                            </p:childTnLst>
                          </p:cTn>
                        </p:par>
                        <p:par>
                          <p:cTn id="64" fill="hold">
                            <p:stCondLst>
                              <p:cond delay="0"/>
                            </p:stCondLst>
                            <p:childTnLst>
                              <p:par>
                                <p:cTn id="65" presetClass="entr" nodeType="afterEffect" presetSubtype="0" presetID="1" grpId="20" fill="hold">
                                  <p:stCondLst>
                                    <p:cond delay="0"/>
                                  </p:stCondLst>
                                  <p:iterate type="el" backwards="0">
                                    <p:tmAbs val="0"/>
                                  </p:iterate>
                                  <p:childTnLst>
                                    <p:set>
                                      <p:cBhvr>
                                        <p:cTn id="66" fill="hold"/>
                                        <p:tgtEl>
                                          <p:spTgt spid="4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7" grpId="12"/>
      <p:bldP build="whole" bldLvl="1" animBg="1" rev="0" advAuto="0" spid="441" grpId="20"/>
      <p:bldP build="whole" bldLvl="1" animBg="1" rev="0" advAuto="0" spid="437" grpId="17"/>
      <p:bldP build="whole" bldLvl="1" animBg="1" rev="0" advAuto="0" spid="435" grpId="16"/>
      <p:bldP build="whole" bldLvl="1" animBg="1" rev="0" advAuto="0" spid="423" grpId="5"/>
      <p:bldP build="whole" bldLvl="1" animBg="1" rev="0" advAuto="0" spid="429" grpId="1"/>
      <p:bldP build="whole" bldLvl="1" animBg="1" rev="0" advAuto="0" spid="432" grpId="14"/>
      <p:bldP build="whole" bldLvl="1" animBg="1" rev="0" advAuto="0" spid="445" grpId="4"/>
      <p:bldP build="whole" bldLvl="1" animBg="1" rev="0" advAuto="0" spid="436" grpId="3"/>
      <p:bldP build="whole" bldLvl="1" animBg="1" rev="0" advAuto="0" spid="433" grpId="2"/>
      <p:bldP build="whole" bldLvl="1" animBg="1" rev="0" advAuto="0" spid="434" grpId="10"/>
      <p:bldP build="whole" bldLvl="1" animBg="1" rev="0" advAuto="0" spid="438" grpId="18"/>
      <p:bldP build="whole" bldLvl="1" animBg="1" rev="0" advAuto="0" spid="430" grpId="7"/>
      <p:bldP build="whole" bldLvl="1" animBg="1" rev="0" advAuto="0" spid="431" grpId="8"/>
      <p:bldP build="whole" bldLvl="1" animBg="1" rev="0" advAuto="0" spid="436" grpId="11"/>
      <p:bldP build="whole" bldLvl="1" animBg="1" rev="0" advAuto="0" spid="433" grpId="9"/>
      <p:bldP build="whole" bldLvl="1" animBg="1" rev="0" advAuto="0" spid="434" grpId="15"/>
      <p:bldP build="whole" bldLvl="1" animBg="1" rev="0" advAuto="0" spid="424" grpId="19"/>
      <p:bldP build="whole" bldLvl="1" animBg="1" rev="0" advAuto="0" spid="431" grpId="13"/>
      <p:bldP build="whole" bldLvl="1" animBg="1" rev="0" advAuto="0" spid="440" grpId="6"/>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48" name="Diffraction for the 21st Century"/>
          <p:cNvSpPr txBox="1"/>
          <p:nvPr>
            <p:ph type="title"/>
          </p:nvPr>
        </p:nvSpPr>
        <p:spPr>
          <a:prstGeom prst="rect">
            <a:avLst/>
          </a:prstGeom>
        </p:spPr>
        <p:txBody>
          <a:bodyPr/>
          <a:lstStyle/>
          <a:p>
            <a:pPr/>
            <a:r>
              <a:t>Diffraction for the 21</a:t>
            </a:r>
            <a:r>
              <a:rPr baseline="31999"/>
              <a:t>st</a:t>
            </a:r>
            <a:r>
              <a:t> Century</a:t>
            </a:r>
          </a:p>
        </p:txBody>
      </p:sp>
      <p:sp>
        <p:nvSpPr>
          <p:cNvPr id="4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55" name="Group"/>
          <p:cNvGrpSpPr/>
          <p:nvPr/>
        </p:nvGrpSpPr>
        <p:grpSpPr>
          <a:xfrm>
            <a:off x="201121" y="2509835"/>
            <a:ext cx="5500241" cy="3826660"/>
            <a:chOff x="0" y="0"/>
            <a:chExt cx="5500240" cy="3826658"/>
          </a:xfrm>
        </p:grpSpPr>
        <p:sp>
          <p:nvSpPr>
            <p:cNvPr id="450" name="p/A stays intact"/>
            <p:cNvSpPr txBox="1"/>
            <p:nvPr/>
          </p:nvSpPr>
          <p:spPr>
            <a:xfrm>
              <a:off x="589744" y="3441268"/>
              <a:ext cx="1863239"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000">
                  <a:uFill>
                    <a:solidFill>
                      <a:srgbClr val="000000"/>
                    </a:solidFill>
                  </a:uFill>
                  <a:latin typeface="+mn-lt"/>
                  <a:ea typeface="+mn-ea"/>
                  <a:cs typeface="+mn-cs"/>
                  <a:sym typeface="Arial"/>
                </a:defRPr>
              </a:lvl1pPr>
            </a:lstStyle>
            <a:p>
              <a:pPr/>
              <a:r>
                <a:t>p/A stays intact</a:t>
              </a:r>
            </a:p>
          </p:txBody>
        </p:sp>
        <p:sp>
          <p:nvSpPr>
            <p:cNvPr id="451" name="coherent"/>
            <p:cNvSpPr txBox="1"/>
            <p:nvPr/>
          </p:nvSpPr>
          <p:spPr>
            <a:xfrm>
              <a:off x="582698" y="3143119"/>
              <a:ext cx="1227619"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b="1" sz="2000">
                  <a:solidFill>
                    <a:srgbClr val="0056D6"/>
                  </a:solidFill>
                  <a:uFill>
                    <a:solidFill>
                      <a:srgbClr val="000000"/>
                    </a:solidFill>
                  </a:uFill>
                  <a:latin typeface="+mn-lt"/>
                  <a:ea typeface="+mn-ea"/>
                  <a:cs typeface="+mn-cs"/>
                  <a:sym typeface="Arial"/>
                </a:defRPr>
              </a:lvl1pPr>
            </a:lstStyle>
            <a:p>
              <a:pPr/>
              <a:r>
                <a:t>coherent</a:t>
              </a:r>
            </a:p>
          </p:txBody>
        </p:sp>
        <p:sp>
          <p:nvSpPr>
            <p:cNvPr id="452" name="incoherent"/>
            <p:cNvSpPr txBox="1"/>
            <p:nvPr/>
          </p:nvSpPr>
          <p:spPr>
            <a:xfrm>
              <a:off x="3080139" y="3136353"/>
              <a:ext cx="1453342" cy="385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b="1" sz="2000">
                  <a:solidFill>
                    <a:srgbClr val="0056D6"/>
                  </a:solidFill>
                  <a:uFill>
                    <a:solidFill>
                      <a:srgbClr val="000000"/>
                    </a:solidFill>
                  </a:uFill>
                  <a:latin typeface="+mn-lt"/>
                  <a:ea typeface="+mn-ea"/>
                  <a:cs typeface="+mn-cs"/>
                  <a:sym typeface="Arial"/>
                </a:defRPr>
              </a:lvl1pPr>
            </a:lstStyle>
            <a:p>
              <a:pPr/>
              <a:r>
                <a:t>incoherent</a:t>
              </a:r>
            </a:p>
          </p:txBody>
        </p:sp>
        <p:sp>
          <p:nvSpPr>
            <p:cNvPr id="453" name="p/A breaks up"/>
            <p:cNvSpPr txBox="1"/>
            <p:nvPr/>
          </p:nvSpPr>
          <p:spPr>
            <a:xfrm>
              <a:off x="3080139" y="3437942"/>
              <a:ext cx="1708211"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000">
                  <a:uFill>
                    <a:solidFill>
                      <a:srgbClr val="000000"/>
                    </a:solidFill>
                  </a:uFill>
                  <a:latin typeface="+mn-lt"/>
                  <a:ea typeface="+mn-ea"/>
                  <a:cs typeface="+mn-cs"/>
                  <a:sym typeface="Arial"/>
                </a:defRPr>
              </a:lvl1pPr>
            </a:lstStyle>
            <a:p>
              <a:pPr/>
              <a:r>
                <a:t>p/A breaks up</a:t>
              </a:r>
            </a:p>
          </p:txBody>
        </p:sp>
        <p:pic>
          <p:nvPicPr>
            <p:cNvPr id="454" name="diffractiveGraph.pdf" descr="diffractiveGraph.pdf"/>
            <p:cNvPicPr>
              <a:picLocks noChangeAspect="1"/>
            </p:cNvPicPr>
            <p:nvPr/>
          </p:nvPicPr>
          <p:blipFill>
            <a:blip r:embed="rId2">
              <a:extLst/>
            </a:blip>
            <a:stretch>
              <a:fillRect/>
            </a:stretch>
          </p:blipFill>
          <p:spPr>
            <a:xfrm>
              <a:off x="0" y="0"/>
              <a:ext cx="5500241" cy="3200571"/>
            </a:xfrm>
            <a:prstGeom prst="rect">
              <a:avLst/>
            </a:prstGeom>
            <a:ln w="12700" cap="flat">
              <a:noFill/>
              <a:round/>
            </a:ln>
            <a:effectLst/>
          </p:spPr>
        </p:pic>
      </p:grpSp>
      <p:sp>
        <p:nvSpPr>
          <p:cNvPr id="456" name="t: momentum transfer…"/>
          <p:cNvSpPr txBox="1"/>
          <p:nvPr/>
        </p:nvSpPr>
        <p:spPr>
          <a:xfrm>
            <a:off x="6236881" y="5506880"/>
            <a:ext cx="2766564" cy="12362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buClr>
                <a:srgbClr val="000000"/>
              </a:buClr>
              <a:defRPr sz="2000">
                <a:uFill>
                  <a:solidFill>
                    <a:srgbClr val="000000"/>
                  </a:solidFill>
                </a:uFill>
                <a:latin typeface="+mn-lt"/>
                <a:ea typeface="+mn-ea"/>
                <a:cs typeface="+mn-cs"/>
                <a:sym typeface="Arial"/>
              </a:defRPr>
            </a:pPr>
            <a:r>
              <a:rPr b="1">
                <a:solidFill>
                  <a:srgbClr val="0056D6"/>
                </a:solidFill>
                <a:uFill>
                  <a:solidFill>
                    <a:srgbClr val="0056D6"/>
                  </a:solidFill>
                </a:uFill>
              </a:rPr>
              <a:t>t</a:t>
            </a:r>
            <a:r>
              <a:t>:	momentum transfer </a:t>
            </a:r>
          </a:p>
          <a:p>
            <a:pPr>
              <a:buClr>
                <a:srgbClr val="000000"/>
              </a:buClr>
              <a:defRPr sz="2000">
                <a:uFill>
                  <a:solidFill>
                    <a:srgbClr val="000000"/>
                  </a:solidFill>
                </a:uFill>
                <a:latin typeface="+mn-lt"/>
                <a:ea typeface="+mn-ea"/>
                <a:cs typeface="+mn-cs"/>
                <a:sym typeface="Arial"/>
              </a:defRPr>
            </a:pPr>
            <a:r>
              <a:t>	squared</a:t>
            </a:r>
          </a:p>
          <a:p>
            <a:pPr>
              <a:buClr>
                <a:srgbClr val="000000"/>
              </a:buClr>
              <a:defRPr sz="2000">
                <a:uFill>
                  <a:solidFill>
                    <a:srgbClr val="000000"/>
                  </a:solidFill>
                </a:uFill>
                <a:latin typeface="+mn-lt"/>
                <a:ea typeface="+mn-ea"/>
                <a:cs typeface="+mn-cs"/>
                <a:sym typeface="Arial"/>
              </a:defRPr>
            </a:pPr>
            <a:r>
              <a:rPr b="1">
                <a:solidFill>
                  <a:srgbClr val="0056D6"/>
                </a:solidFill>
                <a:uFill>
                  <a:solidFill>
                    <a:srgbClr val="0056D6"/>
                  </a:solidFill>
                </a:uFill>
              </a:rPr>
              <a:t>M</a:t>
            </a:r>
            <a:r>
              <a:rPr b="1" baseline="-5999">
                <a:solidFill>
                  <a:srgbClr val="0056D6"/>
                </a:solidFill>
                <a:uFill>
                  <a:solidFill>
                    <a:srgbClr val="0056D6"/>
                  </a:solidFill>
                </a:uFill>
              </a:rPr>
              <a:t>X</a:t>
            </a:r>
            <a:r>
              <a:t>:	mass of diffractive 	final-state</a:t>
            </a:r>
          </a:p>
        </p:txBody>
      </p:sp>
      <p:sp>
        <p:nvSpPr>
          <p:cNvPr id="457" name="HERA: σdiff/σtot ~ 14%"/>
          <p:cNvSpPr txBox="1"/>
          <p:nvPr/>
        </p:nvSpPr>
        <p:spPr>
          <a:xfrm>
            <a:off x="189927" y="1846125"/>
            <a:ext cx="2838800"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200">
                <a:uFill>
                  <a:solidFill>
                    <a:srgbClr val="000000"/>
                  </a:solidFill>
                </a:uFill>
                <a:latin typeface="+mn-lt"/>
                <a:ea typeface="+mn-ea"/>
                <a:cs typeface="+mn-cs"/>
                <a:sym typeface="Arial"/>
              </a:defRPr>
            </a:pPr>
            <a:r>
              <a:t>HERA: σ</a:t>
            </a:r>
            <a:r>
              <a:rPr baseline="-5999"/>
              <a:t>diff</a:t>
            </a:r>
            <a:r>
              <a:t>/σ</a:t>
            </a:r>
            <a:r>
              <a:rPr baseline="-5999"/>
              <a:t>tot</a:t>
            </a:r>
            <a:r>
              <a:t> ~ 14%</a:t>
            </a:r>
          </a:p>
        </p:txBody>
      </p:sp>
      <p:sp>
        <p:nvSpPr>
          <p:cNvPr id="458" name="High sensitivity to gluon density:  σ~[g(x,Q2)]2 due to color-neutral exchange (e.g. in exc. VM prod.)…"/>
          <p:cNvSpPr txBox="1"/>
          <p:nvPr/>
        </p:nvSpPr>
        <p:spPr>
          <a:xfrm>
            <a:off x="4064604" y="1853798"/>
            <a:ext cx="4917228" cy="2607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4640" marR="40639" indent="-254000" defTabSz="914400">
              <a:buClr>
                <a:srgbClr val="FF2600"/>
              </a:buClr>
              <a:buSzPct val="125000"/>
              <a:buChar char="•"/>
              <a:defRPr sz="2400">
                <a:uFill>
                  <a:solidFill>
                    <a:srgbClr val="000000"/>
                  </a:solidFill>
                </a:uFill>
                <a:latin typeface="+mn-lt"/>
                <a:ea typeface="+mn-ea"/>
                <a:cs typeface="+mn-cs"/>
                <a:sym typeface="Arial"/>
              </a:defRPr>
            </a:pPr>
            <a:r>
              <a:rPr>
                <a:solidFill>
                  <a:srgbClr val="021EAA"/>
                </a:solidFill>
              </a:rPr>
              <a:t>High sensitivity to gluon density:  </a:t>
            </a:r>
            <a:r>
              <a:rPr>
                <a:solidFill>
                  <a:srgbClr val="021EAA"/>
                </a:solidFill>
                <a:latin typeface="Symbol"/>
                <a:ea typeface="Symbol"/>
                <a:cs typeface="Symbol"/>
                <a:sym typeface="Symbol"/>
              </a:rPr>
              <a:t>s</a:t>
            </a:r>
            <a:r>
              <a:rPr>
                <a:solidFill>
                  <a:srgbClr val="021EAA"/>
                </a:solidFill>
              </a:rPr>
              <a:t>~[g(x,Q</a:t>
            </a:r>
            <a:r>
              <a:rPr baseline="31999">
                <a:solidFill>
                  <a:srgbClr val="021EAA"/>
                </a:solidFill>
              </a:rPr>
              <a:t>2</a:t>
            </a:r>
            <a:r>
              <a:rPr>
                <a:solidFill>
                  <a:srgbClr val="021EAA"/>
                </a:solidFill>
              </a:rPr>
              <a:t>)]</a:t>
            </a:r>
            <a:r>
              <a:rPr b="1" baseline="31999">
                <a:solidFill>
                  <a:srgbClr val="FF2600"/>
                </a:solidFill>
                <a:uFill>
                  <a:solidFill>
                    <a:srgbClr val="FF2600"/>
                  </a:solidFill>
                </a:uFill>
              </a:rPr>
              <a:t>2 </a:t>
            </a:r>
            <a:r>
              <a:rPr>
                <a:solidFill>
                  <a:srgbClr val="021EAA"/>
                </a:solidFill>
                <a:uFill>
                  <a:solidFill>
                    <a:srgbClr val="FF2600"/>
                  </a:solidFill>
                </a:uFill>
              </a:rPr>
              <a:t>due to color-neutral exchange (e.g. in exc. VM prod.) </a:t>
            </a:r>
            <a:endParaRPr b="1" baseline="31999">
              <a:solidFill>
                <a:srgbClr val="021EAA"/>
              </a:solidFill>
              <a:uFill>
                <a:solidFill>
                  <a:srgbClr val="FF2600"/>
                </a:solidFill>
              </a:uFill>
            </a:endParaRPr>
          </a:p>
          <a:p>
            <a:pPr marL="294640" marR="40639" indent="-254000" defTabSz="914400">
              <a:buClr>
                <a:srgbClr val="FF2600"/>
              </a:buClr>
              <a:buSzPct val="125000"/>
              <a:buChar char="•"/>
              <a:defRPr sz="2400">
                <a:uFill>
                  <a:solidFill>
                    <a:srgbClr val="000000"/>
                  </a:solidFill>
                </a:uFill>
                <a:latin typeface="+mn-lt"/>
                <a:ea typeface="+mn-ea"/>
                <a:cs typeface="+mn-cs"/>
                <a:sym typeface="Arial"/>
              </a:defRPr>
            </a:pPr>
            <a:endParaRPr b="1" baseline="31999">
              <a:solidFill>
                <a:srgbClr val="021EAA"/>
              </a:solidFill>
              <a:uFill>
                <a:solidFill>
                  <a:srgbClr val="FF2600"/>
                </a:solidFill>
              </a:uFill>
            </a:endParaRPr>
          </a:p>
          <a:p>
            <a:pPr marL="294640" marR="40639" indent="-254000" defTabSz="914400">
              <a:buClr>
                <a:srgbClr val="FF2600"/>
              </a:buClr>
              <a:buSzPct val="125000"/>
              <a:buChar char="•"/>
              <a:defRPr sz="2400">
                <a:uFill>
                  <a:solidFill>
                    <a:srgbClr val="000000"/>
                  </a:solidFill>
                </a:uFill>
                <a:latin typeface="+mn-lt"/>
                <a:ea typeface="+mn-ea"/>
                <a:cs typeface="+mn-cs"/>
                <a:sym typeface="Arial"/>
              </a:defRPr>
            </a:pPr>
            <a:r>
              <a:rPr>
                <a:solidFill>
                  <a:srgbClr val="021EAA"/>
                </a:solidFill>
              </a:rPr>
              <a:t>Only known process in e+A where</a:t>
            </a:r>
            <a:r>
              <a:t> </a:t>
            </a:r>
            <a:r>
              <a:rPr>
                <a:solidFill>
                  <a:srgbClr val="FF2600"/>
                </a:solidFill>
              </a:rPr>
              <a:t>spatial</a:t>
            </a:r>
            <a:r>
              <a:t> </a:t>
            </a:r>
            <a:r>
              <a:rPr>
                <a:solidFill>
                  <a:srgbClr val="021EAA"/>
                </a:solidFill>
              </a:rPr>
              <a:t>gluon distributions can be extracted </a:t>
            </a:r>
            <a:r>
              <a:t>(relevant for HI)</a:t>
            </a:r>
          </a:p>
        </p:txBody>
      </p:sp>
      <p:sp>
        <p:nvSpPr>
          <p:cNvPr id="459" name="Diffraction is most precise probe of non-linear dynamics in QCD…"/>
          <p:cNvSpPr txBox="1"/>
          <p:nvPr/>
        </p:nvSpPr>
        <p:spPr>
          <a:xfrm>
            <a:off x="152396" y="802246"/>
            <a:ext cx="8839208" cy="8028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21EAA"/>
                  </a:solidFill>
                </a:uFill>
                <a:latin typeface="+mn-lt"/>
                <a:ea typeface="+mn-ea"/>
                <a:cs typeface="+mn-cs"/>
                <a:sym typeface="Arial"/>
              </a:defRPr>
            </a:pPr>
            <a:r>
              <a:t>Diffraction is most precise probe of </a:t>
            </a:r>
            <a:r>
              <a:rPr>
                <a:solidFill>
                  <a:srgbClr val="FF2600"/>
                </a:solidFill>
              </a:rPr>
              <a:t>non-linear dynamics</a:t>
            </a:r>
            <a:r>
              <a:t> in QCD </a:t>
            </a:r>
          </a:p>
          <a:p>
            <a:pPr marL="40639" marR="40639" defTabSz="914400">
              <a:defRPr sz="2400">
                <a:uFill>
                  <a:solidFill>
                    <a:srgbClr val="021EAA"/>
                  </a:solidFill>
                </a:uFill>
                <a:latin typeface="+mn-lt"/>
                <a:ea typeface="+mn-ea"/>
                <a:cs typeface="+mn-cs"/>
                <a:sym typeface="Arial"/>
              </a:defRPr>
            </a:pPr>
            <a:r>
              <a:t>Will be major component of any e+A program</a:t>
            </a:r>
          </a:p>
        </p:txBody>
      </p:sp>
      <p:grpSp>
        <p:nvGrpSpPr>
          <p:cNvPr id="465" name="Group"/>
          <p:cNvGrpSpPr/>
          <p:nvPr/>
        </p:nvGrpSpPr>
        <p:grpSpPr>
          <a:xfrm>
            <a:off x="97816" y="2517388"/>
            <a:ext cx="3887827" cy="3811555"/>
            <a:chOff x="0" y="0"/>
            <a:chExt cx="3887826" cy="3811554"/>
          </a:xfrm>
        </p:grpSpPr>
        <p:sp>
          <p:nvSpPr>
            <p:cNvPr id="460" name="Dipole Cross-section:…"/>
            <p:cNvSpPr txBox="1"/>
            <p:nvPr/>
          </p:nvSpPr>
          <p:spPr>
            <a:xfrm>
              <a:off x="264083" y="0"/>
              <a:ext cx="2924809"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200">
                  <a:solidFill>
                    <a:srgbClr val="941100"/>
                  </a:solidFill>
                </a:defRPr>
              </a:pPr>
              <a:r>
                <a:t>Dipole Cross-section: </a:t>
              </a:r>
            </a:p>
            <a:p>
              <a:pPr>
                <a:defRPr sz="2200">
                  <a:solidFill>
                    <a:srgbClr val="941100"/>
                  </a:solidFill>
                </a:defRPr>
              </a:pPr>
              <a:r>
                <a:t>DIS versus Diffraction</a:t>
              </a:r>
            </a:p>
          </p:txBody>
        </p:sp>
        <p:grpSp>
          <p:nvGrpSpPr>
            <p:cNvPr id="464" name="Group"/>
            <p:cNvGrpSpPr/>
            <p:nvPr/>
          </p:nvGrpSpPr>
          <p:grpSpPr>
            <a:xfrm>
              <a:off x="0" y="845339"/>
              <a:ext cx="3887827" cy="2966216"/>
              <a:chOff x="0" y="0"/>
              <a:chExt cx="3887826" cy="2966214"/>
            </a:xfrm>
          </p:grpSpPr>
          <p:pic>
            <p:nvPicPr>
              <p:cNvPr id="461" name="q2qs_shaded.pdf" descr="q2qs_shaded.pdf"/>
              <p:cNvPicPr>
                <a:picLocks noChangeAspect="1"/>
              </p:cNvPicPr>
              <p:nvPr/>
            </p:nvPicPr>
            <p:blipFill>
              <a:blip r:embed="rId3">
                <a:extLst/>
              </a:blip>
              <a:stretch>
                <a:fillRect/>
              </a:stretch>
            </p:blipFill>
            <p:spPr>
              <a:xfrm>
                <a:off x="0" y="0"/>
                <a:ext cx="3887827" cy="2966215"/>
              </a:xfrm>
              <a:prstGeom prst="rect">
                <a:avLst/>
              </a:prstGeom>
              <a:ln w="12700" cap="flat">
                <a:noFill/>
                <a:round/>
              </a:ln>
              <a:effectLst/>
            </p:spPr>
          </p:pic>
          <p:sp>
            <p:nvSpPr>
              <p:cNvPr id="462" name="DIS"/>
              <p:cNvSpPr txBox="1"/>
              <p:nvPr/>
            </p:nvSpPr>
            <p:spPr>
              <a:xfrm>
                <a:off x="3121583" y="1021560"/>
                <a:ext cx="36835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DIS</a:t>
                </a:r>
              </a:p>
            </p:txBody>
          </p:sp>
          <p:sp>
            <p:nvSpPr>
              <p:cNvPr id="463" name="Diffraction"/>
              <p:cNvSpPr txBox="1"/>
              <p:nvPr/>
            </p:nvSpPr>
            <p:spPr>
              <a:xfrm>
                <a:off x="2906936" y="2113760"/>
                <a:ext cx="797645"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Diffraction</a:t>
                </a: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55"/>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5" grpId="1"/>
      <p:bldP build="whole" bldLvl="1" animBg="1" rev="0" advAuto="0" spid="465"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68" name="Key Measurement: σdiffractive/σtotal"/>
          <p:cNvSpPr txBox="1"/>
          <p:nvPr>
            <p:ph type="title"/>
          </p:nvPr>
        </p:nvSpPr>
        <p:spPr>
          <a:prstGeom prst="rect">
            <a:avLst/>
          </a:prstGeom>
        </p:spPr>
        <p:txBody>
          <a:bodyPr/>
          <a:lstStyle/>
          <a:p>
            <a:pPr/>
            <a:r>
              <a:t>Key Measurement: σ</a:t>
            </a:r>
            <a:r>
              <a:rPr baseline="-5999"/>
              <a:t>diffractive</a:t>
            </a:r>
            <a:r>
              <a:t>/σ</a:t>
            </a:r>
            <a:r>
              <a:rPr baseline="-5999"/>
              <a:t>total</a:t>
            </a:r>
          </a:p>
        </p:txBody>
      </p:sp>
      <p:sp>
        <p:nvSpPr>
          <p:cNvPr id="469" name="HERA observed: ~14% of all events are diffractive…"/>
          <p:cNvSpPr txBox="1"/>
          <p:nvPr>
            <p:ph type="body" sz="half" idx="1"/>
          </p:nvPr>
        </p:nvSpPr>
        <p:spPr>
          <a:xfrm>
            <a:off x="5184769" y="873490"/>
            <a:ext cx="3834854" cy="4380028"/>
          </a:xfrm>
          <a:prstGeom prst="rect">
            <a:avLst/>
          </a:prstGeom>
        </p:spPr>
        <p:txBody>
          <a:bodyPr/>
          <a:lstStyle/>
          <a:p>
            <a:pPr lvl="1" marL="254000">
              <a:defRPr sz="2200"/>
            </a:pPr>
            <a:r>
              <a:t>HERA observed: ~14% of all events are diffractive</a:t>
            </a:r>
          </a:p>
          <a:p>
            <a:pPr lvl="1" marL="254000">
              <a:defRPr sz="2200"/>
            </a:pPr>
            <a:r>
              <a:t>Saturation models (CGC) predict up to σ</a:t>
            </a:r>
            <a:r>
              <a:rPr baseline="-5999"/>
              <a:t>diff</a:t>
            </a:r>
            <a:r>
              <a:t>/σ</a:t>
            </a:r>
            <a:r>
              <a:rPr baseline="-5999"/>
              <a:t>tot</a:t>
            </a:r>
            <a:r>
              <a:t> ~ 25% in eA</a:t>
            </a:r>
            <a:r>
              <a:rPr baseline="-5999"/>
              <a:t> </a:t>
            </a:r>
            <a:endParaRPr baseline="-5999"/>
          </a:p>
          <a:p>
            <a:pPr lvl="1" marL="254000">
              <a:defRPr sz="2200"/>
            </a:pPr>
            <a:r>
              <a:t>Ratio </a:t>
            </a:r>
            <a:r>
              <a:rPr i="1"/>
              <a:t>enhanced</a:t>
            </a:r>
            <a:r>
              <a:t> for small M</a:t>
            </a:r>
            <a:r>
              <a:rPr baseline="-5999"/>
              <a:t>X</a:t>
            </a:r>
            <a:r>
              <a:t> and </a:t>
            </a:r>
            <a:r>
              <a:rPr i="1"/>
              <a:t>suppressed</a:t>
            </a:r>
            <a:r>
              <a:t> for large M</a:t>
            </a:r>
            <a:r>
              <a:rPr baseline="-5999"/>
              <a:t>X</a:t>
            </a:r>
            <a:endParaRPr>
              <a:solidFill>
                <a:srgbClr val="FF0000"/>
              </a:solidFill>
            </a:endParaRPr>
          </a:p>
          <a:p>
            <a:pPr lvl="1" marL="254000">
              <a:defRPr sz="2200"/>
            </a:pPr>
            <a:r>
              <a:t>Standard QCD predicts no M</a:t>
            </a:r>
            <a:r>
              <a:rPr baseline="-5999"/>
              <a:t>X</a:t>
            </a:r>
            <a:r>
              <a:t> dependence and a moderate suppression due to</a:t>
            </a:r>
            <a:r>
              <a:rPr baseline="-5999"/>
              <a:t> </a:t>
            </a:r>
            <a:r>
              <a:t>shadowing.</a:t>
            </a:r>
          </a:p>
        </p:txBody>
      </p:sp>
      <p:sp>
        <p:nvSpPr>
          <p:cNvPr id="4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73" name="Group"/>
          <p:cNvGrpSpPr/>
          <p:nvPr/>
        </p:nvGrpSpPr>
        <p:grpSpPr>
          <a:xfrm>
            <a:off x="5268179" y="5167069"/>
            <a:ext cx="3668033" cy="1417975"/>
            <a:chOff x="0" y="0"/>
            <a:chExt cx="3668031" cy="1417974"/>
          </a:xfrm>
        </p:grpSpPr>
        <p:sp>
          <p:nvSpPr>
            <p:cNvPr id="471" name="Arrow"/>
            <p:cNvSpPr/>
            <p:nvPr/>
          </p:nvSpPr>
          <p:spPr>
            <a:xfrm rot="5400000">
              <a:off x="1400545" y="-64108"/>
              <a:ext cx="613219" cy="741434"/>
            </a:xfrm>
            <a:prstGeom prst="rightArrow">
              <a:avLst>
                <a:gd name="adj1" fmla="val 26782"/>
                <a:gd name="adj2" fmla="val 49582"/>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472" name="Unambiguous signature for reaching the saturation limit"/>
            <p:cNvSpPr txBox="1"/>
            <p:nvPr/>
          </p:nvSpPr>
          <p:spPr>
            <a:xfrm>
              <a:off x="0" y="665115"/>
              <a:ext cx="3668032" cy="752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200">
                  <a:solidFill>
                    <a:srgbClr val="941100"/>
                  </a:solidFill>
                  <a:latin typeface="+mn-lt"/>
                  <a:ea typeface="+mn-ea"/>
                  <a:cs typeface="+mn-cs"/>
                  <a:sym typeface="Arial"/>
                </a:defRPr>
              </a:lvl1pPr>
            </a:lstStyle>
            <a:p>
              <a:pPr/>
              <a:r>
                <a:t>Unambiguous signature for reaching the saturation limit</a:t>
              </a:r>
            </a:p>
          </p:txBody>
        </p:sp>
      </p:grpSp>
      <p:grpSp>
        <p:nvGrpSpPr>
          <p:cNvPr id="485" name="Group"/>
          <p:cNvGrpSpPr/>
          <p:nvPr/>
        </p:nvGrpSpPr>
        <p:grpSpPr>
          <a:xfrm>
            <a:off x="299260" y="747676"/>
            <a:ext cx="4919388" cy="5960780"/>
            <a:chOff x="0" y="0"/>
            <a:chExt cx="4919387" cy="5960779"/>
          </a:xfrm>
        </p:grpSpPr>
        <p:sp>
          <p:nvSpPr>
            <p:cNvPr id="474" name="Observing these Mx dependencies…"/>
            <p:cNvSpPr txBox="1"/>
            <p:nvPr/>
          </p:nvSpPr>
          <p:spPr>
            <a:xfrm>
              <a:off x="80057" y="5174645"/>
              <a:ext cx="4839331" cy="786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914400">
                <a:defRPr sz="2200">
                  <a:solidFill>
                    <a:srgbClr val="021EAA"/>
                  </a:solidFill>
                  <a:latin typeface="+mn-lt"/>
                  <a:ea typeface="+mn-ea"/>
                  <a:cs typeface="+mn-cs"/>
                  <a:sym typeface="Arial"/>
                </a:defRPr>
              </a:pPr>
              <a:r>
                <a:t>Observing these M</a:t>
              </a:r>
              <a:r>
                <a:rPr baseline="-21545"/>
                <a:t>x</a:t>
              </a:r>
              <a:r>
                <a:t> dependencies </a:t>
              </a:r>
            </a:p>
            <a:p>
              <a:pPr defTabSz="914400">
                <a:defRPr sz="2200">
                  <a:solidFill>
                    <a:srgbClr val="021EAA"/>
                  </a:solidFill>
                  <a:latin typeface="+mn-lt"/>
                  <a:ea typeface="+mn-ea"/>
                  <a:cs typeface="+mn-cs"/>
                  <a:sym typeface="Arial"/>
                </a:defRPr>
              </a:pPr>
              <a:r>
                <a:t>over wide range in x and Q</a:t>
              </a:r>
              <a:r>
                <a:rPr baseline="30363"/>
                <a:t>2 </a:t>
              </a:r>
              <a:r>
                <a:t>is crucial!</a:t>
              </a:r>
            </a:p>
          </p:txBody>
        </p:sp>
        <p:grpSp>
          <p:nvGrpSpPr>
            <p:cNvPr id="479" name="Group"/>
            <p:cNvGrpSpPr/>
            <p:nvPr/>
          </p:nvGrpSpPr>
          <p:grpSpPr>
            <a:xfrm>
              <a:off x="1247172" y="-1"/>
              <a:ext cx="3076757" cy="1562561"/>
              <a:chOff x="0" y="0"/>
              <a:chExt cx="3076755" cy="1562559"/>
            </a:xfrm>
          </p:grpSpPr>
          <p:grpSp>
            <p:nvGrpSpPr>
              <p:cNvPr id="477" name="Group"/>
              <p:cNvGrpSpPr/>
              <p:nvPr/>
            </p:nvGrpSpPr>
            <p:grpSpPr>
              <a:xfrm>
                <a:off x="0" y="0"/>
                <a:ext cx="2386374" cy="1562560"/>
                <a:chOff x="0" y="0"/>
                <a:chExt cx="2386373" cy="1562559"/>
              </a:xfrm>
            </p:grpSpPr>
            <p:pic>
              <p:nvPicPr>
                <p:cNvPr id="475" name="droppedImage.pdf" descr="droppedImage.pdf"/>
                <p:cNvPicPr>
                  <a:picLocks noChangeAspect="1"/>
                </p:cNvPicPr>
                <p:nvPr/>
              </p:nvPicPr>
              <p:blipFill>
                <a:blip r:embed="rId3">
                  <a:extLst/>
                </a:blip>
                <a:srcRect l="0" t="0" r="16835" b="0"/>
                <a:stretch>
                  <a:fillRect/>
                </a:stretch>
              </p:blipFill>
              <p:spPr>
                <a:xfrm>
                  <a:off x="0" y="54719"/>
                  <a:ext cx="2386374" cy="1507841"/>
                </a:xfrm>
                <a:prstGeom prst="rect">
                  <a:avLst/>
                </a:prstGeom>
                <a:ln w="12700" cap="flat">
                  <a:noFill/>
                  <a:miter lim="400000"/>
                </a:ln>
                <a:effectLst/>
              </p:spPr>
            </p:pic>
            <p:sp>
              <p:nvSpPr>
                <p:cNvPr id="476" name="Rectangle"/>
                <p:cNvSpPr/>
                <p:nvPr/>
              </p:nvSpPr>
              <p:spPr>
                <a:xfrm>
                  <a:off x="1788648" y="0"/>
                  <a:ext cx="591289" cy="740160"/>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478" name="Image" descr="Image"/>
              <p:cNvPicPr>
                <a:picLocks noChangeAspect="1"/>
              </p:cNvPicPr>
              <p:nvPr/>
            </p:nvPicPr>
            <p:blipFill>
              <a:blip r:embed="rId4">
                <a:extLst/>
              </a:blip>
              <a:stretch>
                <a:fillRect/>
              </a:stretch>
            </p:blipFill>
            <p:spPr>
              <a:xfrm>
                <a:off x="1928368" y="227061"/>
                <a:ext cx="1148388" cy="219438"/>
              </a:xfrm>
              <a:prstGeom prst="rect">
                <a:avLst/>
              </a:prstGeom>
              <a:ln w="12700" cap="flat">
                <a:noFill/>
                <a:round/>
              </a:ln>
              <a:effectLst/>
            </p:spPr>
          </p:pic>
        </p:grpSp>
        <p:grpSp>
          <p:nvGrpSpPr>
            <p:cNvPr id="484" name="Group"/>
            <p:cNvGrpSpPr/>
            <p:nvPr/>
          </p:nvGrpSpPr>
          <p:grpSpPr>
            <a:xfrm>
              <a:off x="0" y="1640913"/>
              <a:ext cx="4611062" cy="3548662"/>
              <a:chOff x="0" y="0"/>
              <a:chExt cx="4611061" cy="3548660"/>
            </a:xfrm>
          </p:grpSpPr>
          <p:sp>
            <p:nvSpPr>
              <p:cNvPr id="480" name="arXiv:1708.01527"/>
              <p:cNvSpPr txBox="1"/>
              <p:nvPr/>
            </p:nvSpPr>
            <p:spPr>
              <a:xfrm>
                <a:off x="645388" y="2734249"/>
                <a:ext cx="1486695" cy="286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1275" marR="41275" algn="ctr" defTabSz="914400">
                  <a:spcBef>
                    <a:spcPts val="400"/>
                  </a:spcBef>
                  <a:defRPr b="1" sz="1300">
                    <a:uFill>
                      <a:solidFill>
                        <a:srgbClr val="011585"/>
                      </a:solidFill>
                    </a:uFill>
                    <a:latin typeface="+mn-lt"/>
                    <a:ea typeface="+mn-ea"/>
                    <a:cs typeface="+mn-cs"/>
                    <a:sym typeface="Arial"/>
                  </a:defRPr>
                </a:lvl1pPr>
              </a:lstStyle>
              <a:p>
                <a:pPr/>
                <a:r>
                  <a:t>arXiv:1708.01527</a:t>
                </a:r>
              </a:p>
            </p:txBody>
          </p:sp>
          <p:grpSp>
            <p:nvGrpSpPr>
              <p:cNvPr id="483" name="Group"/>
              <p:cNvGrpSpPr/>
              <p:nvPr/>
            </p:nvGrpSpPr>
            <p:grpSpPr>
              <a:xfrm>
                <a:off x="0" y="0"/>
                <a:ext cx="4611062" cy="3548661"/>
                <a:chOff x="0" y="0"/>
                <a:chExt cx="4611061" cy="3548660"/>
              </a:xfrm>
            </p:grpSpPr>
            <p:sp>
              <p:nvSpPr>
                <p:cNvPr id="481" name="Sign Change:"/>
                <p:cNvSpPr txBox="1"/>
                <p:nvPr/>
              </p:nvSpPr>
              <p:spPr>
                <a:xfrm>
                  <a:off x="635466" y="0"/>
                  <a:ext cx="1653556"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solidFill>
                        <a:srgbClr val="FF0000"/>
                      </a:solidFill>
                    </a:defRPr>
                  </a:lvl1pPr>
                </a:lstStyle>
                <a:p>
                  <a:pPr/>
                  <a:r>
                    <a:t>Sign Change:</a:t>
                  </a:r>
                </a:p>
              </p:txBody>
            </p:sp>
            <p:pic>
              <p:nvPicPr>
                <p:cNvPr id="482" name="image69.pdf" descr="image69.pdf"/>
                <p:cNvPicPr>
                  <a:picLocks noChangeAspect="1"/>
                </p:cNvPicPr>
                <p:nvPr/>
              </p:nvPicPr>
              <p:blipFill>
                <a:blip r:embed="rId5">
                  <a:extLst/>
                </a:blip>
                <a:stretch>
                  <a:fillRect/>
                </a:stretch>
              </p:blipFill>
              <p:spPr>
                <a:xfrm>
                  <a:off x="0" y="321816"/>
                  <a:ext cx="4611062" cy="3226845"/>
                </a:xfrm>
                <a:prstGeom prst="rect">
                  <a:avLst/>
                </a:prstGeom>
                <a:ln w="12700" cap="flat">
                  <a:noFill/>
                  <a:miter lim="400000"/>
                </a:ln>
                <a:effectLst/>
              </p:spPr>
            </p:pic>
          </p:grpSp>
        </p:grpSp>
      </p:grpSp>
      <p:grpSp>
        <p:nvGrpSpPr>
          <p:cNvPr id="493" name="Group"/>
          <p:cNvGrpSpPr/>
          <p:nvPr/>
        </p:nvGrpSpPr>
        <p:grpSpPr>
          <a:xfrm>
            <a:off x="110523" y="845709"/>
            <a:ext cx="5296862" cy="5764714"/>
            <a:chOff x="0" y="0"/>
            <a:chExt cx="5296860" cy="5764713"/>
          </a:xfrm>
        </p:grpSpPr>
        <p:sp>
          <p:nvSpPr>
            <p:cNvPr id="486" name="β: fraction of the momentum of the pomeron that is carried by the struck quark within the proton or nucleus"/>
            <p:cNvSpPr txBox="1"/>
            <p:nvPr/>
          </p:nvSpPr>
          <p:spPr>
            <a:xfrm>
              <a:off x="212097" y="3736829"/>
              <a:ext cx="5084764"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200"/>
              </a:pPr>
              <a:r>
                <a:rPr>
                  <a:solidFill>
                    <a:srgbClr val="FF2600"/>
                  </a:solidFill>
                </a:rPr>
                <a:t>β</a:t>
              </a:r>
              <a:r>
                <a:t>: fraction of the momentum of the pomeron that is carried by the struck quark within the proton or nucleus</a:t>
              </a:r>
            </a:p>
          </p:txBody>
        </p:sp>
        <p:pic>
          <p:nvPicPr>
            <p:cNvPr id="487" name="Image" descr="Image"/>
            <p:cNvPicPr>
              <a:picLocks noChangeAspect="1"/>
            </p:cNvPicPr>
            <p:nvPr/>
          </p:nvPicPr>
          <p:blipFill>
            <a:blip r:embed="rId6">
              <a:extLst/>
            </a:blip>
            <a:stretch>
              <a:fillRect/>
            </a:stretch>
          </p:blipFill>
          <p:spPr>
            <a:xfrm>
              <a:off x="1167709" y="4940519"/>
              <a:ext cx="2801108" cy="824195"/>
            </a:xfrm>
            <a:prstGeom prst="rect">
              <a:avLst/>
            </a:prstGeom>
            <a:ln w="12700" cap="flat">
              <a:noFill/>
              <a:round/>
            </a:ln>
            <a:effectLst/>
          </p:spPr>
        </p:pic>
        <p:grpSp>
          <p:nvGrpSpPr>
            <p:cNvPr id="492" name="Group"/>
            <p:cNvGrpSpPr/>
            <p:nvPr/>
          </p:nvGrpSpPr>
          <p:grpSpPr>
            <a:xfrm>
              <a:off x="0" y="0"/>
              <a:ext cx="4839331" cy="3597558"/>
              <a:chOff x="0" y="0"/>
              <a:chExt cx="4839330" cy="3597557"/>
            </a:xfrm>
          </p:grpSpPr>
          <p:grpSp>
            <p:nvGrpSpPr>
              <p:cNvPr id="490" name="Group"/>
              <p:cNvGrpSpPr/>
              <p:nvPr/>
            </p:nvGrpSpPr>
            <p:grpSpPr>
              <a:xfrm>
                <a:off x="0" y="0"/>
                <a:ext cx="4839331" cy="3597558"/>
                <a:chOff x="0" y="0"/>
                <a:chExt cx="4839330" cy="3597557"/>
              </a:xfrm>
            </p:grpSpPr>
            <p:pic>
              <p:nvPicPr>
                <p:cNvPr id="488" name="2.25-Mx2_Q25_x1e-3-combo.pdf" descr="2.25-Mx2_Q25_x1e-3-combo.pdf"/>
                <p:cNvPicPr>
                  <a:picLocks noChangeAspect="1"/>
                </p:cNvPicPr>
                <p:nvPr/>
              </p:nvPicPr>
              <p:blipFill>
                <a:blip r:embed="rId7">
                  <a:extLst/>
                </a:blip>
                <a:stretch>
                  <a:fillRect/>
                </a:stretch>
              </p:blipFill>
              <p:spPr>
                <a:xfrm>
                  <a:off x="0" y="0"/>
                  <a:ext cx="4839331" cy="3597558"/>
                </a:xfrm>
                <a:prstGeom prst="rect">
                  <a:avLst/>
                </a:prstGeom>
                <a:ln w="12700" cap="flat">
                  <a:noFill/>
                  <a:round/>
                </a:ln>
                <a:effectLst/>
              </p:spPr>
            </p:pic>
            <p:sp>
              <p:nvSpPr>
                <p:cNvPr id="489" name="Eur.Phys.J. A52 (2016), 268"/>
                <p:cNvSpPr txBox="1"/>
                <p:nvPr/>
              </p:nvSpPr>
              <p:spPr>
                <a:xfrm>
                  <a:off x="741666" y="2747629"/>
                  <a:ext cx="2237384" cy="2866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300">
                      <a:latin typeface="+mn-lt"/>
                      <a:ea typeface="+mn-ea"/>
                      <a:cs typeface="+mn-cs"/>
                      <a:sym typeface="Arial"/>
                    </a:defRPr>
                  </a:lvl1pPr>
                </a:lstStyle>
                <a:p>
                  <a:pPr/>
                  <a:r>
                    <a:t>Eur.Phys.J. A52 (2016), 268</a:t>
                  </a:r>
                </a:p>
              </p:txBody>
            </p:sp>
          </p:grpSp>
          <p:pic>
            <p:nvPicPr>
              <p:cNvPr id="491" name="2.25-Mx2_Q25_x1e-3-combo.pdf" descr="2.25-Mx2_Q25_x1e-3-combo.pdf"/>
              <p:cNvPicPr>
                <a:picLocks noChangeAspect="1"/>
              </p:cNvPicPr>
              <p:nvPr/>
            </p:nvPicPr>
            <p:blipFill>
              <a:blip r:embed="rId8">
                <a:extLst/>
              </a:blip>
              <a:srcRect l="69076" t="9087" r="1326" b="73525"/>
              <a:stretch>
                <a:fillRect/>
              </a:stretch>
            </p:blipFill>
            <p:spPr>
              <a:xfrm>
                <a:off x="708098" y="1809790"/>
                <a:ext cx="1374576" cy="1026110"/>
              </a:xfrm>
              <a:prstGeom prst="rect">
                <a:avLst/>
              </a:prstGeom>
              <a:ln w="12700" cap="flat">
                <a:noFill/>
                <a:round/>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93"/>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3" grpId="1"/>
      <p:bldP build="whole" bldLvl="1" animBg="1" rev="0" advAuto="0" spid="485" grpId="2"/>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98" name="Diffractive Structure Functions - Sign Flip"/>
          <p:cNvSpPr txBox="1"/>
          <p:nvPr>
            <p:ph type="title"/>
          </p:nvPr>
        </p:nvSpPr>
        <p:spPr>
          <a:prstGeom prst="rect">
            <a:avLst/>
          </a:prstGeom>
        </p:spPr>
        <p:txBody>
          <a:bodyPr/>
          <a:lstStyle>
            <a:lvl1pPr>
              <a:defRPr sz="3700"/>
            </a:lvl1pPr>
          </a:lstStyle>
          <a:p>
            <a:pPr/>
            <a:r>
              <a:t>Diffractive Structure Functions - Sign Flip</a:t>
            </a:r>
          </a:p>
        </p:txBody>
      </p:sp>
      <p:sp>
        <p:nvSpPr>
          <p:cNvPr id="499" name="Only the higher energy range has sufficient phase space in x and Q2 to map out the effect of saturation on inclusive diffractive events"/>
          <p:cNvSpPr txBox="1"/>
          <p:nvPr>
            <p:ph type="body" sz="quarter" idx="1"/>
          </p:nvPr>
        </p:nvSpPr>
        <p:spPr>
          <a:xfrm>
            <a:off x="220662" y="5158425"/>
            <a:ext cx="8763001" cy="1158997"/>
          </a:xfrm>
          <a:prstGeom prst="rect">
            <a:avLst/>
          </a:prstGeom>
        </p:spPr>
        <p:txBody>
          <a:bodyPr/>
          <a:lstStyle/>
          <a:p>
            <a:pPr>
              <a:defRPr sz="2400">
                <a:solidFill>
                  <a:srgbClr val="941100"/>
                </a:solidFill>
              </a:defRPr>
            </a:pPr>
            <a:r>
              <a:t>Only the higher energy range has sufficient phase space in </a:t>
            </a:r>
            <a:r>
              <a:rPr i="1"/>
              <a:t>x</a:t>
            </a:r>
            <a:r>
              <a:t> and </a:t>
            </a:r>
            <a:r>
              <a:rPr i="1"/>
              <a:t>Q</a:t>
            </a:r>
            <a:r>
              <a:rPr baseline="31999" i="1"/>
              <a:t>2</a:t>
            </a:r>
            <a:r>
              <a:t> to map out the effect of saturation on inclusive diffractive events </a:t>
            </a:r>
          </a:p>
        </p:txBody>
      </p:sp>
      <p:sp>
        <p:nvSpPr>
          <p:cNvPr id="5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1" name="Where can I see the sign-change?…"/>
          <p:cNvSpPr txBox="1"/>
          <p:nvPr/>
        </p:nvSpPr>
        <p:spPr>
          <a:xfrm>
            <a:off x="5773057" y="992006"/>
            <a:ext cx="3170347" cy="26045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400">
                <a:uFill>
                  <a:solidFill>
                    <a:srgbClr val="000000"/>
                  </a:solidFill>
                </a:uFill>
                <a:latin typeface="+mn-lt"/>
                <a:ea typeface="+mn-ea"/>
                <a:cs typeface="+mn-cs"/>
                <a:sym typeface="Arial"/>
              </a:defRPr>
            </a:pPr>
            <a:r>
              <a:t>Where can I see the sign-change?</a:t>
            </a:r>
          </a:p>
          <a:p>
            <a:pPr lvl="1" marL="508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For given x</a:t>
            </a:r>
            <a:r>
              <a:rPr baseline="-5999"/>
              <a:t>IP</a:t>
            </a:r>
            <a:r>
              <a:t>, Q</a:t>
            </a:r>
            <a:r>
              <a:rPr baseline="31999"/>
              <a:t>2</a:t>
            </a:r>
            <a:r>
              <a:t> plot value of lowest ratio &lt; 0 in kinematical allowed region</a:t>
            </a:r>
          </a:p>
        </p:txBody>
      </p:sp>
      <p:pic>
        <p:nvPicPr>
          <p:cNvPr id="502" name="inclusive_diffractive_qqg_suppression_sqrts_40.pdf" descr="inclusive_diffractive_qqg_suppression_sqrts_40.pdf"/>
          <p:cNvPicPr>
            <a:picLocks noChangeAspect="1"/>
          </p:cNvPicPr>
          <p:nvPr/>
        </p:nvPicPr>
        <p:blipFill>
          <a:blip r:embed="rId3">
            <a:extLst/>
          </a:blip>
          <a:stretch>
            <a:fillRect/>
          </a:stretch>
        </p:blipFill>
        <p:spPr>
          <a:xfrm>
            <a:off x="11403" y="882606"/>
            <a:ext cx="5692572" cy="4155214"/>
          </a:xfrm>
          <a:prstGeom prst="rect">
            <a:avLst/>
          </a:prstGeom>
          <a:ln w="12700"/>
        </p:spPr>
      </p:pic>
      <p:pic>
        <p:nvPicPr>
          <p:cNvPr id="503" name="inclusive_diffractive_qqg_suppression_sqrts_90.pdf" descr="inclusive_diffractive_qqg_suppression_sqrts_90.pdf"/>
          <p:cNvPicPr>
            <a:picLocks noChangeAspect="1"/>
          </p:cNvPicPr>
          <p:nvPr/>
        </p:nvPicPr>
        <p:blipFill>
          <a:blip r:embed="rId4">
            <a:extLst/>
          </a:blip>
          <a:stretch>
            <a:fillRect/>
          </a:stretch>
        </p:blipFill>
        <p:spPr>
          <a:xfrm>
            <a:off x="11403" y="882606"/>
            <a:ext cx="5692572" cy="4155214"/>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502"/>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0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9" grpId="3"/>
      <p:bldP build="whole" bldLvl="1" animBg="1" rev="0" advAuto="0" spid="502" grpId="1"/>
      <p:bldP build="whole" bldLvl="1" animBg="1" rev="0" advAuto="0" spid="503"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EIC: Gluon TMDs from Dijet Production"/>
          <p:cNvSpPr txBox="1"/>
          <p:nvPr>
            <p:ph type="title"/>
          </p:nvPr>
        </p:nvSpPr>
        <p:spPr>
          <a:prstGeom prst="rect">
            <a:avLst/>
          </a:prstGeom>
        </p:spPr>
        <p:txBody>
          <a:bodyPr/>
          <a:lstStyle/>
          <a:p>
            <a:pPr/>
            <a:r>
              <a:t>EIC: Gluon TMDs from Dijet Production</a:t>
            </a:r>
          </a:p>
        </p:txBody>
      </p:sp>
      <p:sp>
        <p:nvSpPr>
          <p:cNvPr id="5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9" name="Thus far, focus on quark TMDs while the available studies of gluon TMDs are sparse…"/>
          <p:cNvSpPr txBox="1"/>
          <p:nvPr>
            <p:ph type="body" sz="half" idx="1"/>
          </p:nvPr>
        </p:nvSpPr>
        <p:spPr>
          <a:xfrm>
            <a:off x="190500" y="800239"/>
            <a:ext cx="8763000" cy="2599980"/>
          </a:xfrm>
          <a:prstGeom prst="rect">
            <a:avLst/>
          </a:prstGeom>
        </p:spPr>
        <p:txBody>
          <a:bodyPr/>
          <a:lstStyle/>
          <a:p>
            <a:pPr marL="317500" indent="-317500">
              <a:buClr>
                <a:srgbClr val="FF2600"/>
              </a:buClr>
              <a:buSzPct val="175000"/>
              <a:buChar char="•"/>
              <a:defRPr sz="2600"/>
            </a:pPr>
            <a:r>
              <a:t>Thus far, focus on quark TMDs while the available studies of gluon TMDs are sparse</a:t>
            </a:r>
          </a:p>
          <a:p>
            <a:pPr marL="317500" indent="-317500">
              <a:buClr>
                <a:srgbClr val="FF2600"/>
              </a:buClr>
              <a:buSzPct val="175000"/>
              <a:buChar char="•"/>
              <a:defRPr sz="2600"/>
            </a:pPr>
            <a:r>
              <a:t>Of particular interest: WW gluon distribution </a:t>
            </a:r>
            <a:r>
              <a:rPr b="1">
                <a:solidFill>
                  <a:srgbClr val="941100"/>
                </a:solidFill>
              </a:rPr>
              <a:t>G</a:t>
            </a:r>
            <a:r>
              <a:rPr b="1" baseline="31999">
                <a:solidFill>
                  <a:srgbClr val="941100"/>
                </a:solidFill>
              </a:rPr>
              <a:t>(1) </a:t>
            </a:r>
            <a:r>
              <a:t>and its linearly polarized partner </a:t>
            </a:r>
            <a:r>
              <a:rPr b="1">
                <a:solidFill>
                  <a:srgbClr val="941100"/>
                </a:solidFill>
              </a:rPr>
              <a:t>h</a:t>
            </a:r>
            <a:r>
              <a:rPr b="1" baseline="-5999">
                <a:solidFill>
                  <a:srgbClr val="941100"/>
                </a:solidFill>
              </a:rPr>
              <a:t>T</a:t>
            </a:r>
            <a:r>
              <a:rPr b="1" baseline="31999">
                <a:solidFill>
                  <a:srgbClr val="941100"/>
                </a:solidFill>
              </a:rPr>
              <a:t>(1)  </a:t>
            </a:r>
            <a:r>
              <a:t>inside unpolarized hadron</a:t>
            </a:r>
          </a:p>
          <a:p>
            <a:pPr marL="317500" indent="-317500">
              <a:buClr>
                <a:srgbClr val="FF2600"/>
              </a:buClr>
              <a:buSzPct val="175000"/>
              <a:buChar char="•"/>
              <a:defRPr sz="2600"/>
            </a:pPr>
            <a:r>
              <a:t>These gluon distributions play also central role in small-x saturation phenomena.</a:t>
            </a:r>
          </a:p>
        </p:txBody>
      </p:sp>
      <p:sp>
        <p:nvSpPr>
          <p:cNvPr id="510" name="A. Metz and J. Zhou, Phys. Rev. D84 , 051503 (2011), arXiv:1105.1991.…"/>
          <p:cNvSpPr txBox="1"/>
          <p:nvPr/>
        </p:nvSpPr>
        <p:spPr>
          <a:xfrm>
            <a:off x="223324" y="5013638"/>
            <a:ext cx="8019270"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300"/>
            </a:pPr>
            <a:r>
              <a:t>A. Metz and J. Zhou, Phys. Rev. D84 , 051503 (2011), arXiv:1105.1991. </a:t>
            </a:r>
          </a:p>
          <a:p>
            <a:pPr>
              <a:defRPr sz="1300"/>
            </a:pPr>
            <a:r>
              <a:t>D. Boer, P. J. Mulders, and C. Pisano, Phys. Rev. D80 , 094017 (2009), arXiv:0909.4652</a:t>
            </a:r>
          </a:p>
          <a:p>
            <a:pPr>
              <a:defRPr sz="1300"/>
            </a:pPr>
            <a:r>
              <a:t>D. Boer, S. J. Brodsky, P. J. Mulders, and C. Pisano, Phys. Rev. Lett. 106 , 132001 (2011), arXiv:1011.4225.</a:t>
            </a:r>
          </a:p>
          <a:p>
            <a:pPr>
              <a:defRPr sz="1300"/>
            </a:pPr>
            <a:r>
              <a:t>F. Dominguez, J.-W. Qiu, B.-W. Xiao, and F. Yuan, Phys. Rev. D85 , 045003 (2012), arXiv:1109.6293.</a:t>
            </a:r>
          </a:p>
          <a:p>
            <a:pPr>
              <a:defRPr sz="1300"/>
            </a:pPr>
            <a:r>
              <a:t>A. Dumitru, L. McLerran, and V. Skokov, Phys. Lett. B743 , 134 (2015), arXiv:1410.4844.</a:t>
            </a:r>
          </a:p>
          <a:p>
            <a:pPr>
              <a:defRPr sz="1300"/>
            </a:pPr>
            <a:r>
              <a:t>A. Dumitru and V. Skokov, Phys. Rev. D91 , 074006 (2015), arXiv:1411.6630.</a:t>
            </a:r>
          </a:p>
          <a:p>
            <a:pPr>
              <a:defRPr sz="1300"/>
            </a:pPr>
            <a:r>
              <a:t>A. Dumitru, T. Lappi, and V. Skokov, Phys. Rev. Lett. 115 , 252301 (2015), arXiv:1508.04438.</a:t>
            </a:r>
          </a:p>
          <a:p>
            <a:pPr>
              <a:defRPr sz="1300"/>
            </a:pPr>
            <a:r>
              <a:t>A. Dumitru and V. Skokov, Phys. Rev. D94 , 014030 (2016), arXiv:1605.02739.</a:t>
            </a:r>
          </a:p>
        </p:txBody>
      </p:sp>
      <p:sp>
        <p:nvSpPr>
          <p:cNvPr id="511" name="G(1) and hT(1) can be accessed through measuring azimuthal anisotropies in processes such as jet pair (dijet) production in e+p and e+A scattering."/>
          <p:cNvSpPr txBox="1"/>
          <p:nvPr/>
        </p:nvSpPr>
        <p:spPr>
          <a:xfrm>
            <a:off x="753336" y="3494219"/>
            <a:ext cx="7637328" cy="1271898"/>
          </a:xfrm>
          <a:prstGeom prst="rect">
            <a:avLst/>
          </a:prstGeom>
          <a:solidFill>
            <a:srgbClr val="0083D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400"/>
              </a:spcBef>
              <a:buClr>
                <a:srgbClr val="011993"/>
              </a:buClr>
              <a:buFont typeface="Lucida Grande"/>
              <a:defRPr sz="2600">
                <a:solidFill>
                  <a:srgbClr val="FFFFFF"/>
                </a:solidFill>
                <a:uFill>
                  <a:solidFill>
                    <a:srgbClr val="000000"/>
                  </a:solidFill>
                </a:uFill>
                <a:latin typeface="+mn-lt"/>
                <a:ea typeface="+mn-ea"/>
                <a:cs typeface="+mn-cs"/>
                <a:sym typeface="Arial"/>
              </a:defRPr>
            </a:pPr>
            <a:r>
              <a:t>G</a:t>
            </a:r>
            <a:r>
              <a:rPr baseline="31999"/>
              <a:t>(1)</a:t>
            </a:r>
            <a:r>
              <a:t> and h</a:t>
            </a:r>
            <a:r>
              <a:rPr baseline="-5999"/>
              <a:t>T</a:t>
            </a:r>
            <a:r>
              <a:rPr baseline="31999"/>
              <a:t>(1) </a:t>
            </a:r>
            <a:r>
              <a:t>can be accessed through measuring azimuthal anisotropies in processes such as </a:t>
            </a:r>
            <a:r>
              <a:rPr b="1">
                <a:solidFill>
                  <a:srgbClr val="FF9300"/>
                </a:solidFill>
              </a:rPr>
              <a:t>jet pair (dijet) production</a:t>
            </a:r>
            <a:r>
              <a:t> in e+p and e+A scattering.</a:t>
            </a:r>
          </a:p>
        </p:txBody>
      </p:sp>
      <p:sp>
        <p:nvSpPr>
          <p:cNvPr id="512" name="Line"/>
          <p:cNvSpPr/>
          <p:nvPr/>
        </p:nvSpPr>
        <p:spPr>
          <a:xfrm>
            <a:off x="152400" y="685800"/>
            <a:ext cx="8839200" cy="1588"/>
          </a:xfrm>
          <a:prstGeom prst="line">
            <a:avLst/>
          </a:prstGeom>
          <a:ln w="38100">
            <a:solidFill>
              <a:srgbClr val="021EAA"/>
            </a:solidFill>
          </a:ln>
        </p:spPr>
        <p:txBody>
          <a:bodyPr lIns="0" tIns="0" rIns="0" bIns="0"/>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86" name="EIC Science: Requirements"/>
          <p:cNvSpPr txBox="1"/>
          <p:nvPr>
            <p:ph type="title"/>
          </p:nvPr>
        </p:nvSpPr>
        <p:spPr>
          <a:xfrm>
            <a:off x="136525" y="44450"/>
            <a:ext cx="8931275" cy="661988"/>
          </a:xfrm>
          <a:prstGeom prst="rect">
            <a:avLst/>
          </a:prstGeom>
        </p:spPr>
        <p:txBody>
          <a:bodyPr/>
          <a:lstStyle/>
          <a:p>
            <a:pPr/>
            <a:r>
              <a:t>EIC Science: Requirements</a:t>
            </a:r>
          </a:p>
        </p:txBody>
      </p:sp>
      <p:sp>
        <p:nvSpPr>
          <p:cNvPr id="187" name="Large center-of-mass coverage…"/>
          <p:cNvSpPr txBox="1"/>
          <p:nvPr>
            <p:ph type="body" idx="1"/>
          </p:nvPr>
        </p:nvSpPr>
        <p:spPr>
          <a:xfrm>
            <a:off x="92026" y="755104"/>
            <a:ext cx="8959947" cy="3744711"/>
          </a:xfrm>
          <a:prstGeom prst="rect">
            <a:avLst/>
          </a:prstGeom>
        </p:spPr>
        <p:txBody>
          <a:bodyPr/>
          <a:lstStyle/>
          <a:p>
            <a:pPr lvl="1">
              <a:spcBef>
                <a:spcPts val="0"/>
              </a:spcBef>
            </a:pPr>
            <a:r>
              <a:rPr>
                <a:solidFill>
                  <a:srgbClr val="021EAA"/>
                </a:solidFill>
              </a:rPr>
              <a:t>Large center-of-mass</a:t>
            </a:r>
            <a:r>
              <a:t> coverage</a:t>
            </a:r>
          </a:p>
          <a:p>
            <a:pPr lvl="2">
              <a:spcBef>
                <a:spcPts val="0"/>
              </a:spcBef>
              <a:defRPr sz="2300"/>
            </a:pPr>
            <a:r>
              <a:t>Access to wide range in x and Q</a:t>
            </a:r>
            <a:r>
              <a:rPr baseline="31999"/>
              <a:t>2</a:t>
            </a:r>
          </a:p>
          <a:p>
            <a:pPr lvl="1">
              <a:spcBef>
                <a:spcPts val="0"/>
              </a:spcBef>
            </a:pPr>
            <a:r>
              <a:rPr>
                <a:solidFill>
                  <a:srgbClr val="021EAA"/>
                </a:solidFill>
              </a:rPr>
              <a:t>Polarized electron and hadron beams</a:t>
            </a:r>
          </a:p>
          <a:p>
            <a:pPr lvl="2">
              <a:spcBef>
                <a:spcPts val="0"/>
              </a:spcBef>
              <a:defRPr sz="2300"/>
            </a:pPr>
            <a:r>
              <a:t>Access to spin structure of nucleons and nuclei</a:t>
            </a:r>
          </a:p>
          <a:p>
            <a:pPr lvl="2">
              <a:spcBef>
                <a:spcPts val="0"/>
              </a:spcBef>
              <a:defRPr sz="2300"/>
            </a:pPr>
            <a:r>
              <a:t>Access to 3D spatial and momentum structure of nucleon</a:t>
            </a:r>
          </a:p>
          <a:p>
            <a:pPr lvl="1">
              <a:spcBef>
                <a:spcPts val="0"/>
              </a:spcBef>
            </a:pPr>
            <a:r>
              <a:rPr>
                <a:solidFill>
                  <a:srgbClr val="021EAA"/>
                </a:solidFill>
              </a:rPr>
              <a:t>Nuclear beams</a:t>
            </a:r>
          </a:p>
          <a:p>
            <a:pPr lvl="2">
              <a:spcBef>
                <a:spcPts val="0"/>
              </a:spcBef>
              <a:defRPr sz="2300"/>
            </a:pPr>
            <a:r>
              <a:t>Accessing the highest gluon densities (Q</a:t>
            </a:r>
            <a:r>
              <a:rPr baseline="-5999" spc="-22"/>
              <a:t>S</a:t>
            </a:r>
            <a:r>
              <a:rPr baseline="31999" spc="-22"/>
              <a:t>2</a:t>
            </a:r>
            <a:r>
              <a:t> ~ A</a:t>
            </a:r>
            <a:r>
              <a:rPr baseline="31999"/>
              <a:t>⅓</a:t>
            </a:r>
            <a:r>
              <a:t>)</a:t>
            </a:r>
          </a:p>
          <a:p>
            <a:pPr lvl="1">
              <a:spcBef>
                <a:spcPts val="0"/>
              </a:spcBef>
            </a:pPr>
            <a:r>
              <a:rPr>
                <a:solidFill>
                  <a:srgbClr val="021EAA"/>
                </a:solidFill>
              </a:rPr>
              <a:t>High luminosity</a:t>
            </a:r>
          </a:p>
          <a:p>
            <a:pPr lvl="2" marL="1194665" indent="-238990">
              <a:spcBef>
                <a:spcPts val="0"/>
              </a:spcBef>
              <a:defRPr sz="2200"/>
            </a:pPr>
            <a:r>
              <a:rPr sz="2300"/>
              <a:t>Essential for mapping 3D structure of nucleons and nuclei </a:t>
            </a:r>
            <a:r>
              <a:t>access to rare probes</a:t>
            </a:r>
          </a:p>
        </p:txBody>
      </p:sp>
      <p:sp>
        <p:nvSpPr>
          <p:cNvPr id="188"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9" name="⇒ Unique QCD machine:…"/>
          <p:cNvSpPr txBox="1"/>
          <p:nvPr/>
        </p:nvSpPr>
        <p:spPr>
          <a:xfrm>
            <a:off x="250585" y="4801538"/>
            <a:ext cx="8703155" cy="18873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b="1" sz="2600">
                <a:solidFill>
                  <a:srgbClr val="021EAA"/>
                </a:solidFill>
                <a:uFill>
                  <a:solidFill>
                    <a:srgbClr val="021EAA"/>
                  </a:solidFill>
                </a:uFill>
                <a:latin typeface="+mn-lt"/>
                <a:ea typeface="+mn-ea"/>
                <a:cs typeface="+mn-cs"/>
                <a:sym typeface="Arial"/>
              </a:defRPr>
            </a:pPr>
            <a:r>
              <a:rPr b="0">
                <a:latin typeface="Symbol"/>
                <a:ea typeface="Symbol"/>
                <a:cs typeface="Symbol"/>
                <a:sym typeface="Symbol"/>
              </a:rPr>
              <a:t>Þ </a:t>
            </a:r>
            <a:r>
              <a:t>Unique </a:t>
            </a:r>
            <a:r>
              <a:rPr sz="2400"/>
              <a:t>QCD machine:</a:t>
            </a:r>
          </a:p>
          <a:p>
            <a:pPr lvl="1" marL="508000" marR="41275" indent="-254000" defTabSz="914400">
              <a:spcBef>
                <a:spcPts val="400"/>
              </a:spcBef>
              <a:buClr>
                <a:srgbClr val="FF2600"/>
              </a:buClr>
              <a:buSzPct val="150000"/>
              <a:buChar char="•"/>
              <a:defRPr sz="2300">
                <a:solidFill>
                  <a:srgbClr val="941751"/>
                </a:solidFill>
                <a:uFill>
                  <a:solidFill>
                    <a:srgbClr val="000000"/>
                  </a:solidFill>
                </a:uFill>
                <a:latin typeface="+mn-lt"/>
                <a:ea typeface="+mn-ea"/>
                <a:cs typeface="+mn-cs"/>
                <a:sym typeface="Arial"/>
              </a:defRPr>
            </a:pPr>
            <a:r>
              <a:t>The world’s first polarized electron-polarized proton collider</a:t>
            </a:r>
          </a:p>
          <a:p>
            <a:pPr lvl="1" marL="508000" marR="41275" indent="-254000" defTabSz="914400">
              <a:spcBef>
                <a:spcPts val="400"/>
              </a:spcBef>
              <a:buClr>
                <a:srgbClr val="FF2600"/>
              </a:buClr>
              <a:buSzPct val="150000"/>
              <a:buChar char="•"/>
              <a:defRPr sz="2300">
                <a:solidFill>
                  <a:srgbClr val="941751"/>
                </a:solidFill>
                <a:uFill>
                  <a:solidFill>
                    <a:srgbClr val="000000"/>
                  </a:solidFill>
                </a:uFill>
                <a:latin typeface="+mn-lt"/>
                <a:ea typeface="+mn-ea"/>
                <a:cs typeface="+mn-cs"/>
                <a:sym typeface="Arial"/>
              </a:defRPr>
            </a:pPr>
            <a:r>
              <a:t>The world’s first electron-heavy ion collider</a:t>
            </a:r>
          </a:p>
          <a:p>
            <a:pPr lvl="1" marL="508000" marR="41275" indent="-254000" defTabSz="914400">
              <a:spcBef>
                <a:spcPts val="400"/>
              </a:spcBef>
              <a:buClr>
                <a:srgbClr val="FF2600"/>
              </a:buClr>
              <a:buSzPct val="150000"/>
              <a:buChar char="•"/>
              <a:defRPr sz="2300">
                <a:solidFill>
                  <a:srgbClr val="941751"/>
                </a:solidFill>
                <a:uFill>
                  <a:solidFill>
                    <a:srgbClr val="000000"/>
                  </a:solidFill>
                </a:uFill>
                <a:latin typeface="+mn-lt"/>
                <a:ea typeface="+mn-ea"/>
                <a:cs typeface="+mn-cs"/>
                <a:sym typeface="Arial"/>
              </a:defRPr>
            </a:pPr>
            <a:r>
              <a:t>Luminosities: a hundred to up to a thousand times HERA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Key observables: PT and qT…"/>
          <p:cNvSpPr txBox="1"/>
          <p:nvPr>
            <p:ph type="body" idx="1"/>
          </p:nvPr>
        </p:nvSpPr>
        <p:spPr>
          <a:xfrm>
            <a:off x="3880384" y="792787"/>
            <a:ext cx="5131588" cy="5576231"/>
          </a:xfrm>
          <a:prstGeom prst="rect">
            <a:avLst/>
          </a:prstGeom>
        </p:spPr>
        <p:txBody>
          <a:bodyPr/>
          <a:lstStyle/>
          <a:p>
            <a:pPr marL="0" indent="0">
              <a:spcBef>
                <a:spcPts val="800"/>
              </a:spcBef>
              <a:buSzTx/>
              <a:buNone/>
              <a:defRPr>
                <a:solidFill>
                  <a:srgbClr val="021EAA"/>
                </a:solidFill>
              </a:defRPr>
            </a:pPr>
            <a:r>
              <a:t>Key observables: P</a:t>
            </a:r>
            <a:r>
              <a:rPr baseline="-5999"/>
              <a:t>T</a:t>
            </a:r>
            <a:r>
              <a:t> and q</a:t>
            </a:r>
            <a:r>
              <a:rPr baseline="-5999"/>
              <a:t>T</a:t>
            </a:r>
          </a:p>
          <a:p>
            <a:pPr>
              <a:spcBef>
                <a:spcPts val="800"/>
              </a:spcBef>
              <a:defRPr sz="2400"/>
            </a:pPr>
            <a:r>
              <a:t>the difference in momenta (imbalance)</a:t>
            </a:r>
          </a:p>
          <a:p>
            <a:pPr marL="0" indent="0">
              <a:spcBef>
                <a:spcPts val="800"/>
              </a:spcBef>
              <a:buSzTx/>
              <a:buNone/>
              <a:defRPr sz="2400"/>
            </a:pPr>
          </a:p>
          <a:p>
            <a:pPr>
              <a:spcBef>
                <a:spcPts val="800"/>
              </a:spcBef>
              <a:defRPr sz="2400"/>
            </a:pPr>
            <a:r>
              <a:t>the average transverse momentum of the jets</a:t>
            </a:r>
          </a:p>
          <a:p>
            <a:pPr>
              <a:spcBef>
                <a:spcPts val="800"/>
              </a:spcBef>
              <a:defRPr sz="2400"/>
            </a:pPr>
          </a:p>
          <a:p>
            <a:pPr>
              <a:spcBef>
                <a:spcPts val="800"/>
              </a:spcBef>
              <a:defRPr sz="2400"/>
            </a:pPr>
            <a:r>
              <a:rPr>
                <a:latin typeface="Symbol"/>
                <a:ea typeface="Symbol"/>
                <a:cs typeface="Symbol"/>
                <a:sym typeface="Symbol"/>
              </a:rPr>
              <a:t>f</a:t>
            </a:r>
            <a:r>
              <a:t> is angle between P</a:t>
            </a:r>
            <a:r>
              <a:rPr baseline="-5999"/>
              <a:t>T</a:t>
            </a:r>
            <a:r>
              <a:t> and q</a:t>
            </a:r>
            <a:r>
              <a:rPr baseline="-5999"/>
              <a:t>T</a:t>
            </a:r>
            <a:endParaRPr baseline="-5999"/>
          </a:p>
          <a:p>
            <a:pPr>
              <a:spcBef>
                <a:spcPts val="800"/>
              </a:spcBef>
              <a:defRPr sz="2400"/>
            </a:pPr>
            <a:r>
              <a:t>work in “correlation limit” P</a:t>
            </a:r>
            <a:r>
              <a:rPr baseline="-5999"/>
              <a:t>T</a:t>
            </a:r>
            <a:r>
              <a:t> &gt;&gt; q</a:t>
            </a:r>
            <a:r>
              <a:rPr baseline="-5999"/>
              <a:t>T</a:t>
            </a:r>
            <a:endParaRPr baseline="-5999"/>
          </a:p>
          <a:p>
            <a:pPr>
              <a:spcBef>
                <a:spcPts val="800"/>
              </a:spcBef>
              <a:defRPr sz="2400"/>
            </a:pPr>
            <a:r>
              <a:t>azimuthal asymmetry arising from the linearly polarized gluon distribution: </a:t>
            </a:r>
            <a:r>
              <a:rPr>
                <a:solidFill>
                  <a:srgbClr val="E50000"/>
                </a:solidFill>
              </a:rPr>
              <a:t>v</a:t>
            </a:r>
            <a:r>
              <a:rPr baseline="-5999">
                <a:solidFill>
                  <a:srgbClr val="E50000"/>
                </a:solidFill>
              </a:rPr>
              <a:t>2</a:t>
            </a:r>
            <a:r>
              <a:rPr>
                <a:solidFill>
                  <a:srgbClr val="E50000"/>
                </a:solidFill>
              </a:rPr>
              <a:t> = </a:t>
            </a:r>
            <a:r>
              <a:rPr>
                <a:solidFill>
                  <a:srgbClr val="E50000"/>
                </a:solidFill>
                <a:latin typeface="Symbol"/>
                <a:ea typeface="Symbol"/>
                <a:cs typeface="Symbol"/>
                <a:sym typeface="Symbol"/>
              </a:rPr>
              <a:t>á</a:t>
            </a:r>
            <a:r>
              <a:rPr>
                <a:solidFill>
                  <a:srgbClr val="E50000"/>
                </a:solidFill>
              </a:rPr>
              <a:t>cos 2</a:t>
            </a:r>
            <a:r>
              <a:rPr>
                <a:solidFill>
                  <a:srgbClr val="E50000"/>
                </a:solidFill>
                <a:latin typeface="Symbol"/>
                <a:ea typeface="Symbol"/>
                <a:cs typeface="Symbol"/>
                <a:sym typeface="Symbol"/>
              </a:rPr>
              <a:t>fñ</a:t>
            </a:r>
          </a:p>
        </p:txBody>
      </p:sp>
      <p:sp>
        <p:nvSpPr>
          <p:cNvPr id="517" name="Kinematics: Dijets in γ*A"/>
          <p:cNvSpPr txBox="1"/>
          <p:nvPr>
            <p:ph type="title"/>
          </p:nvPr>
        </p:nvSpPr>
        <p:spPr>
          <a:prstGeom prst="rect">
            <a:avLst/>
          </a:prstGeom>
        </p:spPr>
        <p:txBody>
          <a:bodyPr/>
          <a:lstStyle/>
          <a:p>
            <a:pPr/>
            <a:r>
              <a:t>Kinematics: Dijets in </a:t>
            </a:r>
            <a:r>
              <a:rPr>
                <a:latin typeface="Symbol"/>
                <a:ea typeface="Symbol"/>
                <a:cs typeface="Symbol"/>
                <a:sym typeface="Symbol"/>
              </a:rPr>
              <a:t>g</a:t>
            </a:r>
            <a:r>
              <a:t>*A</a:t>
            </a:r>
          </a:p>
        </p:txBody>
      </p:sp>
      <p:sp>
        <p:nvSpPr>
          <p:cNvPr id="5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9" name="Dominguez, Marquet, Xiao, Yuan, PRD 2011"/>
          <p:cNvSpPr txBox="1"/>
          <p:nvPr/>
        </p:nvSpPr>
        <p:spPr>
          <a:xfrm>
            <a:off x="2027047" y="6376434"/>
            <a:ext cx="4648870"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rgbClr val="007600"/>
                </a:solidFill>
              </a:defRPr>
            </a:lvl1pPr>
          </a:lstStyle>
          <a:p>
            <a:pPr/>
            <a:r>
              <a:t>Dominguez, Marquet, Xiao, Yuan, PRD 2011</a:t>
            </a:r>
          </a:p>
        </p:txBody>
      </p:sp>
      <p:pic>
        <p:nvPicPr>
          <p:cNvPr id="520" name="Image" descr="Image"/>
          <p:cNvPicPr>
            <a:picLocks noChangeAspect="1"/>
          </p:cNvPicPr>
          <p:nvPr/>
        </p:nvPicPr>
        <p:blipFill>
          <a:blip r:embed="rId3">
            <a:extLst/>
          </a:blip>
          <a:stretch>
            <a:fillRect/>
          </a:stretch>
        </p:blipFill>
        <p:spPr>
          <a:xfrm>
            <a:off x="288633" y="849116"/>
            <a:ext cx="3363847" cy="1680202"/>
          </a:xfrm>
          <a:prstGeom prst="rect">
            <a:avLst/>
          </a:prstGeom>
          <a:ln w="12700"/>
        </p:spPr>
      </p:pic>
      <p:pic>
        <p:nvPicPr>
          <p:cNvPr id="521" name="Image" descr="Image"/>
          <p:cNvPicPr>
            <a:picLocks noChangeAspect="1"/>
          </p:cNvPicPr>
          <p:nvPr/>
        </p:nvPicPr>
        <p:blipFill>
          <a:blip r:embed="rId4">
            <a:extLst/>
          </a:blip>
          <a:stretch>
            <a:fillRect/>
          </a:stretch>
        </p:blipFill>
        <p:spPr>
          <a:xfrm>
            <a:off x="4336304" y="2002274"/>
            <a:ext cx="1769436" cy="388193"/>
          </a:xfrm>
          <a:prstGeom prst="rect">
            <a:avLst/>
          </a:prstGeom>
          <a:ln w="12700"/>
        </p:spPr>
      </p:pic>
      <p:pic>
        <p:nvPicPr>
          <p:cNvPr id="522" name="Image" descr="Image"/>
          <p:cNvPicPr>
            <a:picLocks noChangeAspect="1"/>
          </p:cNvPicPr>
          <p:nvPr/>
        </p:nvPicPr>
        <p:blipFill>
          <a:blip r:embed="rId5">
            <a:extLst/>
          </a:blip>
          <a:stretch>
            <a:fillRect/>
          </a:stretch>
        </p:blipFill>
        <p:spPr>
          <a:xfrm>
            <a:off x="562603" y="2833441"/>
            <a:ext cx="2573186" cy="3651289"/>
          </a:xfrm>
          <a:prstGeom prst="rect">
            <a:avLst/>
          </a:prstGeom>
          <a:ln w="12700"/>
        </p:spPr>
      </p:pic>
      <p:pic>
        <p:nvPicPr>
          <p:cNvPr id="523" name="Image" descr="Image"/>
          <p:cNvPicPr>
            <a:picLocks noChangeAspect="1"/>
          </p:cNvPicPr>
          <p:nvPr/>
        </p:nvPicPr>
        <p:blipFill>
          <a:blip r:embed="rId6">
            <a:extLst/>
          </a:blip>
          <a:stretch>
            <a:fillRect/>
          </a:stretch>
        </p:blipFill>
        <p:spPr>
          <a:xfrm>
            <a:off x="4249938" y="3386806"/>
            <a:ext cx="2838118" cy="388193"/>
          </a:xfrm>
          <a:prstGeom prst="rect">
            <a:avLst/>
          </a:prstGeom>
          <a:ln w="12700"/>
        </p:spPr>
      </p:pic>
      <p:sp>
        <p:nvSpPr>
          <p:cNvPr id="524" name="Line"/>
          <p:cNvSpPr/>
          <p:nvPr/>
        </p:nvSpPr>
        <p:spPr>
          <a:xfrm>
            <a:off x="152400" y="685800"/>
            <a:ext cx="8839200" cy="1588"/>
          </a:xfrm>
          <a:prstGeom prst="line">
            <a:avLst/>
          </a:prstGeom>
          <a:ln w="38100">
            <a:solidFill>
              <a:srgbClr val="021EAA"/>
            </a:solidFill>
          </a:ln>
        </p:spPr>
        <p:txBody>
          <a:bodyPr lIns="0" tIns="0" rIns="0" bIns="0"/>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29" name="Elliptic Anisotropy in DiJet Production (I)"/>
          <p:cNvSpPr txBox="1"/>
          <p:nvPr>
            <p:ph type="title"/>
          </p:nvPr>
        </p:nvSpPr>
        <p:spPr>
          <a:prstGeom prst="rect">
            <a:avLst/>
          </a:prstGeom>
        </p:spPr>
        <p:txBody>
          <a:bodyPr/>
          <a:lstStyle/>
          <a:p>
            <a:pPr/>
            <a:r>
              <a:t>Elliptic Anisotropy in DiJet Production (I)</a:t>
            </a:r>
          </a:p>
        </p:txBody>
      </p:sp>
      <p:sp>
        <p:nvSpPr>
          <p:cNvPr id="530" name="Dipartons from McDijet event generator (V. Skokov) → showers via Pythia → experimental cuts → jet-finding with ee-kt (FastJet)"/>
          <p:cNvSpPr txBox="1"/>
          <p:nvPr>
            <p:ph type="body" sz="quarter" idx="1"/>
          </p:nvPr>
        </p:nvSpPr>
        <p:spPr>
          <a:xfrm>
            <a:off x="210963" y="726749"/>
            <a:ext cx="8931276" cy="778996"/>
          </a:xfrm>
          <a:prstGeom prst="rect">
            <a:avLst/>
          </a:prstGeom>
        </p:spPr>
        <p:txBody>
          <a:bodyPr/>
          <a:lstStyle>
            <a:lvl1pPr>
              <a:defRPr sz="2100"/>
            </a:lvl1pPr>
          </a:lstStyle>
          <a:p>
            <a:pPr/>
            <a:r>
              <a:t>Dipartons from McDijet event generator (V. Skokov) → showers via Pythia → experimental cuts → jet-finding with ee-kt (FastJet)</a:t>
            </a:r>
          </a:p>
        </p:txBody>
      </p:sp>
      <p:sp>
        <p:nvSpPr>
          <p:cNvPr id="5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2" name="dijetCombo.pdf" descr="dijetCombo.pdf"/>
          <p:cNvPicPr>
            <a:picLocks noChangeAspect="1"/>
          </p:cNvPicPr>
          <p:nvPr/>
        </p:nvPicPr>
        <p:blipFill>
          <a:blip r:embed="rId2">
            <a:extLst/>
          </a:blip>
          <a:stretch>
            <a:fillRect/>
          </a:stretch>
        </p:blipFill>
        <p:spPr>
          <a:xfrm>
            <a:off x="112700" y="1776004"/>
            <a:ext cx="8664600" cy="2846597"/>
          </a:xfrm>
          <a:prstGeom prst="rect">
            <a:avLst/>
          </a:prstGeom>
          <a:ln w="12700"/>
        </p:spPr>
      </p:pic>
      <p:grpSp>
        <p:nvGrpSpPr>
          <p:cNvPr id="536" name="Group"/>
          <p:cNvGrpSpPr/>
          <p:nvPr/>
        </p:nvGrpSpPr>
        <p:grpSpPr>
          <a:xfrm>
            <a:off x="760491" y="1522349"/>
            <a:ext cx="7313659" cy="407467"/>
            <a:chOff x="0" y="0"/>
            <a:chExt cx="7313657" cy="407466"/>
          </a:xfrm>
        </p:grpSpPr>
        <p:sp>
          <p:nvSpPr>
            <p:cNvPr id="533" name="All polarizations"/>
            <p:cNvSpPr txBox="1"/>
            <p:nvPr/>
          </p:nvSpPr>
          <p:spPr>
            <a:xfrm>
              <a:off x="0" y="0"/>
              <a:ext cx="1933809"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000">
                  <a:uFill>
                    <a:solidFill>
                      <a:srgbClr val="000000"/>
                    </a:solidFill>
                  </a:uFill>
                  <a:latin typeface="+mn-lt"/>
                  <a:ea typeface="+mn-ea"/>
                  <a:cs typeface="+mn-cs"/>
                  <a:sym typeface="Arial"/>
                </a:defRPr>
              </a:lvl1pPr>
            </a:lstStyle>
            <a:p>
              <a:pPr/>
              <a:r>
                <a:t>All polarizations</a:t>
              </a:r>
            </a:p>
          </p:txBody>
        </p:sp>
        <p:sp>
          <p:nvSpPr>
            <p:cNvPr id="534" name="Trans. γ*"/>
            <p:cNvSpPr txBox="1"/>
            <p:nvPr/>
          </p:nvSpPr>
          <p:spPr>
            <a:xfrm>
              <a:off x="3241912" y="-1"/>
              <a:ext cx="1139191" cy="407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0639" marR="40639" defTabSz="914400">
                <a:defRPr sz="2000">
                  <a:uFill>
                    <a:solidFill>
                      <a:srgbClr val="000000"/>
                    </a:solidFill>
                  </a:uFill>
                  <a:latin typeface="+mn-lt"/>
                  <a:ea typeface="+mn-ea"/>
                  <a:cs typeface="+mn-cs"/>
                  <a:sym typeface="Arial"/>
                </a:defRPr>
              </a:pPr>
              <a:r>
                <a:t>Trans. </a:t>
              </a:r>
              <a:r>
                <a:rPr>
                  <a:latin typeface="Symbol"/>
                  <a:ea typeface="Symbol"/>
                  <a:cs typeface="Symbol"/>
                  <a:sym typeface="Symbol"/>
                </a:rPr>
                <a:t>g</a:t>
              </a:r>
              <a:r>
                <a:t>*</a:t>
              </a:r>
            </a:p>
          </p:txBody>
        </p:sp>
        <p:sp>
          <p:nvSpPr>
            <p:cNvPr id="535" name="Long. γ*"/>
            <p:cNvSpPr txBox="1"/>
            <p:nvPr/>
          </p:nvSpPr>
          <p:spPr>
            <a:xfrm>
              <a:off x="6249253" y="-1"/>
              <a:ext cx="1064405" cy="407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0639" marR="40639" defTabSz="914400">
                <a:defRPr sz="2000">
                  <a:uFill>
                    <a:solidFill>
                      <a:srgbClr val="000000"/>
                    </a:solidFill>
                  </a:uFill>
                  <a:latin typeface="+mn-lt"/>
                  <a:ea typeface="+mn-ea"/>
                  <a:cs typeface="+mn-cs"/>
                  <a:sym typeface="Arial"/>
                </a:defRPr>
              </a:pPr>
              <a:r>
                <a:t>Long. </a:t>
              </a:r>
              <a:r>
                <a:rPr>
                  <a:latin typeface="Symbol"/>
                  <a:ea typeface="Symbol"/>
                  <a:cs typeface="Symbol"/>
                  <a:sym typeface="Symbol"/>
                </a:rPr>
                <a:t>g</a:t>
              </a:r>
              <a:r>
                <a:t>*</a:t>
              </a:r>
            </a:p>
          </p:txBody>
        </p:sp>
      </p:grpSp>
      <p:sp>
        <p:nvSpPr>
          <p:cNvPr id="537" name="Dijets recover the anisotropy (v2) quite well…"/>
          <p:cNvSpPr txBox="1"/>
          <p:nvPr/>
        </p:nvSpPr>
        <p:spPr>
          <a:xfrm>
            <a:off x="406000" y="4690277"/>
            <a:ext cx="7978447" cy="778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17500" marR="41275" indent="-317500" defTabSz="914400">
              <a:spcBef>
                <a:spcPts val="400"/>
              </a:spcBef>
              <a:buClr>
                <a:srgbClr val="FF2600"/>
              </a:buClr>
              <a:buSzPct val="175000"/>
              <a:buChar char="•"/>
              <a:defRPr sz="2100">
                <a:solidFill>
                  <a:srgbClr val="021EAA"/>
                </a:solidFill>
                <a:uFill>
                  <a:solidFill>
                    <a:srgbClr val="000000"/>
                  </a:solidFill>
                </a:uFill>
                <a:latin typeface="+mn-lt"/>
                <a:ea typeface="+mn-ea"/>
                <a:cs typeface="+mn-cs"/>
                <a:sym typeface="Arial"/>
              </a:defRPr>
            </a:pPr>
            <a:r>
              <a:t>Dijets recover the anisotropy (v</a:t>
            </a:r>
            <a:r>
              <a:rPr baseline="-5999"/>
              <a:t>2</a:t>
            </a:r>
            <a:r>
              <a:t>) quite well</a:t>
            </a:r>
          </a:p>
          <a:p>
            <a:pPr marL="317500" marR="41275" indent="-317500" defTabSz="914400">
              <a:spcBef>
                <a:spcPts val="400"/>
              </a:spcBef>
              <a:buClr>
                <a:srgbClr val="FF2600"/>
              </a:buClr>
              <a:buSzPct val="175000"/>
              <a:buChar char="•"/>
              <a:defRPr sz="2100">
                <a:solidFill>
                  <a:srgbClr val="021EAA"/>
                </a:solidFill>
                <a:uFill>
                  <a:solidFill>
                    <a:srgbClr val="000000"/>
                  </a:solidFill>
                </a:uFill>
                <a:latin typeface="+mn-lt"/>
                <a:ea typeface="+mn-ea"/>
                <a:cs typeface="+mn-cs"/>
                <a:sym typeface="Arial"/>
              </a:defRPr>
            </a:pPr>
            <a:r>
              <a:t>NOTE: phase shift between long. and trans. </a:t>
            </a:r>
            <a:r>
              <a:rPr>
                <a:latin typeface="Symbol"/>
                <a:ea typeface="Symbol"/>
                <a:cs typeface="Symbol"/>
                <a:sym typeface="Symbol"/>
              </a:rPr>
              <a:t>g</a:t>
            </a:r>
            <a:r>
              <a:t>* (dominated by T)</a:t>
            </a:r>
          </a:p>
        </p:txBody>
      </p:sp>
      <p:grpSp>
        <p:nvGrpSpPr>
          <p:cNvPr id="540" name="Group"/>
          <p:cNvGrpSpPr/>
          <p:nvPr/>
        </p:nvGrpSpPr>
        <p:grpSpPr>
          <a:xfrm>
            <a:off x="144026" y="5451483"/>
            <a:ext cx="8430361" cy="925869"/>
            <a:chOff x="0" y="0"/>
            <a:chExt cx="8430359" cy="925867"/>
          </a:xfrm>
        </p:grpSpPr>
        <p:pic>
          <p:nvPicPr>
            <p:cNvPr id="538" name="Image" descr="Image"/>
            <p:cNvPicPr>
              <a:picLocks noChangeAspect="1"/>
            </p:cNvPicPr>
            <p:nvPr/>
          </p:nvPicPr>
          <p:blipFill>
            <a:blip r:embed="rId3">
              <a:extLst/>
            </a:blip>
            <a:stretch>
              <a:fillRect/>
            </a:stretch>
          </p:blipFill>
          <p:spPr>
            <a:xfrm>
              <a:off x="2086216" y="0"/>
              <a:ext cx="6344144" cy="925868"/>
            </a:xfrm>
            <a:prstGeom prst="rect">
              <a:avLst/>
            </a:prstGeom>
            <a:ln w="12700" cap="flat">
              <a:noFill/>
              <a:round/>
            </a:ln>
            <a:effectLst/>
          </p:spPr>
        </p:pic>
        <p:sp>
          <p:nvSpPr>
            <p:cNvPr id="539" name="Gluon TMDs via:"/>
            <p:cNvSpPr txBox="1"/>
            <p:nvPr/>
          </p:nvSpPr>
          <p:spPr>
            <a:xfrm>
              <a:off x="0" y="266083"/>
              <a:ext cx="1906848"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900"/>
              </a:lvl1pPr>
            </a:lstStyle>
            <a:p>
              <a:pPr/>
              <a:r>
                <a:t>Gluon TMDs via:</a:t>
              </a:r>
            </a:p>
          </p:txBody>
        </p:sp>
      </p:grpSp>
      <p:sp>
        <p:nvSpPr>
          <p:cNvPr id="541" name="A. Dumitru, T. Lappi, and V. Skokov, Phys. Rev. Lett. 115 , 252301 (2015), arXiv:1508.04438."/>
          <p:cNvSpPr txBox="1"/>
          <p:nvPr/>
        </p:nvSpPr>
        <p:spPr>
          <a:xfrm>
            <a:off x="45386" y="6553200"/>
            <a:ext cx="688783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A. Dumitru, T. Lappi, and V. Skokov, Phys. Rev. Lett. 115 , 252301 (2015), arXiv:1508.04438.</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44" name="Elliptic Anisotropy in Dijet Production (III)"/>
          <p:cNvSpPr txBox="1"/>
          <p:nvPr>
            <p:ph type="title"/>
          </p:nvPr>
        </p:nvSpPr>
        <p:spPr>
          <a:prstGeom prst="rect">
            <a:avLst/>
          </a:prstGeom>
        </p:spPr>
        <p:txBody>
          <a:bodyPr/>
          <a:lstStyle/>
          <a:p>
            <a:pPr/>
            <a:r>
              <a:t>Elliptic Anisotropy in Dijet Production (III)</a:t>
            </a:r>
          </a:p>
        </p:txBody>
      </p:sp>
      <p:sp>
        <p:nvSpPr>
          <p:cNvPr id="545" name="Detailed simulations show that in e+A the EIC can perform this challenging measurement…"/>
          <p:cNvSpPr txBox="1"/>
          <p:nvPr>
            <p:ph type="body" sz="half" idx="1"/>
          </p:nvPr>
        </p:nvSpPr>
        <p:spPr>
          <a:xfrm>
            <a:off x="190500" y="812800"/>
            <a:ext cx="8763000" cy="1754214"/>
          </a:xfrm>
          <a:prstGeom prst="rect">
            <a:avLst/>
          </a:prstGeom>
        </p:spPr>
        <p:txBody>
          <a:bodyPr/>
          <a:lstStyle/>
          <a:p>
            <a:pPr>
              <a:defRPr sz="2400"/>
            </a:pPr>
            <a:r>
              <a:t>Detailed simulations show that in e+A the EIC can perform this challenging measurement</a:t>
            </a:r>
          </a:p>
          <a:p>
            <a:pPr lvl="1">
              <a:defRPr sz="2300"/>
            </a:pPr>
            <a:r>
              <a:t>Can separate background from signal djets</a:t>
            </a:r>
          </a:p>
          <a:p>
            <a:pPr lvl="1">
              <a:defRPr sz="2300"/>
            </a:pPr>
            <a:r>
              <a:t>Can separate v</a:t>
            </a:r>
            <a:r>
              <a:rPr baseline="-5999"/>
              <a:t>2</a:t>
            </a:r>
            <a:r>
              <a:rPr baseline="31999"/>
              <a:t>L</a:t>
            </a:r>
            <a:r>
              <a:t> and v</a:t>
            </a:r>
            <a:r>
              <a:rPr baseline="-5999"/>
              <a:t>2</a:t>
            </a:r>
            <a:r>
              <a:rPr baseline="31999"/>
              <a:t>T</a:t>
            </a:r>
          </a:p>
        </p:txBody>
      </p:sp>
      <p:sp>
        <p:nvSpPr>
          <p:cNvPr id="5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7" name="KinePieCombo.pdf" descr="KinePieCombo.pdf"/>
          <p:cNvPicPr>
            <a:picLocks noChangeAspect="1"/>
          </p:cNvPicPr>
          <p:nvPr/>
        </p:nvPicPr>
        <p:blipFill>
          <a:blip r:embed="rId2">
            <a:extLst/>
          </a:blip>
          <a:stretch>
            <a:fillRect/>
          </a:stretch>
        </p:blipFill>
        <p:spPr>
          <a:xfrm>
            <a:off x="1013758" y="2607730"/>
            <a:ext cx="6848342" cy="3280760"/>
          </a:xfrm>
          <a:prstGeom prst="rect">
            <a:avLst/>
          </a:prstGeom>
          <a:ln w="12700"/>
        </p:spPr>
      </p:pic>
      <p:sp>
        <p:nvSpPr>
          <p:cNvPr id="548" name="Measurement requires large EIC energies (jet physics!)"/>
          <p:cNvSpPr txBox="1"/>
          <p:nvPr/>
        </p:nvSpPr>
        <p:spPr>
          <a:xfrm>
            <a:off x="267293" y="6026101"/>
            <a:ext cx="7885560"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17500" marR="41275" indent="-317500" defTabSz="914400">
              <a:spcBef>
                <a:spcPts val="400"/>
              </a:spcBef>
              <a:buClr>
                <a:srgbClr val="FF2600"/>
              </a:buClr>
              <a:buSzPct val="175000"/>
              <a:buChar char="•"/>
              <a:defRPr sz="2400">
                <a:uFill>
                  <a:solidFill>
                    <a:srgbClr val="000000"/>
                  </a:solidFill>
                </a:uFill>
                <a:latin typeface="+mn-lt"/>
                <a:ea typeface="+mn-ea"/>
                <a:cs typeface="+mn-cs"/>
                <a:sym typeface="Arial"/>
              </a:defRPr>
            </a:lvl1pPr>
          </a:lstStyle>
          <a:p>
            <a:pPr/>
            <a:r>
              <a:t>Measurement requires large EIC energies (jet physics!)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1" name="By studying the energy dependence…"/>
          <p:cNvSpPr txBox="1"/>
          <p:nvPr/>
        </p:nvSpPr>
        <p:spPr>
          <a:xfrm>
            <a:off x="6419800" y="3350618"/>
            <a:ext cx="2599359"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solidFill>
                  <a:srgbClr val="021EAA"/>
                </a:solidFill>
              </a:defRPr>
            </a:pPr>
            <a:r>
              <a:t>By studying the energy dependence</a:t>
            </a:r>
          </a:p>
          <a:p>
            <a:pPr>
              <a:defRPr sz="2200">
                <a:solidFill>
                  <a:srgbClr val="021EAA"/>
                </a:solidFill>
              </a:defRPr>
            </a:pPr>
            <a:r>
              <a:t>of all the EIC’s key measurement it </a:t>
            </a:r>
          </a:p>
          <a:p>
            <a:pPr>
              <a:defRPr sz="2200">
                <a:solidFill>
                  <a:srgbClr val="021EAA"/>
                </a:solidFill>
              </a:defRPr>
            </a:pPr>
            <a:r>
              <a:t>becomes obvious that </a:t>
            </a:r>
            <a:r>
              <a:rPr i="1"/>
              <a:t>any</a:t>
            </a:r>
            <a:r>
              <a:t> realization of the EIC needs to push for the highest possible achievable</a:t>
            </a:r>
          </a:p>
          <a:p>
            <a:pPr>
              <a:defRPr sz="2200">
                <a:solidFill>
                  <a:srgbClr val="021EAA"/>
                </a:solidFill>
              </a:defRPr>
            </a:pPr>
            <a:r>
              <a:t>energy.</a:t>
            </a:r>
          </a:p>
        </p:txBody>
      </p:sp>
      <p:sp>
        <p:nvSpPr>
          <p:cNvPr id="552" name="Rectangle"/>
          <p:cNvSpPr/>
          <p:nvPr/>
        </p:nvSpPr>
        <p:spPr>
          <a:xfrm>
            <a:off x="5245100" y="635000"/>
            <a:ext cx="951062" cy="311684"/>
          </a:xfrm>
          <a:prstGeom prst="rect">
            <a:avLst/>
          </a:prstGeom>
          <a:solidFill>
            <a:srgbClr val="FF26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53" name="Rectangle"/>
          <p:cNvSpPr/>
          <p:nvPr/>
        </p:nvSpPr>
        <p:spPr>
          <a:xfrm>
            <a:off x="5245100" y="1155700"/>
            <a:ext cx="951062" cy="298984"/>
          </a:xfrm>
          <a:prstGeom prst="rect">
            <a:avLst/>
          </a:prstGeom>
          <a:solidFill>
            <a:srgbClr val="FF26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54" name="Rectangle"/>
          <p:cNvSpPr/>
          <p:nvPr/>
        </p:nvSpPr>
        <p:spPr>
          <a:xfrm>
            <a:off x="5245100" y="1473200"/>
            <a:ext cx="951062" cy="298984"/>
          </a:xfrm>
          <a:prstGeom prst="rect">
            <a:avLst/>
          </a:prstGeom>
          <a:solidFill>
            <a:srgbClr val="FF26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55" name="Rectangle"/>
          <p:cNvSpPr/>
          <p:nvPr/>
        </p:nvSpPr>
        <p:spPr>
          <a:xfrm>
            <a:off x="5245100" y="1984641"/>
            <a:ext cx="951062" cy="438151"/>
          </a:xfrm>
          <a:prstGeom prst="rect">
            <a:avLst/>
          </a:prstGeom>
          <a:solidFill>
            <a:srgbClr val="FF26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56" name="Rectangle"/>
          <p:cNvSpPr/>
          <p:nvPr/>
        </p:nvSpPr>
        <p:spPr>
          <a:xfrm>
            <a:off x="5245100" y="2454541"/>
            <a:ext cx="951062" cy="460643"/>
          </a:xfrm>
          <a:prstGeom prst="rect">
            <a:avLst/>
          </a:prstGeom>
          <a:solidFill>
            <a:srgbClr val="FF26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57" name="Rectangle"/>
          <p:cNvSpPr/>
          <p:nvPr/>
        </p:nvSpPr>
        <p:spPr>
          <a:xfrm>
            <a:off x="5245100" y="2946933"/>
            <a:ext cx="951062" cy="438151"/>
          </a:xfrm>
          <a:prstGeom prst="rect">
            <a:avLst/>
          </a:prstGeom>
          <a:solidFill>
            <a:srgbClr val="FF26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58" name="Rectangle"/>
          <p:cNvSpPr/>
          <p:nvPr/>
        </p:nvSpPr>
        <p:spPr>
          <a:xfrm>
            <a:off x="5245100" y="5778500"/>
            <a:ext cx="951062" cy="298984"/>
          </a:xfrm>
          <a:prstGeom prst="rect">
            <a:avLst/>
          </a:prstGeom>
          <a:solidFill>
            <a:srgbClr val="FF26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59" name="Rectangle"/>
          <p:cNvSpPr/>
          <p:nvPr/>
        </p:nvSpPr>
        <p:spPr>
          <a:xfrm>
            <a:off x="5245100" y="6108700"/>
            <a:ext cx="951062" cy="298984"/>
          </a:xfrm>
          <a:prstGeom prst="rect">
            <a:avLst/>
          </a:prstGeom>
          <a:solidFill>
            <a:srgbClr val="FF26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60" name="Rectangle"/>
          <p:cNvSpPr/>
          <p:nvPr/>
        </p:nvSpPr>
        <p:spPr>
          <a:xfrm>
            <a:off x="5245100" y="6438900"/>
            <a:ext cx="951062" cy="298984"/>
          </a:xfrm>
          <a:prstGeom prst="rect">
            <a:avLst/>
          </a:prstGeom>
          <a:solidFill>
            <a:srgbClr val="FF26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61" name="Rectangle"/>
          <p:cNvSpPr/>
          <p:nvPr/>
        </p:nvSpPr>
        <p:spPr>
          <a:xfrm>
            <a:off x="5245100" y="1819008"/>
            <a:ext cx="951062" cy="133884"/>
          </a:xfrm>
          <a:prstGeom prst="rect">
            <a:avLst/>
          </a:prstGeom>
          <a:solidFill>
            <a:srgbClr val="008F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62" name="Rectangle"/>
          <p:cNvSpPr/>
          <p:nvPr/>
        </p:nvSpPr>
        <p:spPr>
          <a:xfrm>
            <a:off x="5245100" y="5448300"/>
            <a:ext cx="951062" cy="298984"/>
          </a:xfrm>
          <a:prstGeom prst="rect">
            <a:avLst/>
          </a:prstGeom>
          <a:solidFill>
            <a:srgbClr val="FF93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63" name="Rectangle"/>
          <p:cNvSpPr/>
          <p:nvPr/>
        </p:nvSpPr>
        <p:spPr>
          <a:xfrm>
            <a:off x="5245100" y="4052754"/>
            <a:ext cx="951062" cy="425984"/>
          </a:xfrm>
          <a:prstGeom prst="rect">
            <a:avLst/>
          </a:prstGeom>
          <a:solidFill>
            <a:srgbClr val="FF93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64" name="Rectangle"/>
          <p:cNvSpPr/>
          <p:nvPr/>
        </p:nvSpPr>
        <p:spPr>
          <a:xfrm>
            <a:off x="5245100" y="977900"/>
            <a:ext cx="951062" cy="133884"/>
          </a:xfrm>
          <a:prstGeom prst="rect">
            <a:avLst/>
          </a:prstGeom>
          <a:solidFill>
            <a:srgbClr val="FF93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65" name="Rectangle"/>
          <p:cNvSpPr/>
          <p:nvPr/>
        </p:nvSpPr>
        <p:spPr>
          <a:xfrm>
            <a:off x="5245100" y="3429533"/>
            <a:ext cx="951062" cy="564617"/>
          </a:xfrm>
          <a:prstGeom prst="rect">
            <a:avLst/>
          </a:prstGeom>
          <a:solidFill>
            <a:srgbClr val="008F00"/>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66" name="Rectangle"/>
          <p:cNvSpPr/>
          <p:nvPr/>
        </p:nvSpPr>
        <p:spPr>
          <a:xfrm>
            <a:off x="5245100" y="4534166"/>
            <a:ext cx="951062" cy="858705"/>
          </a:xfrm>
          <a:prstGeom prst="rect">
            <a:avLst/>
          </a:prstGeom>
          <a:gradFill>
            <a:gsLst>
              <a:gs pos="0">
                <a:srgbClr val="008F00"/>
              </a:gs>
              <a:gs pos="100000">
                <a:srgbClr val="FF9300"/>
              </a:gs>
            </a:gsLst>
            <a:lin ang="18900000"/>
          </a:gra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567" name="Image" descr="Image"/>
          <p:cNvPicPr>
            <a:picLocks noChangeAspect="1"/>
          </p:cNvPicPr>
          <p:nvPr/>
        </p:nvPicPr>
        <p:blipFill>
          <a:blip r:embed="rId2">
            <a:extLst/>
          </a:blip>
          <a:stretch>
            <a:fillRect/>
          </a:stretch>
        </p:blipFill>
        <p:spPr>
          <a:xfrm>
            <a:off x="31670" y="0"/>
            <a:ext cx="6261260" cy="6858000"/>
          </a:xfrm>
          <a:prstGeom prst="rect">
            <a:avLst/>
          </a:prstGeom>
          <a:ln w="12700"/>
        </p:spPr>
      </p:pic>
      <p:sp>
        <p:nvSpPr>
          <p:cNvPr id="568" name="High energy reach mandatory"/>
          <p:cNvSpPr txBox="1"/>
          <p:nvPr/>
        </p:nvSpPr>
        <p:spPr>
          <a:xfrm>
            <a:off x="6419800" y="114299"/>
            <a:ext cx="2599359"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900">
                <a:solidFill>
                  <a:srgbClr val="FF2600"/>
                </a:solidFill>
              </a:defRPr>
            </a:lvl1pPr>
          </a:lstStyle>
          <a:p>
            <a:pPr/>
            <a:r>
              <a:t>High energy reach mandatory</a:t>
            </a:r>
          </a:p>
        </p:txBody>
      </p:sp>
      <p:sp>
        <p:nvSpPr>
          <p:cNvPr id="569" name="High energy reach important"/>
          <p:cNvSpPr txBox="1"/>
          <p:nvPr/>
        </p:nvSpPr>
        <p:spPr>
          <a:xfrm>
            <a:off x="6449947" y="803541"/>
            <a:ext cx="2539065"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900">
                <a:solidFill>
                  <a:srgbClr val="FF9300"/>
                </a:solidFill>
              </a:defRPr>
            </a:lvl1pPr>
          </a:lstStyle>
          <a:p>
            <a:pPr/>
            <a:r>
              <a:t>High energy reach important</a:t>
            </a:r>
          </a:p>
        </p:txBody>
      </p:sp>
      <p:sp>
        <p:nvSpPr>
          <p:cNvPr id="570" name="High energy reach not needed"/>
          <p:cNvSpPr txBox="1"/>
          <p:nvPr/>
        </p:nvSpPr>
        <p:spPr>
          <a:xfrm>
            <a:off x="6435960" y="1508391"/>
            <a:ext cx="2599359"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900">
                <a:solidFill>
                  <a:srgbClr val="008F00"/>
                </a:solidFill>
              </a:defRPr>
            </a:lvl1pPr>
          </a:lstStyle>
          <a:p>
            <a:pPr/>
            <a:r>
              <a:t>High energy reach not needed</a:t>
            </a:r>
          </a:p>
        </p:txBody>
      </p:sp>
      <p:sp>
        <p:nvSpPr>
          <p:cNvPr id="571" name="Arrow"/>
          <p:cNvSpPr/>
          <p:nvPr/>
        </p:nvSpPr>
        <p:spPr>
          <a:xfrm rot="5400000">
            <a:off x="7078116" y="2303233"/>
            <a:ext cx="955313" cy="938344"/>
          </a:xfrm>
          <a:prstGeom prst="rightArrow">
            <a:avLst>
              <a:gd name="adj1" fmla="val 47840"/>
              <a:gd name="adj2" fmla="val 44992"/>
            </a:avLst>
          </a:prstGeom>
          <a:solidFill>
            <a:srgbClr val="A9A9A9"/>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74" name="Pushing the Energy: How?"/>
          <p:cNvSpPr txBox="1"/>
          <p:nvPr>
            <p:ph type="title"/>
          </p:nvPr>
        </p:nvSpPr>
        <p:spPr>
          <a:xfrm>
            <a:off x="136525" y="44450"/>
            <a:ext cx="8931275" cy="635745"/>
          </a:xfrm>
          <a:prstGeom prst="rect">
            <a:avLst/>
          </a:prstGeom>
        </p:spPr>
        <p:txBody>
          <a:bodyPr/>
          <a:lstStyle/>
          <a:p>
            <a:pPr/>
            <a:r>
              <a:t>Pushing the Energy: How?</a:t>
            </a:r>
          </a:p>
        </p:txBody>
      </p:sp>
      <p:sp>
        <p:nvSpPr>
          <p:cNvPr id="575" name="Both designs have issues typical for electron rings:…"/>
          <p:cNvSpPr txBox="1"/>
          <p:nvPr>
            <p:ph type="body" idx="1"/>
          </p:nvPr>
        </p:nvSpPr>
        <p:spPr>
          <a:xfrm>
            <a:off x="190500" y="762000"/>
            <a:ext cx="8763000" cy="5930900"/>
          </a:xfrm>
          <a:prstGeom prst="rect">
            <a:avLst/>
          </a:prstGeom>
        </p:spPr>
        <p:txBody>
          <a:bodyPr/>
          <a:lstStyle/>
          <a:p>
            <a:pPr/>
            <a:r>
              <a:t>Both designs have issues typical for electron rings:</a:t>
            </a:r>
          </a:p>
          <a:p>
            <a:pPr lvl="1"/>
            <a:r>
              <a:t>After range where L ~ √s (as is for hadron machines) the luminosity drops with √s mostly because of synchrotron radiation</a:t>
            </a:r>
          </a:p>
          <a:p>
            <a:pPr lvl="1"/>
            <a:r>
              <a:t>High E</a:t>
            </a:r>
            <a:r>
              <a:rPr baseline="-5999"/>
              <a:t>e</a:t>
            </a:r>
            <a:r>
              <a:t>: Synchrotron Radiation</a:t>
            </a:r>
          </a:p>
          <a:p>
            <a:pPr lvl="2"/>
            <a:r>
              <a:t>Electricity Cost</a:t>
            </a:r>
          </a:p>
          <a:p>
            <a:pPr lvl="2"/>
            <a:r>
              <a:t>Affects detector (Lessons from Hera II)</a:t>
            </a:r>
          </a:p>
          <a:p>
            <a:pPr lvl="2"/>
            <a:r>
              <a:t>Lowers luminosity</a:t>
            </a:r>
          </a:p>
          <a:p>
            <a:pPr lvl="1"/>
            <a:r>
              <a:t>High E</a:t>
            </a:r>
            <a:r>
              <a:rPr baseline="-5999"/>
              <a:t>h</a:t>
            </a:r>
            <a:r>
              <a:t>:</a:t>
            </a:r>
          </a:p>
          <a:p>
            <a:pPr lvl="2"/>
            <a:r>
              <a:t>Better solution</a:t>
            </a:r>
          </a:p>
          <a:p>
            <a:pPr lvl="2"/>
            <a:r>
              <a:t>But watch E</a:t>
            </a:r>
            <a:r>
              <a:rPr baseline="-5999"/>
              <a:t>p</a:t>
            </a:r>
            <a:r>
              <a:t>/E</a:t>
            </a:r>
            <a:r>
              <a:rPr baseline="-5999"/>
              <a:t>e</a:t>
            </a:r>
            <a:r>
              <a:t> </a:t>
            </a:r>
          </a:p>
          <a:p>
            <a:pPr lvl="3"/>
            <a:r>
              <a:t>Hera: 35</a:t>
            </a:r>
          </a:p>
          <a:p>
            <a:pPr lvl="3"/>
            <a:r>
              <a:t>eRHIC: 12.5 </a:t>
            </a:r>
          </a:p>
          <a:p>
            <a:pPr lvl="3"/>
            <a:r>
              <a:t>JLEIC: 10</a:t>
            </a:r>
          </a:p>
        </p:txBody>
      </p:sp>
      <p:sp>
        <p:nvSpPr>
          <p:cNvPr id="5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79" name="Group"/>
          <p:cNvGrpSpPr/>
          <p:nvPr/>
        </p:nvGrpSpPr>
        <p:grpSpPr>
          <a:xfrm>
            <a:off x="4725504" y="3935400"/>
            <a:ext cx="4152540" cy="2724103"/>
            <a:chOff x="0" y="0"/>
            <a:chExt cx="4152538" cy="2724101"/>
          </a:xfrm>
        </p:grpSpPr>
        <p:pic>
          <p:nvPicPr>
            <p:cNvPr id="577" name="Picture 1" descr="Picture 1"/>
            <p:cNvPicPr>
              <a:picLocks noChangeAspect="1"/>
            </p:cNvPicPr>
            <p:nvPr/>
          </p:nvPicPr>
          <p:blipFill>
            <a:blip r:embed="rId2">
              <a:extLst/>
            </a:blip>
            <a:srcRect l="0" t="0" r="0" b="0"/>
            <a:stretch>
              <a:fillRect/>
            </a:stretch>
          </p:blipFill>
          <p:spPr>
            <a:xfrm>
              <a:off x="0" y="0"/>
              <a:ext cx="4152539" cy="2724102"/>
            </a:xfrm>
            <a:prstGeom prst="rect">
              <a:avLst/>
            </a:prstGeom>
            <a:ln w="12700" cap="flat">
              <a:noFill/>
              <a:miter lim="400000"/>
            </a:ln>
            <a:effectLst/>
          </p:spPr>
        </p:pic>
        <p:sp>
          <p:nvSpPr>
            <p:cNvPr id="578" name="eRHIC"/>
            <p:cNvSpPr txBox="1"/>
            <p:nvPr/>
          </p:nvSpPr>
          <p:spPr>
            <a:xfrm>
              <a:off x="921254" y="241815"/>
              <a:ext cx="865259" cy="4377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700"/>
              </a:lvl1pPr>
            </a:lstStyle>
            <a:p>
              <a:pPr/>
              <a:r>
                <a:t>eRHIC</a:t>
              </a:r>
            </a:p>
          </p:txBody>
        </p:sp>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82" name="Options: JLEIC"/>
          <p:cNvSpPr txBox="1"/>
          <p:nvPr>
            <p:ph type="title"/>
          </p:nvPr>
        </p:nvSpPr>
        <p:spPr>
          <a:prstGeom prst="rect">
            <a:avLst/>
          </a:prstGeom>
        </p:spPr>
        <p:txBody>
          <a:bodyPr/>
          <a:lstStyle/>
          <a:p>
            <a:pPr/>
            <a:r>
              <a:t>Options: JLEIC</a:t>
            </a:r>
          </a:p>
        </p:txBody>
      </p:sp>
      <p:sp>
        <p:nvSpPr>
          <p:cNvPr id="583" name="JLEIC…"/>
          <p:cNvSpPr txBox="1"/>
          <p:nvPr>
            <p:ph type="body" sz="half" idx="1"/>
          </p:nvPr>
        </p:nvSpPr>
        <p:spPr>
          <a:xfrm>
            <a:off x="114300" y="812800"/>
            <a:ext cx="3877568" cy="3883720"/>
          </a:xfrm>
          <a:prstGeom prst="rect">
            <a:avLst/>
          </a:prstGeom>
        </p:spPr>
        <p:txBody>
          <a:bodyPr/>
          <a:lstStyle/>
          <a:p>
            <a:pPr lvl="1" marL="254000"/>
            <a:r>
              <a:t>JLEIC</a:t>
            </a:r>
          </a:p>
          <a:p>
            <a:pPr lvl="2" marL="482600">
              <a:spcBef>
                <a:spcPts val="0"/>
              </a:spcBef>
            </a:pPr>
            <a:r>
              <a:t>E</a:t>
            </a:r>
            <a:r>
              <a:rPr baseline="-5999"/>
              <a:t>e</a:t>
            </a:r>
            <a:r>
              <a:t> limited by CEBAF </a:t>
            </a:r>
            <a:r>
              <a:rPr>
                <a:latin typeface="Symbol"/>
                <a:ea typeface="Symbol"/>
                <a:cs typeface="Symbol"/>
                <a:sym typeface="Symbol"/>
              </a:rPr>
              <a:t>Þ</a:t>
            </a:r>
            <a:r>
              <a:t> cannot be changed</a:t>
            </a:r>
          </a:p>
          <a:p>
            <a:pPr lvl="2" marL="482600">
              <a:spcBef>
                <a:spcPts val="0"/>
              </a:spcBef>
            </a:pPr>
            <a:r>
              <a:t>E</a:t>
            </a:r>
            <a:r>
              <a:rPr baseline="-5999"/>
              <a:t>p </a:t>
            </a:r>
            <a:r>
              <a:t>has options </a:t>
            </a:r>
            <a:r>
              <a:rPr>
                <a:latin typeface="Symbol"/>
                <a:ea typeface="Symbol"/>
                <a:cs typeface="Symbol"/>
                <a:sym typeface="Symbol"/>
              </a:rPr>
              <a:t>Þ</a:t>
            </a:r>
            <a:r>
              <a:t> stronger magnets</a:t>
            </a:r>
          </a:p>
          <a:p>
            <a:pPr lvl="2" marL="482600">
              <a:spcBef>
                <a:spcPts val="0"/>
              </a:spcBef>
            </a:pPr>
            <a:r>
              <a:t>To reach √s = 140, 12 T would be need</a:t>
            </a:r>
          </a:p>
          <a:p>
            <a:pPr lvl="2" marL="482600">
              <a:spcBef>
                <a:spcPts val="0"/>
              </a:spcBef>
            </a:pPr>
            <a:r>
              <a:t>Ongoing R&amp;D at CERN for LHC-HE</a:t>
            </a:r>
          </a:p>
          <a:p>
            <a:pPr lvl="2" marL="482600">
              <a:spcBef>
                <a:spcPts val="0"/>
              </a:spcBef>
            </a:pPr>
            <a:r>
              <a:t>Prototypes exists</a:t>
            </a:r>
          </a:p>
        </p:txBody>
      </p:sp>
      <p:sp>
        <p:nvSpPr>
          <p:cNvPr id="5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5" name="Picture 3" descr="Picture 3"/>
          <p:cNvPicPr>
            <a:picLocks noChangeAspect="1"/>
          </p:cNvPicPr>
          <p:nvPr/>
        </p:nvPicPr>
        <p:blipFill>
          <a:blip r:embed="rId2">
            <a:extLst/>
          </a:blip>
          <a:stretch>
            <a:fillRect/>
          </a:stretch>
        </p:blipFill>
        <p:spPr>
          <a:xfrm>
            <a:off x="4539020" y="795102"/>
            <a:ext cx="4604980" cy="2803147"/>
          </a:xfrm>
          <a:prstGeom prst="rect">
            <a:avLst/>
          </a:prstGeom>
          <a:ln w="12700">
            <a:miter lim="400000"/>
          </a:ln>
        </p:spPr>
      </p:pic>
      <p:pic>
        <p:nvPicPr>
          <p:cNvPr id="586" name="Picture 5" descr="Picture 5"/>
          <p:cNvPicPr>
            <a:picLocks noChangeAspect="1"/>
          </p:cNvPicPr>
          <p:nvPr/>
        </p:nvPicPr>
        <p:blipFill>
          <a:blip r:embed="rId3">
            <a:extLst/>
          </a:blip>
          <a:stretch>
            <a:fillRect/>
          </a:stretch>
        </p:blipFill>
        <p:spPr>
          <a:xfrm>
            <a:off x="4226389" y="3590979"/>
            <a:ext cx="4866811" cy="2738329"/>
          </a:xfrm>
          <a:prstGeom prst="rect">
            <a:avLst/>
          </a:prstGeom>
          <a:ln w="12700">
            <a:miter lim="400000"/>
          </a:ln>
        </p:spPr>
      </p:pic>
      <p:sp>
        <p:nvSpPr>
          <p:cNvPr id="587" name="Downside: Escalation of cost…"/>
          <p:cNvSpPr txBox="1"/>
          <p:nvPr/>
        </p:nvSpPr>
        <p:spPr>
          <a:xfrm>
            <a:off x="184100" y="4671119"/>
            <a:ext cx="4003130" cy="1964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021EAA"/>
                </a:solidFill>
              </a:defRPr>
            </a:pPr>
            <a:r>
              <a:t>Downside: Escalation of cost</a:t>
            </a:r>
          </a:p>
          <a:p>
            <a:pPr>
              <a:defRPr sz="2400">
                <a:solidFill>
                  <a:srgbClr val="021EAA"/>
                </a:solidFill>
              </a:defRPr>
            </a:pPr>
            <a:r>
              <a:t>LHC ≠ JLEIC </a:t>
            </a:r>
            <a:r>
              <a:rPr>
                <a:latin typeface="Symbol"/>
                <a:ea typeface="Symbol"/>
                <a:cs typeface="Symbol"/>
                <a:sym typeface="Symbol"/>
              </a:rPr>
              <a:t>Þ </a:t>
            </a:r>
            <a:r>
              <a:t>needs separate R&amp;D effort </a:t>
            </a:r>
          </a:p>
          <a:p>
            <a:pPr>
              <a:defRPr sz="2400">
                <a:solidFill>
                  <a:srgbClr val="021EAA"/>
                </a:solidFill>
              </a:defRPr>
            </a:pPr>
            <a:r>
              <a:t>Cost/magnet explodes</a:t>
            </a:r>
          </a:p>
          <a:p>
            <a:pPr>
              <a:defRPr sz="2400">
                <a:solidFill>
                  <a:srgbClr val="941100"/>
                </a:solidFill>
              </a:defRPr>
            </a:pPr>
            <a:r>
              <a:t>Compromise at ~6-8 T?</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90" name="Options: eRHIC"/>
          <p:cNvSpPr txBox="1"/>
          <p:nvPr>
            <p:ph type="title"/>
          </p:nvPr>
        </p:nvSpPr>
        <p:spPr>
          <a:prstGeom prst="rect">
            <a:avLst/>
          </a:prstGeom>
        </p:spPr>
        <p:txBody>
          <a:bodyPr/>
          <a:lstStyle/>
          <a:p>
            <a:pPr/>
            <a:r>
              <a:t>Options: eRHIC</a:t>
            </a:r>
          </a:p>
        </p:txBody>
      </p:sp>
      <p:sp>
        <p:nvSpPr>
          <p:cNvPr id="591" name="eRHIC…"/>
          <p:cNvSpPr txBox="1"/>
          <p:nvPr>
            <p:ph type="body" idx="1"/>
          </p:nvPr>
        </p:nvSpPr>
        <p:spPr>
          <a:xfrm>
            <a:off x="190500" y="749300"/>
            <a:ext cx="8763000" cy="3618905"/>
          </a:xfrm>
          <a:prstGeom prst="rect">
            <a:avLst/>
          </a:prstGeom>
        </p:spPr>
        <p:txBody>
          <a:bodyPr/>
          <a:lstStyle/>
          <a:p>
            <a:pPr lvl="1">
              <a:defRPr sz="2400"/>
            </a:pPr>
            <a:r>
              <a:t>eRHIC</a:t>
            </a:r>
          </a:p>
          <a:p>
            <a:pPr lvl="2" marL="736600">
              <a:defRPr sz="2200"/>
            </a:pPr>
            <a:r>
              <a:t>E</a:t>
            </a:r>
            <a:r>
              <a:rPr baseline="-5999"/>
              <a:t>p</a:t>
            </a:r>
            <a:r>
              <a:t> will increase from 250 GeV to 275 GeV through T</a:t>
            </a:r>
            <a:r>
              <a:rPr baseline="-5999"/>
              <a:t>He</a:t>
            </a:r>
            <a:r>
              <a:t> ~ 2K instead if 4 K and removal of limiting elements (DX etc) </a:t>
            </a:r>
            <a:r>
              <a:rPr>
                <a:latin typeface="Symbol"/>
                <a:ea typeface="Symbol"/>
                <a:cs typeface="Symbol"/>
                <a:sym typeface="Symbol"/>
              </a:rPr>
              <a:t>Þ</a:t>
            </a:r>
            <a:r>
              <a:t> cannot be further enhanced w/o replacing all magnets</a:t>
            </a:r>
          </a:p>
          <a:p>
            <a:pPr lvl="2" marL="736600">
              <a:defRPr sz="2200"/>
            </a:pPr>
            <a:r>
              <a:t>E</a:t>
            </a:r>
            <a:r>
              <a:rPr baseline="-5999"/>
              <a:t>e</a:t>
            </a:r>
            <a:r>
              <a:t> is cost driver</a:t>
            </a:r>
          </a:p>
          <a:p>
            <a:pPr lvl="3" marL="1066800">
              <a:defRPr sz="2000"/>
            </a:pPr>
            <a:r>
              <a:t>Originally 30 GeV for linac+ring design was considered at the cost of luminosity (OK for most of e+A and many e+p topics)</a:t>
            </a:r>
          </a:p>
          <a:p>
            <a:pPr lvl="3" marL="1066800">
              <a:defRPr sz="2000"/>
            </a:pPr>
            <a:r>
              <a:t>To reduce the cost, design is now at 18 GeV (√s = 140 GeV)</a:t>
            </a:r>
          </a:p>
          <a:p>
            <a:pPr lvl="3" marL="1066800">
              <a:defRPr sz="2000"/>
            </a:pPr>
            <a:r>
              <a:t>Administrative limit of 10 MW (P of STAR magnet)</a:t>
            </a:r>
          </a:p>
          <a:p>
            <a:pPr lvl="3" marL="1066800">
              <a:defRPr sz="2000"/>
            </a:pPr>
            <a:r>
              <a:t>P ~ E</a:t>
            </a:r>
            <a:r>
              <a:rPr baseline="31999"/>
              <a:t>4</a:t>
            </a:r>
          </a:p>
        </p:txBody>
      </p:sp>
      <p:sp>
        <p:nvSpPr>
          <p:cNvPr id="5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3" name="Example:…"/>
          <p:cNvSpPr txBox="1"/>
          <p:nvPr/>
        </p:nvSpPr>
        <p:spPr>
          <a:xfrm>
            <a:off x="420083" y="4821264"/>
            <a:ext cx="3446481" cy="13683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marR="41275" indent="0" defTabSz="914400">
              <a:spcBef>
                <a:spcPts val="400"/>
              </a:spcBef>
              <a:buClr>
                <a:srgbClr val="434ED6"/>
              </a:buClr>
              <a:buFont typeface="Lucida Grande"/>
              <a:defRPr sz="2000" u="sng">
                <a:solidFill>
                  <a:srgbClr val="021EAA"/>
                </a:solidFill>
                <a:uFill>
                  <a:solidFill>
                    <a:srgbClr val="000000"/>
                  </a:solidFill>
                </a:uFill>
                <a:latin typeface="+mn-lt"/>
                <a:ea typeface="+mn-ea"/>
                <a:cs typeface="+mn-cs"/>
                <a:sym typeface="Arial"/>
              </a:defRPr>
            </a:pPr>
            <a:r>
              <a:t>Example:</a:t>
            </a:r>
          </a:p>
          <a:p>
            <a:pPr lvl="3" marR="41275" indent="0" defTabSz="914400">
              <a:spcBef>
                <a:spcPts val="400"/>
              </a:spcBef>
              <a:buClr>
                <a:srgbClr val="434ED6"/>
              </a:buClr>
              <a:buFont typeface="Lucida Grande"/>
              <a:defRPr sz="2000">
                <a:solidFill>
                  <a:srgbClr val="021EAA"/>
                </a:solidFill>
                <a:uFill>
                  <a:solidFill>
                    <a:srgbClr val="000000"/>
                  </a:solidFill>
                </a:uFill>
                <a:latin typeface="+mn-lt"/>
                <a:ea typeface="+mn-ea"/>
                <a:cs typeface="+mn-cs"/>
                <a:sym typeface="Arial"/>
              </a:defRPr>
            </a:pPr>
            <a:r>
              <a:t>E</a:t>
            </a:r>
            <a:r>
              <a:rPr baseline="-5999"/>
              <a:t>e</a:t>
            </a:r>
            <a:r>
              <a:t> = 24 GeV: √s = 162 GeV, P = 20 MW</a:t>
            </a:r>
          </a:p>
          <a:p>
            <a:pPr lvl="3" marR="41275" indent="0" defTabSz="914400">
              <a:spcBef>
                <a:spcPts val="400"/>
              </a:spcBef>
              <a:buClr>
                <a:srgbClr val="434ED6"/>
              </a:buClr>
              <a:buFont typeface="Lucida Grande"/>
              <a:defRPr sz="2000">
                <a:solidFill>
                  <a:srgbClr val="021EAA"/>
                </a:solidFill>
                <a:uFill>
                  <a:solidFill>
                    <a:srgbClr val="000000"/>
                  </a:solidFill>
                </a:uFill>
                <a:latin typeface="+mn-lt"/>
                <a:ea typeface="+mn-ea"/>
                <a:cs typeface="+mn-cs"/>
                <a:sym typeface="Arial"/>
              </a:defRPr>
            </a:pPr>
            <a:r>
              <a:t>Worth it?</a:t>
            </a:r>
          </a:p>
        </p:txBody>
      </p:sp>
      <p:pic>
        <p:nvPicPr>
          <p:cNvPr id="594" name="Content Placeholder 4" descr="Content Placeholder 4"/>
          <p:cNvPicPr>
            <a:picLocks noChangeAspect="1"/>
          </p:cNvPicPr>
          <p:nvPr/>
        </p:nvPicPr>
        <p:blipFill>
          <a:blip r:embed="rId2">
            <a:extLst/>
          </a:blip>
          <a:stretch>
            <a:fillRect/>
          </a:stretch>
        </p:blipFill>
        <p:spPr>
          <a:xfrm>
            <a:off x="4494134" y="3976500"/>
            <a:ext cx="4066262" cy="2575299"/>
          </a:xfrm>
          <a:prstGeom prst="rect">
            <a:avLst/>
          </a:prstGeom>
          <a:ln w="12700">
            <a:miter lim="400000"/>
          </a:ln>
        </p:spPr>
      </p:pic>
      <p:pic>
        <p:nvPicPr>
          <p:cNvPr id="595" name="Picture 5" descr="Picture 5"/>
          <p:cNvPicPr>
            <a:picLocks noChangeAspect="1"/>
          </p:cNvPicPr>
          <p:nvPr/>
        </p:nvPicPr>
        <p:blipFill>
          <a:blip r:embed="rId3">
            <a:extLst/>
          </a:blip>
          <a:stretch>
            <a:fillRect/>
          </a:stretch>
        </p:blipFill>
        <p:spPr>
          <a:xfrm>
            <a:off x="7006052" y="5582828"/>
            <a:ext cx="2004214" cy="1161505"/>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98" name="Take-Away Message"/>
          <p:cNvSpPr txBox="1"/>
          <p:nvPr>
            <p:ph type="title"/>
          </p:nvPr>
        </p:nvSpPr>
        <p:spPr>
          <a:prstGeom prst="rect">
            <a:avLst/>
          </a:prstGeom>
        </p:spPr>
        <p:txBody>
          <a:bodyPr/>
          <a:lstStyle/>
          <a:p>
            <a:pPr/>
            <a:r>
              <a:t>Take-Away Message</a:t>
            </a:r>
          </a:p>
        </p:txBody>
      </p:sp>
      <p:sp>
        <p:nvSpPr>
          <p:cNvPr id="599" name="We conducted a study revisiting most key measurements for an EIC with focus on energy dependence…"/>
          <p:cNvSpPr txBox="1"/>
          <p:nvPr>
            <p:ph type="body" idx="1"/>
          </p:nvPr>
        </p:nvSpPr>
        <p:spPr>
          <a:xfrm>
            <a:off x="101600" y="800100"/>
            <a:ext cx="8839207" cy="5930900"/>
          </a:xfrm>
          <a:prstGeom prst="rect">
            <a:avLst/>
          </a:prstGeom>
        </p:spPr>
        <p:txBody>
          <a:bodyPr/>
          <a:lstStyle/>
          <a:p>
            <a:pPr lvl="1">
              <a:defRPr sz="2300"/>
            </a:pPr>
            <a:r>
              <a:t>We conducted a study revisiting most key measurements for an EIC with focus on energy dependence</a:t>
            </a:r>
          </a:p>
          <a:p>
            <a:pPr lvl="1">
              <a:defRPr sz="2300">
                <a:solidFill>
                  <a:srgbClr val="941751"/>
                </a:solidFill>
              </a:defRPr>
            </a:pPr>
            <a:r>
              <a:t>The result speaks strongly in favor of a higher energy range (√s</a:t>
            </a:r>
            <a:r>
              <a:rPr baseline="-5999"/>
              <a:t>max</a:t>
            </a:r>
            <a:r>
              <a:t> = 140 GeV)</a:t>
            </a:r>
          </a:p>
          <a:p>
            <a:pPr lvl="1">
              <a:defRPr sz="2300"/>
            </a:pPr>
            <a:r>
              <a:t>Low energy would cost</a:t>
            </a:r>
          </a:p>
          <a:p>
            <a:pPr lvl="2">
              <a:defRPr sz="2100"/>
            </a:pPr>
            <a:r>
              <a:t>Lever arm in x and Q2</a:t>
            </a:r>
          </a:p>
          <a:p>
            <a:pPr lvl="2">
              <a:defRPr sz="2100"/>
            </a:pPr>
            <a:r>
              <a:t>Affects low-x, high parton density physics most</a:t>
            </a:r>
          </a:p>
          <a:p>
            <a:pPr lvl="2">
              <a:defRPr sz="2100"/>
            </a:pPr>
            <a:r>
              <a:t>Loses substantial discovery potential</a:t>
            </a:r>
          </a:p>
          <a:p>
            <a:pPr lvl="1">
              <a:defRPr sz="2300">
                <a:solidFill>
                  <a:srgbClr val="941100"/>
                </a:solidFill>
              </a:defRPr>
            </a:pPr>
            <a:r>
              <a:t>IMHO: Need to push for machine with ~140 GeV at startup</a:t>
            </a:r>
          </a:p>
          <a:p>
            <a:pPr lvl="1">
              <a:defRPr sz="2300"/>
            </a:pPr>
            <a:r>
              <a:t>Collider: Luminosity improves over time, energy increase implies massive costs</a:t>
            </a:r>
          </a:p>
          <a:p>
            <a:pPr lvl="1">
              <a:defRPr sz="2300">
                <a:solidFill>
                  <a:srgbClr val="941100"/>
                </a:solidFill>
              </a:defRPr>
            </a:pPr>
            <a:r>
              <a:t>EIC Designs</a:t>
            </a:r>
          </a:p>
          <a:p>
            <a:pPr lvl="2">
              <a:defRPr sz="2100">
                <a:solidFill>
                  <a:srgbClr val="941100"/>
                </a:solidFill>
              </a:defRPr>
            </a:pPr>
            <a:r>
              <a:t>JLEIC has room in improving hadron beam energy which comes with considerable cost increase</a:t>
            </a:r>
          </a:p>
          <a:p>
            <a:pPr lvl="2">
              <a:defRPr sz="2100">
                <a:solidFill>
                  <a:srgbClr val="941100"/>
                </a:solidFill>
              </a:defRPr>
            </a:pPr>
            <a:r>
              <a:t>eRHIC is close to maxed out</a:t>
            </a:r>
          </a:p>
        </p:txBody>
      </p:sp>
      <p:sp>
        <p:nvSpPr>
          <p:cNvPr id="6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3" name="Image" descr="Image"/>
          <p:cNvPicPr>
            <a:picLocks noChangeAspect="1"/>
          </p:cNvPicPr>
          <p:nvPr/>
        </p:nvPicPr>
        <p:blipFill>
          <a:blip r:embed="rId2">
            <a:extLst/>
          </a:blip>
          <a:stretch>
            <a:fillRect/>
          </a:stretch>
        </p:blipFill>
        <p:spPr>
          <a:xfrm>
            <a:off x="585865" y="1319948"/>
            <a:ext cx="8167132" cy="5444755"/>
          </a:xfrm>
          <a:prstGeom prst="rect">
            <a:avLst/>
          </a:prstGeom>
          <a:ln w="12700"/>
        </p:spPr>
      </p:pic>
      <p:sp>
        <p:nvSpPr>
          <p:cNvPr id="604" name="Backup Slides"/>
          <p:cNvSpPr txBox="1"/>
          <p:nvPr/>
        </p:nvSpPr>
        <p:spPr>
          <a:xfrm>
            <a:off x="1158516" y="1123"/>
            <a:ext cx="655260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Backup Slides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07" name="QCD Landscape (x-Q2 Picture)"/>
          <p:cNvSpPr txBox="1"/>
          <p:nvPr>
            <p:ph type="title"/>
          </p:nvPr>
        </p:nvSpPr>
        <p:spPr>
          <a:prstGeom prst="rect">
            <a:avLst/>
          </a:prstGeom>
        </p:spPr>
        <p:txBody>
          <a:bodyPr/>
          <a:lstStyle/>
          <a:p>
            <a:pPr/>
            <a:r>
              <a:t>QCD Landscape (x-Q</a:t>
            </a:r>
            <a:r>
              <a:rPr baseline="31999"/>
              <a:t>2</a:t>
            </a:r>
            <a:r>
              <a:t> Picture)</a:t>
            </a:r>
          </a:p>
        </p:txBody>
      </p:sp>
      <p:sp>
        <p:nvSpPr>
          <p:cNvPr id="6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9" name="bigpicture.pdf" descr="bigpicture.pdf"/>
          <p:cNvPicPr>
            <a:picLocks noChangeAspect="1"/>
          </p:cNvPicPr>
          <p:nvPr/>
        </p:nvPicPr>
        <p:blipFill>
          <a:blip r:embed="rId3">
            <a:extLst/>
          </a:blip>
          <a:stretch>
            <a:fillRect/>
          </a:stretch>
        </p:blipFill>
        <p:spPr>
          <a:xfrm>
            <a:off x="410884" y="941395"/>
            <a:ext cx="4629140" cy="4247980"/>
          </a:xfrm>
          <a:prstGeom prst="rect">
            <a:avLst/>
          </a:prstGeom>
          <a:ln w="12700"/>
        </p:spPr>
      </p:pic>
      <p:pic>
        <p:nvPicPr>
          <p:cNvPr id="610" name="RunningCouplingInverse copy.pdf" descr="RunningCouplingInverse copy.pdf"/>
          <p:cNvPicPr>
            <a:picLocks noChangeAspect="1"/>
          </p:cNvPicPr>
          <p:nvPr/>
        </p:nvPicPr>
        <p:blipFill>
          <a:blip r:embed="rId4">
            <a:extLst/>
          </a:blip>
          <a:stretch>
            <a:fillRect/>
          </a:stretch>
        </p:blipFill>
        <p:spPr>
          <a:xfrm>
            <a:off x="5303478" y="1057629"/>
            <a:ext cx="3343208" cy="4247980"/>
          </a:xfrm>
          <a:prstGeom prst="rect">
            <a:avLst/>
          </a:prstGeom>
          <a:ln w="12700"/>
        </p:spPr>
      </p:pic>
      <p:sp>
        <p:nvSpPr>
          <p:cNvPr id="611" name="While quarks and gluons (partons) anchor one corner of this landscape, and hadrons another, our knowledge of the dynamics of the rest is fragile"/>
          <p:cNvSpPr txBox="1"/>
          <p:nvPr/>
        </p:nvSpPr>
        <p:spPr>
          <a:xfrm>
            <a:off x="420092" y="5368769"/>
            <a:ext cx="8303816"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While quarks and gluons (partons) anchor one corner of this landscape, and hadrons another, our knowledge of the dynamics of the rest is fragile</a:t>
            </a:r>
          </a:p>
        </p:txBody>
      </p:sp>
      <p:sp>
        <p:nvSpPr>
          <p:cNvPr id="612" name="Arrow"/>
          <p:cNvSpPr/>
          <p:nvPr/>
        </p:nvSpPr>
        <p:spPr>
          <a:xfrm flipH="1">
            <a:off x="6192039" y="4133357"/>
            <a:ext cx="2361401" cy="186448"/>
          </a:xfrm>
          <a:prstGeom prst="rightArrow">
            <a:avLst>
              <a:gd name="adj1" fmla="val 59077"/>
              <a:gd name="adj2" fmla="val 231623"/>
            </a:avLst>
          </a:prstGeom>
          <a:solidFill>
            <a:srgbClr val="00D2A9"/>
          </a:solidFill>
          <a:ln w="12700">
            <a:solidFill>
              <a:srgbClr val="000000"/>
            </a:solidFill>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13" name="Strong to Weak"/>
          <p:cNvSpPr txBox="1"/>
          <p:nvPr/>
        </p:nvSpPr>
        <p:spPr>
          <a:xfrm>
            <a:off x="6567711" y="3788728"/>
            <a:ext cx="127158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Strong to Weak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92" name="Documenting the Physics Case"/>
          <p:cNvSpPr txBox="1"/>
          <p:nvPr>
            <p:ph type="title"/>
          </p:nvPr>
        </p:nvSpPr>
        <p:spPr>
          <a:prstGeom prst="rect">
            <a:avLst/>
          </a:prstGeom>
        </p:spPr>
        <p:txBody>
          <a:bodyPr/>
          <a:lstStyle/>
          <a:p>
            <a:pPr/>
            <a:r>
              <a:t>Documenting the Physics Case</a:t>
            </a:r>
          </a:p>
        </p:txBody>
      </p:sp>
      <p:sp>
        <p:nvSpPr>
          <p:cNvPr id="193" name="White Paper documents the physics…"/>
          <p:cNvSpPr txBox="1"/>
          <p:nvPr>
            <p:ph type="body" idx="1"/>
          </p:nvPr>
        </p:nvSpPr>
        <p:spPr>
          <a:xfrm>
            <a:off x="114300" y="812800"/>
            <a:ext cx="8763000" cy="4798757"/>
          </a:xfrm>
          <a:prstGeom prst="rect">
            <a:avLst/>
          </a:prstGeom>
        </p:spPr>
        <p:txBody>
          <a:bodyPr/>
          <a:lstStyle/>
          <a:p>
            <a:pPr>
              <a:defRPr sz="2600"/>
            </a:pPr>
            <a:r>
              <a:t>White Paper documents the physics</a:t>
            </a:r>
          </a:p>
          <a:p>
            <a:pPr>
              <a:defRPr sz="2600"/>
            </a:pPr>
            <a:r>
              <a:t>case of an EIC</a:t>
            </a:r>
          </a:p>
          <a:p>
            <a:pPr>
              <a:defRPr sz="2400"/>
            </a:pPr>
            <a:r>
              <a:t>(Eur.Phys.J. A52 (2016), 268; arXiv:1212.1701)</a:t>
            </a:r>
          </a:p>
          <a:p>
            <a:pPr>
              <a:defRPr sz="2200"/>
            </a:pPr>
          </a:p>
          <a:p>
            <a:pPr>
              <a:defRPr sz="2600"/>
            </a:pPr>
            <a:r>
              <a:t>In terms of requirement it says:</a:t>
            </a:r>
          </a:p>
          <a:p>
            <a:pPr lvl="1">
              <a:defRPr sz="2400"/>
            </a:pPr>
            <a:r>
              <a:t>Highly polarized (70%) e</a:t>
            </a:r>
            <a:r>
              <a:rPr baseline="31999"/>
              <a:t>-</a:t>
            </a:r>
            <a:r>
              <a:t> and p beams</a:t>
            </a:r>
          </a:p>
          <a:p>
            <a:pPr lvl="1">
              <a:defRPr sz="2400"/>
            </a:pPr>
            <a:r>
              <a:t>Ion beams from D to U</a:t>
            </a:r>
          </a:p>
          <a:p>
            <a:pPr lvl="1">
              <a:defRPr sz="2400"/>
            </a:pPr>
            <a:r>
              <a:t>Variable center-of-mass energies from  20-~100 GeV</a:t>
            </a:r>
          </a:p>
          <a:p>
            <a:pPr lvl="2"/>
            <a:r>
              <a:t>upgradable to 140 GeV</a:t>
            </a:r>
          </a:p>
          <a:p>
            <a:pPr lvl="1">
              <a:defRPr sz="2400"/>
            </a:pPr>
            <a:r>
              <a:t> High collision luminosity 10</a:t>
            </a:r>
            <a:r>
              <a:rPr baseline="31999"/>
              <a:t>33-34</a:t>
            </a:r>
            <a:r>
              <a:t> cm</a:t>
            </a:r>
            <a:r>
              <a:rPr baseline="31999"/>
              <a:t>-2</a:t>
            </a:r>
            <a:r>
              <a:t>s</a:t>
            </a:r>
            <a:r>
              <a:rPr baseline="31999"/>
              <a:t>-1</a:t>
            </a:r>
          </a:p>
          <a:p>
            <a:pPr lvl="1">
              <a:defRPr sz="2400"/>
            </a:pPr>
            <a:r>
              <a:t> Possibilities of having more than one interaction region</a:t>
            </a:r>
          </a:p>
        </p:txBody>
      </p:sp>
      <p:sp>
        <p:nvSpPr>
          <p:cNvPr id="194"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5" name="Image" descr="Image"/>
          <p:cNvPicPr>
            <a:picLocks noChangeAspect="1"/>
          </p:cNvPicPr>
          <p:nvPr/>
        </p:nvPicPr>
        <p:blipFill>
          <a:blip r:embed="rId2">
            <a:extLst/>
          </a:blip>
          <a:stretch>
            <a:fillRect/>
          </a:stretch>
        </p:blipFill>
        <p:spPr>
          <a:xfrm>
            <a:off x="6732144" y="772283"/>
            <a:ext cx="2285724" cy="2942870"/>
          </a:xfrm>
          <a:prstGeom prst="rect">
            <a:avLst/>
          </a:prstGeom>
          <a:ln w="12700"/>
        </p:spPr>
      </p:pic>
      <p:sp>
        <p:nvSpPr>
          <p:cNvPr id="196" name="Almost all studies in the WP were conducted at √s=140 GeV for p beams and √s=90 GeV for Au/Pb beams with ∫Ldt = 10 fb-1/A"/>
          <p:cNvSpPr txBox="1"/>
          <p:nvPr/>
        </p:nvSpPr>
        <p:spPr>
          <a:xfrm>
            <a:off x="182559" y="5717919"/>
            <a:ext cx="8839208"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941100"/>
                </a:solidFill>
              </a:defRPr>
            </a:pPr>
            <a:r>
              <a:t>Almost all studies in the WP were conducted at √s=140 GeV for p beams and √s=90 GeV for Au/Pb beams with ∫Ldt = 10 fb</a:t>
            </a:r>
            <a:r>
              <a:rPr baseline="31999"/>
              <a:t>-1</a:t>
            </a:r>
            <a:r>
              <a:t>/A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18" name="Electron-Ion Collider Initiatives"/>
          <p:cNvSpPr txBox="1"/>
          <p:nvPr>
            <p:ph type="title"/>
          </p:nvPr>
        </p:nvSpPr>
        <p:spPr>
          <a:prstGeom prst="rect">
            <a:avLst/>
          </a:prstGeom>
        </p:spPr>
        <p:txBody>
          <a:bodyPr/>
          <a:lstStyle/>
          <a:p>
            <a:pPr/>
            <a:r>
              <a:t>Electron-Ion Collider Initiatives</a:t>
            </a:r>
          </a:p>
        </p:txBody>
      </p:sp>
      <p:sp>
        <p:nvSpPr>
          <p:cNvPr id="619" name="World-wide interest in e+A collisions…"/>
          <p:cNvSpPr txBox="1"/>
          <p:nvPr>
            <p:ph type="body" sz="half" idx="1"/>
          </p:nvPr>
        </p:nvSpPr>
        <p:spPr>
          <a:xfrm>
            <a:off x="341138" y="5217099"/>
            <a:ext cx="8461724" cy="1606700"/>
          </a:xfrm>
          <a:prstGeom prst="rect">
            <a:avLst/>
          </a:prstGeom>
        </p:spPr>
        <p:txBody>
          <a:bodyPr/>
          <a:lstStyle/>
          <a:p>
            <a:pPr lvl="1"/>
            <a:r>
              <a:t>World-wide interest in e+A collisions</a:t>
            </a:r>
          </a:p>
          <a:p>
            <a:pPr lvl="1"/>
            <a:r>
              <a:t>All future collider include e+A in their planning</a:t>
            </a:r>
          </a:p>
          <a:p>
            <a:pPr lvl="2"/>
            <a:r>
              <a:t>typically up to heaviest nuclei</a:t>
            </a:r>
          </a:p>
        </p:txBody>
      </p:sp>
      <p:sp>
        <p:nvSpPr>
          <p:cNvPr id="6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31" name="Group"/>
          <p:cNvGrpSpPr/>
          <p:nvPr/>
        </p:nvGrpSpPr>
        <p:grpSpPr>
          <a:xfrm>
            <a:off x="122441" y="823594"/>
            <a:ext cx="8948318" cy="4153506"/>
            <a:chOff x="38100" y="0"/>
            <a:chExt cx="8948317" cy="4153505"/>
          </a:xfrm>
        </p:grpSpPr>
        <p:graphicFrame>
          <p:nvGraphicFramePr>
            <p:cNvPr id="621" name="Table"/>
            <p:cNvGraphicFramePr/>
            <p:nvPr/>
          </p:nvGraphicFramePr>
          <p:xfrm>
            <a:off x="38100" y="829944"/>
            <a:ext cx="8927694" cy="2518033"/>
          </p:xfrm>
          <a:graphic xmlns:a="http://schemas.openxmlformats.org/drawingml/2006/main">
            <a:graphicData uri="http://schemas.openxmlformats.org/drawingml/2006/table">
              <a:tbl>
                <a:tblPr firstCol="1" firstRow="1" lastCol="0" lastRow="0" bandCol="0" bandRow="0" rtl="0">
                  <a:tableStyleId>{8F44A2F1-9E1F-4B54-A3A2-5F16C0AD49E2}</a:tableStyleId>
                </a:tblPr>
                <a:tblGrid>
                  <a:gridCol w="1110995"/>
                  <a:gridCol w="1281504"/>
                  <a:gridCol w="1269772"/>
                  <a:gridCol w="1201188"/>
                  <a:gridCol w="1241508"/>
                  <a:gridCol w="1418990"/>
                  <a:gridCol w="1375158"/>
                </a:tblGrid>
                <a:tr h="355636">
                  <a:tc>
                    <a:txBody>
                      <a:bodyPr/>
                      <a:lstStyle/>
                      <a:p>
                        <a:pPr marL="40639" marR="40639" defTabSz="914400">
                          <a:spcBef>
                            <a:spcPts val="400"/>
                          </a:spcBef>
                          <a:tabLst>
                            <a:tab pos="558800" algn="l"/>
                          </a:tabLst>
                          <a:defRPr sz="1300">
                            <a:uFill>
                              <a:solidFill>
                                <a:srgbClr val="000000"/>
                              </a:solidFill>
                            </a:uFill>
                            <a:latin typeface="+mn-lt"/>
                            <a:ea typeface="+mn-ea"/>
                            <a:cs typeface="+mn-cs"/>
                            <a:sym typeface="Arial"/>
                          </a:defRPr>
                        </a:pPr>
                      </a:p>
                    </a:txBody>
                    <a:tcPr marL="50800" marR="50800" marT="50800" marB="50800" anchor="t" anchorCtr="0" horzOverflow="overflow">
                      <a:lnL w="28575">
                        <a:solidFill>
                          <a:srgbClr val="000000"/>
                        </a:solidFill>
                        <a:miter lim="400000"/>
                      </a:lnL>
                    </a:tcPr>
                  </a:tc>
                  <a:tc>
                    <a:txBody>
                      <a:bodyPr/>
                      <a:lstStyle/>
                      <a:p>
                        <a:pPr marL="40639" marR="40639" algn="ctr" defTabSz="914400">
                          <a:spcBef>
                            <a:spcPts val="400"/>
                          </a:spcBef>
                          <a:tabLst>
                            <a:tab pos="558800" algn="l"/>
                          </a:tabLst>
                          <a:defRPr sz="1800"/>
                        </a:pPr>
                        <a:r>
                          <a:rPr b="1" sz="1300">
                            <a:uFill>
                              <a:solidFill>
                                <a:srgbClr val="000000"/>
                              </a:solidFill>
                            </a:uFill>
                            <a:latin typeface="+mn-lt"/>
                            <a:ea typeface="+mn-ea"/>
                            <a:cs typeface="+mn-cs"/>
                            <a:sym typeface="Arial"/>
                          </a:rPr>
                          <a:t>HERA@DESY</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b="1" sz="1300">
                            <a:uFill>
                              <a:solidFill>
                                <a:srgbClr val="000000"/>
                              </a:solidFill>
                            </a:uFill>
                            <a:latin typeface="+mn-lt"/>
                            <a:ea typeface="+mn-ea"/>
                            <a:cs typeface="+mn-cs"/>
                            <a:sym typeface="Arial"/>
                          </a:rPr>
                          <a:t>LHeC@CERN</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b="1" sz="1300">
                            <a:uFill>
                              <a:solidFill>
                                <a:srgbClr val="000000"/>
                              </a:solidFill>
                            </a:uFill>
                            <a:latin typeface="+mn-lt"/>
                            <a:ea typeface="+mn-ea"/>
                            <a:cs typeface="+mn-cs"/>
                            <a:sym typeface="Arial"/>
                          </a:rPr>
                          <a:t>HIAF@CAS</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b="1" sz="1300">
                            <a:uFill>
                              <a:solidFill>
                                <a:srgbClr val="000000"/>
                              </a:solidFill>
                            </a:uFill>
                            <a:latin typeface="+mn-lt"/>
                            <a:ea typeface="+mn-ea"/>
                            <a:cs typeface="+mn-cs"/>
                            <a:sym typeface="Arial"/>
                          </a:rPr>
                          <a:t>ENC@GSI</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b="1" sz="1300">
                            <a:uFill>
                              <a:solidFill>
                                <a:srgbClr val="000000"/>
                              </a:solidFill>
                            </a:uFill>
                            <a:latin typeface="+mn-lt"/>
                            <a:ea typeface="+mn-ea"/>
                            <a:cs typeface="+mn-cs"/>
                            <a:sym typeface="Arial"/>
                          </a:rPr>
                          <a:t>JLEIC@JLab</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b="1" sz="1300">
                            <a:uFill>
                              <a:solidFill>
                                <a:srgbClr val="000000"/>
                              </a:solidFill>
                            </a:uFill>
                            <a:latin typeface="+mn-lt"/>
                            <a:ea typeface="+mn-ea"/>
                            <a:cs typeface="+mn-cs"/>
                            <a:sym typeface="Arial"/>
                          </a:rPr>
                          <a:t>eRHIC@BNL</a:t>
                        </a:r>
                      </a:p>
                    </a:txBody>
                    <a:tcPr marL="50800" marR="50800" marT="50800" marB="50800" anchor="t" anchorCtr="0" horzOverflow="overflow">
                      <a:lnR w="28575">
                        <a:solidFill>
                          <a:srgbClr val="000000"/>
                        </a:solidFill>
                        <a:miter lim="400000"/>
                      </a:lnR>
                    </a:tcPr>
                  </a:tc>
                </a:tr>
                <a:tr h="355636">
                  <a:tc>
                    <a:txBody>
                      <a:bodyPr/>
                      <a:lstStyle/>
                      <a:p>
                        <a:pPr marL="40639" marR="40639" defTabSz="914400">
                          <a:spcBef>
                            <a:spcPts val="400"/>
                          </a:spcBef>
                          <a:tabLst>
                            <a:tab pos="558800" algn="l"/>
                          </a:tabLst>
                          <a:defRPr sz="1800"/>
                        </a:pPr>
                        <a:r>
                          <a:rPr b="1" sz="1300">
                            <a:uFill>
                              <a:solidFill>
                                <a:srgbClr val="000000"/>
                              </a:solidFill>
                            </a:uFill>
                            <a:latin typeface="+mn-lt"/>
                            <a:ea typeface="+mn-ea"/>
                            <a:cs typeface="+mn-cs"/>
                            <a:sym typeface="Arial"/>
                          </a:rPr>
                          <a:t>√s (GeV)</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320</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800-1300</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12-65</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14</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20-64</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32-140</a:t>
                        </a:r>
                      </a:p>
                    </a:txBody>
                    <a:tcPr marL="50800" marR="50800" marT="50800" marB="50800" anchor="t" anchorCtr="0" horzOverflow="overflow">
                      <a:lnR w="28575">
                        <a:solidFill>
                          <a:srgbClr val="000000"/>
                        </a:solidFill>
                        <a:miter lim="400000"/>
                      </a:lnR>
                    </a:tcPr>
                  </a:tc>
                </a:tr>
                <a:tr h="355636">
                  <a:tc>
                    <a:txBody>
                      <a:bodyPr/>
                      <a:lstStyle/>
                      <a:p>
                        <a:pPr marL="40639" marR="40639" defTabSz="914400">
                          <a:spcBef>
                            <a:spcPts val="400"/>
                          </a:spcBef>
                          <a:tabLst>
                            <a:tab pos="558800" algn="l"/>
                          </a:tabLst>
                          <a:defRPr b="1" sz="1300">
                            <a:uFill>
                              <a:solidFill>
                                <a:srgbClr val="000000"/>
                              </a:solidFill>
                            </a:uFill>
                            <a:latin typeface="+mn-lt"/>
                            <a:ea typeface="+mn-ea"/>
                            <a:cs typeface="+mn-cs"/>
                            <a:sym typeface="Arial"/>
                          </a:defRPr>
                        </a:pPr>
                        <a:r>
                          <a:t>Proton x</a:t>
                        </a:r>
                        <a:r>
                          <a:rPr baseline="-5999"/>
                          <a:t>min</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1×10</a:t>
                        </a:r>
                        <a:r>
                          <a:rPr baseline="31999"/>
                          <a:t>-5</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5×10</a:t>
                        </a:r>
                        <a:r>
                          <a:rPr baseline="31999"/>
                          <a:t>-7</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3×10</a:t>
                        </a:r>
                        <a:r>
                          <a:rPr baseline="31999"/>
                          <a:t>-4</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5×10</a:t>
                        </a:r>
                        <a:r>
                          <a:rPr baseline="31999"/>
                          <a:t>-3</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3×10</a:t>
                        </a:r>
                        <a:r>
                          <a:rPr baseline="31999"/>
                          <a:t>-4</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5×10</a:t>
                        </a:r>
                        <a:r>
                          <a:rPr baseline="31999"/>
                          <a:t>-5</a:t>
                        </a:r>
                      </a:p>
                    </a:txBody>
                    <a:tcPr marL="50800" marR="50800" marT="50800" marB="50800" anchor="t" anchorCtr="0" horzOverflow="overflow">
                      <a:lnR w="28575">
                        <a:solidFill>
                          <a:srgbClr val="000000"/>
                        </a:solidFill>
                        <a:miter lim="400000"/>
                      </a:lnR>
                    </a:tcPr>
                  </a:tc>
                </a:tr>
                <a:tr h="355636">
                  <a:tc>
                    <a:txBody>
                      <a:bodyPr/>
                      <a:lstStyle/>
                      <a:p>
                        <a:pPr marL="40639" marR="40639" defTabSz="914400">
                          <a:spcBef>
                            <a:spcPts val="400"/>
                          </a:spcBef>
                          <a:tabLst>
                            <a:tab pos="558800" algn="l"/>
                          </a:tabLst>
                          <a:defRPr sz="1800"/>
                        </a:pPr>
                        <a:r>
                          <a:rPr b="1" sz="1300">
                            <a:uFill>
                              <a:solidFill>
                                <a:srgbClr val="000000"/>
                              </a:solidFill>
                            </a:uFill>
                            <a:latin typeface="+mn-lt"/>
                            <a:ea typeface="+mn-ea"/>
                            <a:cs typeface="+mn-cs"/>
                            <a:sym typeface="Arial"/>
                          </a:rPr>
                          <a:t>Ions</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p</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p … Pb</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p … U</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p … Ca</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p … Pb</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p … U</a:t>
                        </a:r>
                      </a:p>
                    </a:txBody>
                    <a:tcPr marL="50800" marR="50800" marT="50800" marB="50800" anchor="t" anchorCtr="0" horzOverflow="overflow">
                      <a:lnR w="28575">
                        <a:solidFill>
                          <a:srgbClr val="000000"/>
                        </a:solidFill>
                        <a:miter lim="400000"/>
                      </a:lnR>
                    </a:tcPr>
                  </a:tc>
                </a:tr>
                <a:tr h="355636">
                  <a:tc>
                    <a:txBody>
                      <a:bodyPr/>
                      <a:lstStyle/>
                      <a:p>
                        <a:pPr marL="40639" marR="40639" defTabSz="914400">
                          <a:spcBef>
                            <a:spcPts val="400"/>
                          </a:spcBef>
                          <a:tabLst>
                            <a:tab pos="558800" algn="l"/>
                          </a:tabLst>
                          <a:defRPr b="1" sz="1300">
                            <a:uFill>
                              <a:solidFill>
                                <a:srgbClr val="000000"/>
                              </a:solidFill>
                            </a:uFill>
                            <a:latin typeface="+mn-lt"/>
                            <a:ea typeface="+mn-ea"/>
                            <a:cs typeface="+mn-cs"/>
                            <a:sym typeface="Arial"/>
                          </a:defRPr>
                        </a:pPr>
                        <a:r>
                          <a:t>L (cm</a:t>
                        </a:r>
                        <a:r>
                          <a:rPr baseline="31999"/>
                          <a:t>-2</a:t>
                        </a:r>
                        <a:r>
                          <a:t>s</a:t>
                        </a:r>
                        <a:r>
                          <a:rPr baseline="31999"/>
                          <a:t>-1</a:t>
                        </a:r>
                        <a:r>
                          <a:t>)</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2×10</a:t>
                        </a:r>
                        <a:r>
                          <a:rPr baseline="31999"/>
                          <a:t>31</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~10</a:t>
                        </a:r>
                        <a:r>
                          <a:rPr baseline="31999"/>
                          <a:t>34</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~10</a:t>
                        </a:r>
                        <a:r>
                          <a:rPr baseline="31999"/>
                          <a:t>32-35</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~10</a:t>
                        </a:r>
                        <a:r>
                          <a:rPr baseline="31999"/>
                          <a:t>32</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~10</a:t>
                        </a:r>
                        <a:r>
                          <a:rPr baseline="31999"/>
                          <a:t>33-35</a:t>
                        </a:r>
                      </a:p>
                    </a:txBody>
                    <a:tcPr marL="50800" marR="50800" marT="50800" marB="50800" anchor="t" anchorCtr="0" horzOverflow="overflow"/>
                  </a:tc>
                  <a:tc>
                    <a:txBody>
                      <a:bodyPr/>
                      <a:lstStyle/>
                      <a:p>
                        <a:pPr marL="40639" marR="40639" algn="ctr" defTabSz="914400">
                          <a:spcBef>
                            <a:spcPts val="400"/>
                          </a:spcBef>
                          <a:tabLst>
                            <a:tab pos="558800" algn="l"/>
                          </a:tabLst>
                          <a:defRPr sz="1300">
                            <a:uFill>
                              <a:solidFill>
                                <a:srgbClr val="000000"/>
                              </a:solidFill>
                            </a:uFill>
                            <a:sym typeface="Arial"/>
                          </a:defRPr>
                        </a:pPr>
                        <a:r>
                          <a:t>~10</a:t>
                        </a:r>
                        <a:r>
                          <a:rPr baseline="31999"/>
                          <a:t>33-34</a:t>
                        </a:r>
                      </a:p>
                    </a:txBody>
                    <a:tcPr marL="50800" marR="50800" marT="50800" marB="50800" anchor="t" anchorCtr="0" horzOverflow="overflow">
                      <a:lnR w="28575">
                        <a:solidFill>
                          <a:srgbClr val="000000"/>
                        </a:solidFill>
                        <a:miter lim="400000"/>
                      </a:lnR>
                    </a:tcPr>
                  </a:tc>
                </a:tr>
                <a:tr h="355636">
                  <a:tc>
                    <a:txBody>
                      <a:bodyPr/>
                      <a:lstStyle/>
                      <a:p>
                        <a:pPr marL="40639" marR="40639" defTabSz="914400">
                          <a:spcBef>
                            <a:spcPts val="400"/>
                          </a:spcBef>
                          <a:tabLst>
                            <a:tab pos="558800" algn="l"/>
                          </a:tabLst>
                          <a:defRPr sz="1800"/>
                        </a:pPr>
                        <a:r>
                          <a:rPr b="1" sz="1300">
                            <a:uFill>
                              <a:solidFill>
                                <a:srgbClr val="000000"/>
                              </a:solidFill>
                            </a:uFill>
                            <a:latin typeface="+mn-lt"/>
                            <a:ea typeface="+mn-ea"/>
                            <a:cs typeface="+mn-cs"/>
                            <a:sym typeface="Arial"/>
                          </a:rPr>
                          <a:t>IRs</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2</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1</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1</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1</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2+</a:t>
                        </a:r>
                      </a:p>
                    </a:txBody>
                    <a:tcPr marL="50800" marR="50800" marT="50800" marB="50800" anchor="t" anchorCtr="0" horzOverflow="overflow"/>
                  </a:tc>
                  <a:tc>
                    <a:txBody>
                      <a:bodyPr/>
                      <a:lstStyle/>
                      <a:p>
                        <a:pPr marL="40639" marR="40639" algn="ctr" defTabSz="914400">
                          <a:spcBef>
                            <a:spcPts val="400"/>
                          </a:spcBef>
                          <a:tabLst>
                            <a:tab pos="558800" algn="l"/>
                          </a:tabLst>
                          <a:defRPr sz="1800"/>
                        </a:pPr>
                        <a:r>
                          <a:rPr sz="1300">
                            <a:uFill>
                              <a:solidFill>
                                <a:srgbClr val="000000"/>
                              </a:solidFill>
                            </a:uFill>
                            <a:sym typeface="Arial"/>
                          </a:rPr>
                          <a:t>2+</a:t>
                        </a:r>
                      </a:p>
                    </a:txBody>
                    <a:tcPr marL="50800" marR="50800" marT="50800" marB="50800" anchor="t" anchorCtr="0" horzOverflow="overflow">
                      <a:lnR w="28575">
                        <a:solidFill>
                          <a:srgbClr val="000000"/>
                        </a:solidFill>
                        <a:miter lim="400000"/>
                      </a:lnR>
                    </a:tcPr>
                  </a:tc>
                </a:tr>
                <a:tr h="355636">
                  <a:tc>
                    <a:txBody>
                      <a:bodyPr/>
                      <a:lstStyle/>
                      <a:p>
                        <a:pPr marL="40639" marR="40639" defTabSz="914400">
                          <a:spcBef>
                            <a:spcPts val="400"/>
                          </a:spcBef>
                          <a:tabLst>
                            <a:tab pos="558800" algn="l"/>
                          </a:tabLst>
                          <a:defRPr sz="1800"/>
                        </a:pPr>
                        <a:r>
                          <a:rPr b="1" sz="1300">
                            <a:uFill>
                              <a:solidFill>
                                <a:srgbClr val="000000"/>
                              </a:solidFill>
                            </a:uFill>
                            <a:latin typeface="+mn-lt"/>
                            <a:ea typeface="+mn-ea"/>
                            <a:cs typeface="+mn-cs"/>
                            <a:sym typeface="Arial"/>
                          </a:rPr>
                          <a:t>Year</a:t>
                        </a:r>
                      </a:p>
                    </a:txBody>
                    <a:tcPr marL="50800" marR="50800" marT="50800" marB="50800" anchor="t" anchorCtr="0" horzOverflow="overflow">
                      <a:lnB w="28575">
                        <a:solidFill>
                          <a:srgbClr val="000000"/>
                        </a:solidFill>
                        <a:miter lim="400000"/>
                      </a:lnB>
                    </a:tcPr>
                  </a:tc>
                  <a:tc>
                    <a:txBody>
                      <a:bodyPr/>
                      <a:lstStyle/>
                      <a:p>
                        <a:pPr marL="40639" marR="40639" algn="ctr" defTabSz="914400">
                          <a:spcBef>
                            <a:spcPts val="400"/>
                          </a:spcBef>
                          <a:tabLst>
                            <a:tab pos="558800" algn="l"/>
                          </a:tabLst>
                          <a:defRPr sz="1800"/>
                        </a:pPr>
                        <a:r>
                          <a:rPr sz="1300">
                            <a:uFill>
                              <a:solidFill>
                                <a:srgbClr val="000000"/>
                              </a:solidFill>
                            </a:uFill>
                            <a:sym typeface="Arial"/>
                          </a:rPr>
                          <a:t>1992-2007</a:t>
                        </a:r>
                      </a:p>
                    </a:txBody>
                    <a:tcPr marL="50800" marR="50800" marT="50800" marB="50800" anchor="t" anchorCtr="0" horzOverflow="overflow">
                      <a:lnB w="28575">
                        <a:solidFill>
                          <a:srgbClr val="000000"/>
                        </a:solidFill>
                        <a:miter lim="400000"/>
                      </a:lnB>
                    </a:tcPr>
                  </a:tc>
                  <a:tc>
                    <a:txBody>
                      <a:bodyPr/>
                      <a:lstStyle/>
                      <a:p>
                        <a:pPr marL="40639" marR="40639" algn="ctr" defTabSz="914400">
                          <a:spcBef>
                            <a:spcPts val="400"/>
                          </a:spcBef>
                          <a:tabLst>
                            <a:tab pos="558800" algn="l"/>
                          </a:tabLst>
                          <a:defRPr sz="1800"/>
                        </a:pPr>
                        <a:r>
                          <a:rPr sz="1300">
                            <a:uFill>
                              <a:solidFill>
                                <a:srgbClr val="000000"/>
                              </a:solidFill>
                            </a:uFill>
                            <a:sym typeface="Arial"/>
                          </a:rPr>
                          <a:t>post ALICE</a:t>
                        </a:r>
                      </a:p>
                    </a:txBody>
                    <a:tcPr marL="50800" marR="50800" marT="50800" marB="50800" anchor="t" anchorCtr="0" horzOverflow="overflow">
                      <a:lnB w="28575">
                        <a:solidFill>
                          <a:srgbClr val="000000"/>
                        </a:solidFill>
                        <a:miter lim="400000"/>
                      </a:lnB>
                    </a:tcPr>
                  </a:tc>
                  <a:tc>
                    <a:txBody>
                      <a:bodyPr/>
                      <a:lstStyle/>
                      <a:p>
                        <a:pPr marL="40639" marR="40639" algn="ctr" defTabSz="914400">
                          <a:spcBef>
                            <a:spcPts val="400"/>
                          </a:spcBef>
                          <a:tabLst>
                            <a:tab pos="558800" algn="l"/>
                          </a:tabLst>
                          <a:defRPr sz="1800"/>
                        </a:pPr>
                        <a:r>
                          <a:rPr sz="1300">
                            <a:uFill>
                              <a:solidFill>
                                <a:srgbClr val="000000"/>
                              </a:solidFill>
                            </a:uFill>
                            <a:sym typeface="Arial"/>
                          </a:rPr>
                          <a:t>&gt; 2020</a:t>
                        </a:r>
                      </a:p>
                    </a:txBody>
                    <a:tcPr marL="50800" marR="50800" marT="50800" marB="50800" anchor="t" anchorCtr="0" horzOverflow="overflow">
                      <a:lnB w="28575">
                        <a:solidFill>
                          <a:srgbClr val="000000"/>
                        </a:solidFill>
                        <a:miter lim="400000"/>
                      </a:lnB>
                    </a:tcPr>
                  </a:tc>
                  <a:tc>
                    <a:txBody>
                      <a:bodyPr/>
                      <a:lstStyle/>
                      <a:p>
                        <a:pPr marL="40639" marR="40639" algn="ctr" defTabSz="914400">
                          <a:spcBef>
                            <a:spcPts val="400"/>
                          </a:spcBef>
                          <a:tabLst>
                            <a:tab pos="558800" algn="l"/>
                          </a:tabLst>
                          <a:defRPr sz="1800"/>
                        </a:pPr>
                        <a:r>
                          <a:rPr sz="1300">
                            <a:uFill>
                              <a:solidFill>
                                <a:srgbClr val="000000"/>
                              </a:solidFill>
                            </a:uFill>
                            <a:sym typeface="Arial"/>
                          </a:rPr>
                          <a:t>Fair Upgrade</a:t>
                        </a:r>
                      </a:p>
                    </a:txBody>
                    <a:tcPr marL="50800" marR="50800" marT="50800" marB="50800" anchor="t" anchorCtr="0" horzOverflow="overflow">
                      <a:lnB w="28575">
                        <a:solidFill>
                          <a:srgbClr val="000000"/>
                        </a:solidFill>
                        <a:miter lim="400000"/>
                      </a:lnB>
                    </a:tcPr>
                  </a:tc>
                  <a:tc>
                    <a:txBody>
                      <a:bodyPr/>
                      <a:lstStyle/>
                      <a:p>
                        <a:pPr marL="40639" marR="40639" algn="ctr" defTabSz="914400">
                          <a:spcBef>
                            <a:spcPts val="400"/>
                          </a:spcBef>
                          <a:tabLst>
                            <a:tab pos="558800" algn="l"/>
                          </a:tabLst>
                          <a:defRPr sz="1800"/>
                        </a:pPr>
                        <a:r>
                          <a:rPr sz="1300">
                            <a:uFill>
                              <a:solidFill>
                                <a:srgbClr val="000000"/>
                              </a:solidFill>
                            </a:uFill>
                            <a:sym typeface="Arial"/>
                          </a:rPr>
                          <a:t>post 12 GeV</a:t>
                        </a:r>
                      </a:p>
                    </a:txBody>
                    <a:tcPr marL="50800" marR="50800" marT="50800" marB="50800" anchor="t" anchorCtr="0" horzOverflow="overflow">
                      <a:lnB w="28575">
                        <a:solidFill>
                          <a:srgbClr val="000000"/>
                        </a:solidFill>
                        <a:miter lim="400000"/>
                      </a:lnB>
                    </a:tcPr>
                  </a:tc>
                  <a:tc>
                    <a:txBody>
                      <a:bodyPr/>
                      <a:lstStyle/>
                      <a:p>
                        <a:pPr marL="40639" marR="40639" algn="ctr" defTabSz="914400">
                          <a:spcBef>
                            <a:spcPts val="400"/>
                          </a:spcBef>
                          <a:tabLst>
                            <a:tab pos="558800" algn="l"/>
                          </a:tabLst>
                          <a:defRPr sz="1800"/>
                        </a:pPr>
                        <a:r>
                          <a:rPr sz="1300">
                            <a:uFill>
                              <a:solidFill>
                                <a:srgbClr val="000000"/>
                              </a:solidFill>
                            </a:uFill>
                            <a:sym typeface="Arial"/>
                          </a:rPr>
                          <a:t>post RHIC</a:t>
                        </a:r>
                      </a:p>
                    </a:txBody>
                    <a:tcPr marL="50800" marR="50800" marT="50800" marB="50800" anchor="t" anchorCtr="0" horzOverflow="overflow">
                      <a:lnR w="28575">
                        <a:solidFill>
                          <a:srgbClr val="000000"/>
                        </a:solidFill>
                        <a:miter lim="400000"/>
                      </a:lnR>
                      <a:lnB w="28575">
                        <a:solidFill>
                          <a:srgbClr val="000000"/>
                        </a:solidFill>
                        <a:miter lim="400000"/>
                      </a:lnB>
                    </a:tcPr>
                  </a:tc>
                </a:tr>
              </a:tbl>
            </a:graphicData>
          </a:graphic>
        </p:graphicFrame>
        <p:sp>
          <p:nvSpPr>
            <p:cNvPr id="622" name="Past"/>
            <p:cNvSpPr txBox="1"/>
            <p:nvPr/>
          </p:nvSpPr>
          <p:spPr>
            <a:xfrm>
              <a:off x="1455544" y="-1"/>
              <a:ext cx="724199"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Past</a:t>
              </a:r>
            </a:p>
          </p:txBody>
        </p:sp>
        <p:pic>
          <p:nvPicPr>
            <p:cNvPr id="623" name="Image" descr="Image"/>
            <p:cNvPicPr>
              <a:picLocks noChangeAspect="0"/>
            </p:cNvPicPr>
            <p:nvPr/>
          </p:nvPicPr>
          <p:blipFill>
            <a:blip r:embed="rId2">
              <a:extLst/>
            </a:blip>
            <a:stretch>
              <a:fillRect/>
            </a:stretch>
          </p:blipFill>
          <p:spPr>
            <a:xfrm rot="5400000">
              <a:off x="5631127" y="-2611491"/>
              <a:ext cx="154423" cy="6414843"/>
            </a:xfrm>
            <a:prstGeom prst="rect">
              <a:avLst/>
            </a:prstGeom>
            <a:ln w="12700" cap="flat">
              <a:noFill/>
              <a:round/>
            </a:ln>
            <a:effectLst/>
          </p:spPr>
        </p:pic>
        <p:sp>
          <p:nvSpPr>
            <p:cNvPr id="624" name="Future"/>
            <p:cNvSpPr txBox="1"/>
            <p:nvPr/>
          </p:nvSpPr>
          <p:spPr>
            <a:xfrm>
              <a:off x="5217081" y="-1"/>
              <a:ext cx="995215"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2600"/>
                  </a:solidFill>
                </a:defRPr>
              </a:lvl1pPr>
            </a:lstStyle>
            <a:p>
              <a:pPr/>
              <a:r>
                <a:t>Future</a:t>
              </a:r>
            </a:p>
          </p:txBody>
        </p:sp>
        <p:pic>
          <p:nvPicPr>
            <p:cNvPr id="625" name="Image" descr="Image"/>
            <p:cNvPicPr>
              <a:picLocks noChangeAspect="0"/>
            </p:cNvPicPr>
            <p:nvPr/>
          </p:nvPicPr>
          <p:blipFill>
            <a:blip r:embed="rId2">
              <a:extLst/>
            </a:blip>
            <a:stretch>
              <a:fillRect/>
            </a:stretch>
          </p:blipFill>
          <p:spPr>
            <a:xfrm rot="16200000">
              <a:off x="6249037" y="963905"/>
              <a:ext cx="154422" cy="5179024"/>
            </a:xfrm>
            <a:prstGeom prst="rect">
              <a:avLst/>
            </a:prstGeom>
            <a:ln w="12700" cap="flat">
              <a:noFill/>
              <a:round/>
            </a:ln>
            <a:effectLst/>
          </p:spPr>
        </p:pic>
        <p:pic>
          <p:nvPicPr>
            <p:cNvPr id="626" name="Image" descr="Image"/>
            <p:cNvPicPr>
              <a:picLocks noChangeAspect="0"/>
            </p:cNvPicPr>
            <p:nvPr/>
          </p:nvPicPr>
          <p:blipFill>
            <a:blip r:embed="rId2">
              <a:extLst/>
            </a:blip>
            <a:stretch>
              <a:fillRect/>
            </a:stretch>
          </p:blipFill>
          <p:spPr>
            <a:xfrm rot="16200000">
              <a:off x="2315742" y="2319099"/>
              <a:ext cx="154423" cy="2468635"/>
            </a:xfrm>
            <a:prstGeom prst="rect">
              <a:avLst/>
            </a:prstGeom>
            <a:ln w="12700" cap="flat">
              <a:noFill/>
              <a:round/>
            </a:ln>
            <a:effectLst/>
          </p:spPr>
        </p:pic>
        <p:pic>
          <p:nvPicPr>
            <p:cNvPr id="627" name="Image" descr="Image"/>
            <p:cNvPicPr>
              <a:picLocks noChangeAspect="0"/>
            </p:cNvPicPr>
            <p:nvPr/>
          </p:nvPicPr>
          <p:blipFill>
            <a:blip r:embed="rId2">
              <a:extLst/>
            </a:blip>
            <a:stretch>
              <a:fillRect/>
            </a:stretch>
          </p:blipFill>
          <p:spPr>
            <a:xfrm rot="5400000">
              <a:off x="1740432" y="-138"/>
              <a:ext cx="154423" cy="1227212"/>
            </a:xfrm>
            <a:prstGeom prst="rect">
              <a:avLst/>
            </a:prstGeom>
            <a:ln w="12700" cap="flat">
              <a:noFill/>
              <a:round/>
            </a:ln>
            <a:effectLst/>
          </p:spPr>
        </p:pic>
        <p:sp>
          <p:nvSpPr>
            <p:cNvPr id="628" name="High-Energy Physics"/>
            <p:cNvSpPr txBox="1"/>
            <p:nvPr/>
          </p:nvSpPr>
          <p:spPr>
            <a:xfrm>
              <a:off x="921341" y="3683604"/>
              <a:ext cx="2943226"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942192"/>
                  </a:solidFill>
                </a:defRPr>
              </a:lvl1pPr>
            </a:lstStyle>
            <a:p>
              <a:pPr/>
              <a:r>
                <a:t>High-Energy Physics</a:t>
              </a:r>
            </a:p>
          </p:txBody>
        </p:sp>
        <p:sp>
          <p:nvSpPr>
            <p:cNvPr id="629" name="Nuclear Physics"/>
            <p:cNvSpPr txBox="1"/>
            <p:nvPr/>
          </p:nvSpPr>
          <p:spPr>
            <a:xfrm>
              <a:off x="5138450" y="3683604"/>
              <a:ext cx="2299396"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8F00"/>
                  </a:solidFill>
                </a:defRPr>
              </a:lvl1pPr>
            </a:lstStyle>
            <a:p>
              <a:pPr/>
              <a:r>
                <a:t>Nuclear Physics</a:t>
              </a:r>
            </a:p>
          </p:txBody>
        </p:sp>
        <p:sp>
          <p:nvSpPr>
            <p:cNvPr id="630" name="Rectangle"/>
            <p:cNvSpPr/>
            <p:nvPr/>
          </p:nvSpPr>
          <p:spPr>
            <a:xfrm>
              <a:off x="2379459" y="1842142"/>
              <a:ext cx="6606959" cy="457201"/>
            </a:xfrm>
            <a:prstGeom prst="rect">
              <a:avLst/>
            </a:prstGeom>
            <a:noFill/>
            <a:ln w="38100" cap="flat">
              <a:solidFill>
                <a:srgbClr val="FF26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34" name="Q2 and A Scaling of Diffractive VM Production"/>
          <p:cNvSpPr txBox="1"/>
          <p:nvPr>
            <p:ph type="title"/>
          </p:nvPr>
        </p:nvSpPr>
        <p:spPr>
          <a:xfrm>
            <a:off x="106362" y="20760"/>
            <a:ext cx="8931276" cy="717551"/>
          </a:xfrm>
          <a:prstGeom prst="rect">
            <a:avLst/>
          </a:prstGeom>
        </p:spPr>
        <p:txBody>
          <a:bodyPr/>
          <a:lstStyle/>
          <a:p>
            <a:pPr>
              <a:defRPr sz="3400"/>
            </a:pPr>
            <a:r>
              <a:t>Q</a:t>
            </a:r>
            <a:r>
              <a:rPr baseline="31999"/>
              <a:t>2</a:t>
            </a:r>
            <a:r>
              <a:t> and A Scaling of Diffractive VM Production </a:t>
            </a:r>
          </a:p>
        </p:txBody>
      </p:sp>
      <p:sp>
        <p:nvSpPr>
          <p:cNvPr id="635" name="Saturation models predict very special and strong dependencies in A  and Q2 that are different above and below Q2S"/>
          <p:cNvSpPr txBox="1"/>
          <p:nvPr>
            <p:ph type="body" sz="half" idx="1"/>
          </p:nvPr>
        </p:nvSpPr>
        <p:spPr>
          <a:xfrm>
            <a:off x="102455" y="753577"/>
            <a:ext cx="8839208" cy="1443710"/>
          </a:xfrm>
          <a:prstGeom prst="rect">
            <a:avLst/>
          </a:prstGeom>
        </p:spPr>
        <p:txBody>
          <a:bodyPr/>
          <a:lstStyle/>
          <a:p>
            <a:pPr lvl="1"/>
            <a:r>
              <a:t>Saturation models predict very special and strong dependencies in A  and Q</a:t>
            </a:r>
            <a:r>
              <a:rPr baseline="31999"/>
              <a:t>2</a:t>
            </a:r>
            <a:r>
              <a:t> that are different above and below Q</a:t>
            </a:r>
            <a:r>
              <a:rPr baseline="31999"/>
              <a:t>2</a:t>
            </a:r>
            <a:r>
              <a:rPr baseline="-5999"/>
              <a:t>S</a:t>
            </a:r>
          </a:p>
        </p:txBody>
      </p:sp>
      <p:sp>
        <p:nvSpPr>
          <p:cNvPr id="6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7" name="Q2 &gt; Q2S…"/>
          <p:cNvSpPr txBox="1"/>
          <p:nvPr/>
        </p:nvSpPr>
        <p:spPr>
          <a:xfrm>
            <a:off x="4996821" y="2114595"/>
            <a:ext cx="4069506" cy="36547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600">
                <a:uFill>
                  <a:solidFill>
                    <a:srgbClr val="000000"/>
                  </a:solidFill>
                </a:uFill>
                <a:latin typeface="+mn-lt"/>
                <a:ea typeface="+mn-ea"/>
                <a:cs typeface="+mn-cs"/>
                <a:sym typeface="Arial"/>
              </a:defRPr>
            </a:pPr>
            <a:r>
              <a:t>Q</a:t>
            </a:r>
            <a:r>
              <a:rPr baseline="31999"/>
              <a:t>2</a:t>
            </a:r>
            <a:r>
              <a:t> &gt; Q</a:t>
            </a:r>
            <a:r>
              <a:rPr baseline="31999"/>
              <a:t>2</a:t>
            </a:r>
            <a:r>
              <a:rPr baseline="-5999"/>
              <a:t>S</a:t>
            </a:r>
            <a:r>
              <a:t>  </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 ~ 1/Q</a:t>
            </a:r>
            <a:r>
              <a:rPr baseline="31999"/>
              <a:t>6</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σ(t=0) ~ A</a:t>
            </a:r>
            <a:r>
              <a:rPr baseline="31999"/>
              <a:t>2</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 ~ A</a:t>
            </a:r>
            <a:r>
              <a:rPr baseline="31999"/>
              <a:t>4/3</a:t>
            </a:r>
            <a:endParaRPr baseline="31999"/>
          </a:p>
          <a:p>
            <a:pPr lvl="1" marL="508000" marR="41275" indent="-254000" defTabSz="914400">
              <a:spcBef>
                <a:spcPts val="400"/>
              </a:spcBef>
              <a:buClr>
                <a:srgbClr val="FF2600"/>
              </a:buClr>
              <a:buSzPct val="150000"/>
              <a:buChar char="•"/>
              <a:defRPr sz="2600">
                <a:uFill>
                  <a:solidFill>
                    <a:srgbClr val="000000"/>
                  </a:solidFill>
                </a:uFill>
                <a:latin typeface="+mn-lt"/>
                <a:ea typeface="+mn-ea"/>
                <a:cs typeface="+mn-cs"/>
                <a:sym typeface="Arial"/>
              </a:defRPr>
            </a:pPr>
            <a:r>
              <a:t>Q</a:t>
            </a:r>
            <a:r>
              <a:rPr baseline="31999"/>
              <a:t>2</a:t>
            </a:r>
            <a:r>
              <a:t> &lt; Q</a:t>
            </a:r>
            <a:r>
              <a:rPr baseline="31999"/>
              <a:t>2</a:t>
            </a:r>
            <a:r>
              <a:rPr baseline="-5999"/>
              <a:t>S</a:t>
            </a:r>
            <a:r>
              <a:t>  </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 ~ Q</a:t>
            </a:r>
            <a:r>
              <a:rPr baseline="31999"/>
              <a:t>2</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σ(t=0) ~ A</a:t>
            </a:r>
            <a:r>
              <a:rPr baseline="31999"/>
              <a:t>4/3 </a:t>
            </a:r>
            <a:r>
              <a:rPr baseline="31999">
                <a:latin typeface="Symbol"/>
                <a:ea typeface="Symbol"/>
                <a:cs typeface="Symbol"/>
                <a:sym typeface="Symbol"/>
              </a:rPr>
              <a:t>«︎</a:t>
            </a:r>
            <a:r>
              <a:rPr baseline="31999"/>
              <a:t> </a:t>
            </a:r>
            <a:r>
              <a:t>A</a:t>
            </a:r>
            <a:r>
              <a:rPr baseline="31999"/>
              <a:t>5/3</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 ~ A</a:t>
            </a:r>
            <a:r>
              <a:rPr baseline="31999"/>
              <a:t>2/3 </a:t>
            </a:r>
            <a:r>
              <a:rPr baseline="31999">
                <a:latin typeface="Symbol"/>
                <a:ea typeface="Symbol"/>
                <a:cs typeface="Symbol"/>
                <a:sym typeface="Symbol"/>
              </a:rPr>
              <a:t>«︎</a:t>
            </a:r>
            <a:r>
              <a:rPr baseline="31999"/>
              <a:t> </a:t>
            </a:r>
            <a:r>
              <a:t>A</a:t>
            </a:r>
          </a:p>
        </p:txBody>
      </p:sp>
      <p:sp>
        <p:nvSpPr>
          <p:cNvPr id="638" name="Non-Saturation scenarios do not show this behavior making A, Q2 dependencies a key measurement"/>
          <p:cNvSpPr txBox="1"/>
          <p:nvPr/>
        </p:nvSpPr>
        <p:spPr>
          <a:xfrm>
            <a:off x="152396" y="5865419"/>
            <a:ext cx="8839208" cy="9575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600">
                <a:uFill>
                  <a:solidFill>
                    <a:srgbClr val="000000"/>
                  </a:solidFill>
                </a:uFill>
                <a:latin typeface="+mn-lt"/>
                <a:ea typeface="+mn-ea"/>
                <a:cs typeface="+mn-cs"/>
                <a:sym typeface="Arial"/>
              </a:defRPr>
            </a:pPr>
            <a:r>
              <a:t>Non-Saturation scenarios do not show this behavior making A, Q</a:t>
            </a:r>
            <a:r>
              <a:rPr baseline="31999"/>
              <a:t>2</a:t>
            </a:r>
            <a:r>
              <a:t> dependencies a key measurement</a:t>
            </a:r>
          </a:p>
        </p:txBody>
      </p:sp>
      <p:grpSp>
        <p:nvGrpSpPr>
          <p:cNvPr id="644" name="Group"/>
          <p:cNvGrpSpPr/>
          <p:nvPr/>
        </p:nvGrpSpPr>
        <p:grpSpPr>
          <a:xfrm>
            <a:off x="393439" y="1971276"/>
            <a:ext cx="4721763" cy="3746449"/>
            <a:chOff x="0" y="0"/>
            <a:chExt cx="4721761" cy="3746447"/>
          </a:xfrm>
        </p:grpSpPr>
        <p:grpSp>
          <p:nvGrpSpPr>
            <p:cNvPr id="641" name="Group"/>
            <p:cNvGrpSpPr/>
            <p:nvPr/>
          </p:nvGrpSpPr>
          <p:grpSpPr>
            <a:xfrm>
              <a:off x="0" y="0"/>
              <a:ext cx="4721762" cy="3746448"/>
              <a:chOff x="0" y="0"/>
              <a:chExt cx="4721761" cy="3746447"/>
            </a:xfrm>
          </p:grpSpPr>
          <p:pic>
            <p:nvPicPr>
              <p:cNvPr id="639" name="Image" descr="Image"/>
              <p:cNvPicPr>
                <a:picLocks noChangeAspect="1"/>
              </p:cNvPicPr>
              <p:nvPr/>
            </p:nvPicPr>
            <p:blipFill>
              <a:blip r:embed="rId2">
                <a:extLst/>
              </a:blip>
              <a:stretch>
                <a:fillRect/>
              </a:stretch>
            </p:blipFill>
            <p:spPr>
              <a:xfrm>
                <a:off x="0" y="0"/>
                <a:ext cx="3629822" cy="2916193"/>
              </a:xfrm>
              <a:prstGeom prst="rect">
                <a:avLst/>
              </a:prstGeom>
              <a:ln w="12700" cap="flat">
                <a:noFill/>
                <a:round/>
              </a:ln>
              <a:effectLst/>
            </p:spPr>
          </p:pic>
          <p:pic>
            <p:nvPicPr>
              <p:cNvPr id="640" name="Image" descr="Image"/>
              <p:cNvPicPr>
                <a:picLocks noChangeAspect="1"/>
              </p:cNvPicPr>
              <p:nvPr/>
            </p:nvPicPr>
            <p:blipFill>
              <a:blip r:embed="rId3">
                <a:alphaModFix amt="83919"/>
                <a:extLst/>
              </a:blip>
              <a:srcRect l="2990" t="7589" r="2990" b="0"/>
              <a:stretch>
                <a:fillRect/>
              </a:stretch>
            </p:blipFill>
            <p:spPr>
              <a:xfrm>
                <a:off x="1178849" y="1137510"/>
                <a:ext cx="3542913" cy="2608938"/>
              </a:xfrm>
              <a:prstGeom prst="rect">
                <a:avLst/>
              </a:prstGeom>
              <a:ln w="12700" cap="flat">
                <a:noFill/>
                <a:round/>
              </a:ln>
              <a:effectLst/>
            </p:spPr>
          </p:pic>
        </p:grpSp>
        <p:sp>
          <p:nvSpPr>
            <p:cNvPr id="642" name="Q2 scaling"/>
            <p:cNvSpPr txBox="1"/>
            <p:nvPr/>
          </p:nvSpPr>
          <p:spPr>
            <a:xfrm>
              <a:off x="607133" y="623249"/>
              <a:ext cx="1491485" cy="446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nSpc>
                  <a:spcPts val="3900"/>
                </a:lnSpc>
                <a:defRPr sz="2033">
                  <a:latin typeface="+mn-lt"/>
                  <a:ea typeface="+mn-ea"/>
                  <a:cs typeface="+mn-cs"/>
                  <a:sym typeface="Arial"/>
                </a:defRPr>
              </a:pPr>
              <a:r>
                <a:rPr i="1"/>
                <a:t>Q</a:t>
              </a:r>
              <a:r>
                <a:rPr baseline="31999"/>
                <a:t>2</a:t>
              </a:r>
              <a:r>
                <a:t> scaling</a:t>
              </a:r>
            </a:p>
          </p:txBody>
        </p:sp>
        <p:sp>
          <p:nvSpPr>
            <p:cNvPr id="643" name="1/Q6 scaling"/>
            <p:cNvSpPr txBox="1"/>
            <p:nvPr/>
          </p:nvSpPr>
          <p:spPr>
            <a:xfrm>
              <a:off x="2942293" y="2846838"/>
              <a:ext cx="1741166" cy="446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nSpc>
                  <a:spcPts val="3900"/>
                </a:lnSpc>
                <a:defRPr sz="2033">
                  <a:latin typeface="+mn-lt"/>
                  <a:ea typeface="+mn-ea"/>
                  <a:cs typeface="+mn-cs"/>
                  <a:sym typeface="Arial"/>
                </a:defRPr>
              </a:pPr>
              <a:r>
                <a:t>1/</a:t>
              </a:r>
              <a:r>
                <a:rPr i="1"/>
                <a:t>Q</a:t>
              </a:r>
              <a:r>
                <a:rPr baseline="31999"/>
                <a:t>6</a:t>
              </a:r>
              <a:r>
                <a:t> scaling</a:t>
              </a:r>
            </a:p>
          </p:txBody>
        </p:sp>
      </p:grpSp>
      <p:grpSp>
        <p:nvGrpSpPr>
          <p:cNvPr id="648" name="Group"/>
          <p:cNvGrpSpPr/>
          <p:nvPr/>
        </p:nvGrpSpPr>
        <p:grpSpPr>
          <a:xfrm>
            <a:off x="244778" y="2023039"/>
            <a:ext cx="4829781" cy="3837822"/>
            <a:chOff x="0" y="0"/>
            <a:chExt cx="4829780" cy="3837821"/>
          </a:xfrm>
        </p:grpSpPr>
        <p:pic>
          <p:nvPicPr>
            <p:cNvPr id="645" name="Image" descr="Image"/>
            <p:cNvPicPr>
              <a:picLocks noChangeAspect="1"/>
            </p:cNvPicPr>
            <p:nvPr/>
          </p:nvPicPr>
          <p:blipFill>
            <a:blip r:embed="rId4">
              <a:extLst/>
            </a:blip>
            <a:stretch>
              <a:fillRect/>
            </a:stretch>
          </p:blipFill>
          <p:spPr>
            <a:xfrm>
              <a:off x="0" y="0"/>
              <a:ext cx="4829781" cy="3837822"/>
            </a:xfrm>
            <a:prstGeom prst="rect">
              <a:avLst/>
            </a:prstGeom>
            <a:ln w="12700" cap="flat">
              <a:noFill/>
              <a:round/>
            </a:ln>
            <a:effectLst/>
          </p:spPr>
        </p:pic>
        <p:sp>
          <p:nvSpPr>
            <p:cNvPr id="646" name="Mantysaari and Venugopalan, arxiv:1712.02508"/>
            <p:cNvSpPr txBox="1"/>
            <p:nvPr/>
          </p:nvSpPr>
          <p:spPr>
            <a:xfrm>
              <a:off x="782700" y="2886240"/>
              <a:ext cx="3701052" cy="286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3000"/>
                </a:lnSpc>
                <a:spcBef>
                  <a:spcPts val="1200"/>
                </a:spcBef>
                <a:defRPr sz="1333">
                  <a:latin typeface="+mn-lt"/>
                  <a:ea typeface="+mn-ea"/>
                  <a:cs typeface="+mn-cs"/>
                  <a:sym typeface="Arial"/>
                </a:defRPr>
              </a:lvl1pPr>
            </a:lstStyle>
            <a:p>
              <a:pPr/>
              <a:r>
                <a:t>Mantysaari and Venugopalan, arxiv:1712.02508</a:t>
              </a:r>
            </a:p>
          </p:txBody>
        </p:sp>
        <p:sp>
          <p:nvSpPr>
            <p:cNvPr id="647" name="t = 0…"/>
            <p:cNvSpPr txBox="1"/>
            <p:nvPr/>
          </p:nvSpPr>
          <p:spPr>
            <a:xfrm>
              <a:off x="872258" y="1067284"/>
              <a:ext cx="1257839" cy="6773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ts val="3900"/>
                </a:lnSpc>
                <a:defRPr sz="2033">
                  <a:latin typeface="+mn-lt"/>
                  <a:ea typeface="+mn-ea"/>
                  <a:cs typeface="+mn-cs"/>
                  <a:sym typeface="Arial"/>
                </a:defRPr>
              </a:pPr>
              <a:r>
                <a:rPr i="1"/>
                <a:t>t</a:t>
              </a:r>
              <a:r>
                <a:t> = 0</a:t>
              </a:r>
            </a:p>
            <a:p>
              <a:pPr>
                <a:lnSpc>
                  <a:spcPts val="3900"/>
                </a:lnSpc>
                <a:defRPr sz="2033">
                  <a:latin typeface="+mn-lt"/>
                  <a:ea typeface="+mn-ea"/>
                  <a:cs typeface="+mn-cs"/>
                  <a:sym typeface="Arial"/>
                </a:defRPr>
              </a:pPr>
              <a:r>
                <a:t>A</a:t>
              </a:r>
              <a:r>
                <a:rPr baseline="31999"/>
                <a:t>2</a:t>
              </a:r>
              <a:r>
                <a:t> scaling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644"/>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4" grpId="1"/>
      <p:bldP build="whole" bldLvl="1" animBg="1" rev="0" advAuto="0" spid="648" grpId="2"/>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51" name="EIC: Spatial Gluon Distribution from dσ/dt"/>
          <p:cNvSpPr txBox="1"/>
          <p:nvPr>
            <p:ph type="title"/>
          </p:nvPr>
        </p:nvSpPr>
        <p:spPr>
          <a:xfrm>
            <a:off x="106362" y="33352"/>
            <a:ext cx="8931276" cy="664537"/>
          </a:xfrm>
          <a:prstGeom prst="rect">
            <a:avLst/>
          </a:prstGeom>
        </p:spPr>
        <p:txBody>
          <a:bodyPr/>
          <a:lstStyle/>
          <a:p>
            <a:pPr>
              <a:defRPr sz="3400"/>
            </a:pPr>
            <a:r>
              <a:t>EIC: Spatial Gluon Distribution from d</a:t>
            </a:r>
            <a:r>
              <a:rPr>
                <a:latin typeface="Symbol"/>
                <a:ea typeface="Symbol"/>
                <a:cs typeface="Symbol"/>
                <a:sym typeface="Symbol"/>
              </a:rPr>
              <a:t>s</a:t>
            </a:r>
            <a:r>
              <a:t>/d</a:t>
            </a:r>
            <a:r>
              <a:rPr i="1"/>
              <a:t>t</a:t>
            </a:r>
          </a:p>
        </p:txBody>
      </p:sp>
      <p:sp>
        <p:nvSpPr>
          <p:cNvPr id="65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3" name="Diffractive vector meson production:"/>
          <p:cNvSpPr txBox="1"/>
          <p:nvPr/>
        </p:nvSpPr>
        <p:spPr>
          <a:xfrm>
            <a:off x="86914" y="732485"/>
            <a:ext cx="5064563" cy="447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Diffractive vector meson production:</a:t>
            </a:r>
          </a:p>
        </p:txBody>
      </p:sp>
      <p:sp>
        <p:nvSpPr>
          <p:cNvPr id="654" name="e + Au → e′ + Au′ + J/ψ, φ, ρ"/>
          <p:cNvSpPr txBox="1"/>
          <p:nvPr/>
        </p:nvSpPr>
        <p:spPr>
          <a:xfrm>
            <a:off x="5123483" y="719239"/>
            <a:ext cx="3958392" cy="4737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e + Au → e</a:t>
            </a:r>
            <a:r>
              <a:rPr>
                <a:latin typeface="Symbol"/>
                <a:ea typeface="Symbol"/>
                <a:cs typeface="Symbol"/>
                <a:sym typeface="Symbol"/>
              </a:rPr>
              <a:t>¢</a:t>
            </a:r>
            <a:r>
              <a:t> + Au</a:t>
            </a:r>
            <a:r>
              <a:rPr>
                <a:latin typeface="Symbol"/>
                <a:ea typeface="Symbol"/>
                <a:cs typeface="Symbol"/>
                <a:sym typeface="Symbol"/>
              </a:rPr>
              <a:t>¢</a:t>
            </a:r>
            <a:r>
              <a:t> + J/</a:t>
            </a:r>
            <a:r>
              <a:rPr>
                <a:latin typeface="Symbol"/>
                <a:ea typeface="Symbol"/>
                <a:cs typeface="Symbol"/>
                <a:sym typeface="Symbol"/>
              </a:rPr>
              <a:t>y,</a:t>
            </a:r>
            <a:r>
              <a:t> </a:t>
            </a:r>
            <a:r>
              <a:rPr>
                <a:latin typeface="Symbol"/>
                <a:ea typeface="Symbol"/>
                <a:cs typeface="Symbol"/>
                <a:sym typeface="Symbol"/>
              </a:rPr>
              <a:t>f, r</a:t>
            </a:r>
          </a:p>
        </p:txBody>
      </p:sp>
      <p:grpSp>
        <p:nvGrpSpPr>
          <p:cNvPr id="660" name="Group"/>
          <p:cNvGrpSpPr/>
          <p:nvPr/>
        </p:nvGrpSpPr>
        <p:grpSpPr>
          <a:xfrm>
            <a:off x="4232839" y="1833750"/>
            <a:ext cx="5039823" cy="1575487"/>
            <a:chOff x="0" y="0"/>
            <a:chExt cx="5039822" cy="1575486"/>
          </a:xfrm>
        </p:grpSpPr>
        <p:grpSp>
          <p:nvGrpSpPr>
            <p:cNvPr id="657" name="Group"/>
            <p:cNvGrpSpPr/>
            <p:nvPr/>
          </p:nvGrpSpPr>
          <p:grpSpPr>
            <a:xfrm>
              <a:off x="572857" y="0"/>
              <a:ext cx="4466966" cy="1473780"/>
              <a:chOff x="0" y="0"/>
              <a:chExt cx="4466965" cy="1473779"/>
            </a:xfrm>
          </p:grpSpPr>
          <p:pic>
            <p:nvPicPr>
              <p:cNvPr id="655" name="droppedImage.png" descr="droppedImage.png"/>
              <p:cNvPicPr>
                <a:picLocks noChangeAspect="1"/>
              </p:cNvPicPr>
              <p:nvPr/>
            </p:nvPicPr>
            <p:blipFill>
              <a:blip r:embed="rId3">
                <a:extLst/>
              </a:blip>
              <a:stretch>
                <a:fillRect/>
              </a:stretch>
            </p:blipFill>
            <p:spPr>
              <a:xfrm>
                <a:off x="0" y="0"/>
                <a:ext cx="4466966" cy="1473780"/>
              </a:xfrm>
              <a:prstGeom prst="rect">
                <a:avLst/>
              </a:prstGeom>
              <a:ln w="12700" cap="flat">
                <a:noFill/>
                <a:round/>
              </a:ln>
              <a:effectLst/>
            </p:spPr>
          </p:pic>
          <p:sp>
            <p:nvSpPr>
              <p:cNvPr id="656" name="~"/>
              <p:cNvSpPr txBox="1"/>
              <p:nvPr/>
            </p:nvSpPr>
            <p:spPr>
              <a:xfrm>
                <a:off x="674863" y="445412"/>
                <a:ext cx="280826" cy="37492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200">
                    <a:uFill>
                      <a:solidFill>
                        <a:srgbClr val="000000"/>
                      </a:solidFill>
                    </a:uFill>
                    <a:latin typeface="+mn-lt"/>
                    <a:ea typeface="+mn-ea"/>
                    <a:cs typeface="+mn-cs"/>
                    <a:sym typeface="Arial"/>
                  </a:defRPr>
                </a:lvl1pPr>
              </a:lstStyle>
              <a:p>
                <a:pPr/>
                <a:r>
                  <a:t>~</a:t>
                </a:r>
              </a:p>
            </p:txBody>
          </p:sp>
        </p:grpSp>
        <p:sp>
          <p:nvSpPr>
            <p:cNvPr id="658" name="Line"/>
            <p:cNvSpPr/>
            <p:nvPr/>
          </p:nvSpPr>
          <p:spPr>
            <a:xfrm flipH="1">
              <a:off x="0" y="627325"/>
              <a:ext cx="580461" cy="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a:p>
          </p:txBody>
        </p:sp>
        <p:sp>
          <p:nvSpPr>
            <p:cNvPr id="659" name="t =  Δ2/(1-x) ≈ Δ2"/>
            <p:cNvSpPr txBox="1"/>
            <p:nvPr/>
          </p:nvSpPr>
          <p:spPr>
            <a:xfrm>
              <a:off x="3158560" y="1226949"/>
              <a:ext cx="1687817" cy="348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1700">
                  <a:uFill>
                    <a:solidFill>
                      <a:srgbClr val="000000"/>
                    </a:solidFill>
                  </a:uFill>
                  <a:latin typeface="+mn-lt"/>
                  <a:ea typeface="+mn-ea"/>
                  <a:cs typeface="+mn-cs"/>
                  <a:sym typeface="Arial"/>
                </a:defRPr>
              </a:pPr>
              <a:r>
                <a:t>t =  Δ</a:t>
              </a:r>
              <a:r>
                <a:rPr baseline="31999"/>
                <a:t>2</a:t>
              </a:r>
              <a:r>
                <a:t>/(1-x) ≈ Δ</a:t>
              </a:r>
              <a:r>
                <a:rPr baseline="31999"/>
                <a:t>2</a:t>
              </a:r>
            </a:p>
          </p:txBody>
        </p:sp>
      </p:grpSp>
      <p:grpSp>
        <p:nvGrpSpPr>
          <p:cNvPr id="665" name="Group"/>
          <p:cNvGrpSpPr/>
          <p:nvPr/>
        </p:nvGrpSpPr>
        <p:grpSpPr>
          <a:xfrm>
            <a:off x="4400809" y="3547372"/>
            <a:ext cx="4744556" cy="2490044"/>
            <a:chOff x="55694" y="83001"/>
            <a:chExt cx="4744554" cy="2490043"/>
          </a:xfrm>
        </p:grpSpPr>
        <p:grpSp>
          <p:nvGrpSpPr>
            <p:cNvPr id="663" name="Group"/>
            <p:cNvGrpSpPr/>
            <p:nvPr/>
          </p:nvGrpSpPr>
          <p:grpSpPr>
            <a:xfrm>
              <a:off x="55694" y="83001"/>
              <a:ext cx="4744556" cy="2490044"/>
              <a:chOff x="55694" y="83001"/>
              <a:chExt cx="4744554" cy="2490043"/>
            </a:xfrm>
          </p:grpSpPr>
          <p:pic>
            <p:nvPicPr>
              <p:cNvPr id="661" name="source_all.pdf" descr="source_all.pdf"/>
              <p:cNvPicPr>
                <a:picLocks noChangeAspect="1"/>
              </p:cNvPicPr>
              <p:nvPr/>
            </p:nvPicPr>
            <p:blipFill>
              <a:blip r:embed="rId4">
                <a:extLst/>
              </a:blip>
              <a:srcRect l="0" t="0" r="50437" b="50689"/>
              <a:stretch>
                <a:fillRect/>
              </a:stretch>
            </p:blipFill>
            <p:spPr>
              <a:xfrm>
                <a:off x="55694" y="83001"/>
                <a:ext cx="4744556" cy="2490044"/>
              </a:xfrm>
              <a:prstGeom prst="rect">
                <a:avLst/>
              </a:prstGeom>
              <a:ln w="12700" cap="flat">
                <a:noFill/>
                <a:round/>
              </a:ln>
              <a:effectLst/>
            </p:spPr>
          </p:pic>
          <p:sp>
            <p:nvSpPr>
              <p:cNvPr id="662" name="Rectangle"/>
              <p:cNvSpPr/>
              <p:nvPr/>
            </p:nvSpPr>
            <p:spPr>
              <a:xfrm>
                <a:off x="802347" y="166002"/>
                <a:ext cx="332006" cy="304340"/>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664" name="PRC 87 (2013) 024913"/>
            <p:cNvSpPr txBox="1"/>
            <p:nvPr/>
          </p:nvSpPr>
          <p:spPr>
            <a:xfrm>
              <a:off x="1798595" y="1588363"/>
              <a:ext cx="1900307" cy="479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300">
                  <a:solidFill>
                    <a:srgbClr val="008F00"/>
                  </a:solidFill>
                  <a:uFill>
                    <a:solidFill>
                      <a:srgbClr val="000000"/>
                    </a:solidFill>
                  </a:uFill>
                  <a:latin typeface="+mn-lt"/>
                  <a:ea typeface="+mn-ea"/>
                  <a:cs typeface="+mn-cs"/>
                  <a:sym typeface="Arial"/>
                </a:defRPr>
              </a:lvl1pPr>
            </a:lstStyle>
            <a:p>
              <a:pPr/>
              <a:r>
                <a:t>PRC 87 (2013) 024913</a:t>
              </a:r>
            </a:p>
          </p:txBody>
        </p:sp>
      </p:grpSp>
      <p:grpSp>
        <p:nvGrpSpPr>
          <p:cNvPr id="668" name="Group"/>
          <p:cNvGrpSpPr/>
          <p:nvPr/>
        </p:nvGrpSpPr>
        <p:grpSpPr>
          <a:xfrm>
            <a:off x="79669" y="1931684"/>
            <a:ext cx="4261391" cy="3943028"/>
            <a:chOff x="145510" y="82924"/>
            <a:chExt cx="4261389" cy="3943027"/>
          </a:xfrm>
        </p:grpSpPr>
        <p:pic>
          <p:nvPicPr>
            <p:cNvPr id="666" name="dsigma_dt_jpsi_phi.pdf" descr="dsigma_dt_jpsi_phi.pdf"/>
            <p:cNvPicPr>
              <a:picLocks noChangeAspect="1"/>
            </p:cNvPicPr>
            <p:nvPr/>
          </p:nvPicPr>
          <p:blipFill>
            <a:blip r:embed="rId5">
              <a:extLst/>
            </a:blip>
            <a:srcRect l="0" t="0" r="51035" b="0"/>
            <a:stretch>
              <a:fillRect/>
            </a:stretch>
          </p:blipFill>
          <p:spPr>
            <a:xfrm>
              <a:off x="145510" y="82924"/>
              <a:ext cx="4261391" cy="3943028"/>
            </a:xfrm>
            <a:prstGeom prst="rect">
              <a:avLst/>
            </a:prstGeom>
            <a:ln w="12700" cap="flat">
              <a:noFill/>
              <a:round/>
            </a:ln>
            <a:effectLst/>
          </p:spPr>
        </p:pic>
        <p:sp>
          <p:nvSpPr>
            <p:cNvPr id="667" name="Rectangle"/>
            <p:cNvSpPr/>
            <p:nvPr/>
          </p:nvSpPr>
          <p:spPr>
            <a:xfrm>
              <a:off x="942355" y="3062655"/>
              <a:ext cx="332597" cy="304881"/>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669" name="Momentum transfer t = |pAu-pAu′|2 conjugate to bT"/>
          <p:cNvSpPr txBox="1"/>
          <p:nvPr/>
        </p:nvSpPr>
        <p:spPr>
          <a:xfrm>
            <a:off x="127797" y="1283260"/>
            <a:ext cx="6447571" cy="44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t>Momentum transfer </a:t>
            </a:r>
            <a:r>
              <a:rPr i="1"/>
              <a:t>t</a:t>
            </a:r>
            <a:r>
              <a:t> = |</a:t>
            </a:r>
            <a:r>
              <a:rPr b="1"/>
              <a:t>p</a:t>
            </a:r>
            <a:r>
              <a:rPr baseline="-5999"/>
              <a:t>Au</a:t>
            </a:r>
            <a:r>
              <a:t>-</a:t>
            </a:r>
            <a:r>
              <a:rPr b="1"/>
              <a:t>p</a:t>
            </a:r>
            <a:r>
              <a:rPr baseline="-5999"/>
              <a:t>Au</a:t>
            </a:r>
            <a:r>
              <a:rPr baseline="-5999">
                <a:latin typeface="Symbol"/>
                <a:ea typeface="Symbol"/>
                <a:cs typeface="Symbol"/>
                <a:sym typeface="Symbol"/>
              </a:rPr>
              <a:t>¢</a:t>
            </a:r>
            <a:r>
              <a:t>|</a:t>
            </a:r>
            <a:r>
              <a:rPr baseline="31999"/>
              <a:t>2 </a:t>
            </a:r>
            <a:r>
              <a:t>conjugate to </a:t>
            </a:r>
            <a:r>
              <a:rPr i="1"/>
              <a:t>b</a:t>
            </a:r>
            <a:r>
              <a:rPr baseline="-5999" i="1"/>
              <a:t>T</a:t>
            </a:r>
            <a:r>
              <a:t> </a:t>
            </a:r>
          </a:p>
        </p:txBody>
      </p:sp>
      <p:sp>
        <p:nvSpPr>
          <p:cNvPr id="670" name="Converges to input F(b) rapidly: |t| &lt; 0.1 almost enough…"/>
          <p:cNvSpPr txBox="1"/>
          <p:nvPr/>
        </p:nvSpPr>
        <p:spPr>
          <a:xfrm>
            <a:off x="295944" y="5921035"/>
            <a:ext cx="7277039" cy="8112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t>Converges to input F(b) rapidly: |</a:t>
            </a:r>
            <a:r>
              <a:rPr i="1"/>
              <a:t>t</a:t>
            </a:r>
            <a:r>
              <a:t>| &lt; 0.1 almost enough</a:t>
            </a:r>
          </a:p>
          <a:p>
            <a:pPr lvl="1" marL="214923" marR="41275" indent="-214923" defTabSz="914400">
              <a:spcBef>
                <a:spcPts val="400"/>
              </a:spcBef>
              <a:buClr>
                <a:srgbClr val="FF2600"/>
              </a:buClr>
              <a:buSzPct val="150000"/>
              <a:buChar char="•"/>
              <a:defRPr sz="2200">
                <a:uFill>
                  <a:solidFill>
                    <a:srgbClr val="000000"/>
                  </a:solidFill>
                </a:uFill>
                <a:latin typeface="+mn-lt"/>
                <a:ea typeface="+mn-ea"/>
                <a:cs typeface="+mn-cs"/>
                <a:sym typeface="Arial"/>
              </a:defRPr>
            </a:pPr>
            <a:r>
              <a:t>Provides constraints on nuclear GPDs</a:t>
            </a:r>
          </a:p>
        </p:txBody>
      </p:sp>
      <p:pic>
        <p:nvPicPr>
          <p:cNvPr id="671" name="dsigma_dt_jpsi_phi.pdf" descr="dsigma_dt_jpsi_phi.pdf"/>
          <p:cNvPicPr>
            <a:picLocks noChangeAspect="1"/>
          </p:cNvPicPr>
          <p:nvPr/>
        </p:nvPicPr>
        <p:blipFill>
          <a:blip r:embed="rId5">
            <a:extLst/>
          </a:blip>
          <a:srcRect l="50407" t="0" r="0" b="0"/>
          <a:stretch>
            <a:fillRect/>
          </a:stretch>
        </p:blipFill>
        <p:spPr>
          <a:xfrm>
            <a:off x="18693" y="1939637"/>
            <a:ext cx="4288519" cy="3917926"/>
          </a:xfrm>
          <a:prstGeom prst="rect">
            <a:avLst/>
          </a:prstGeom>
          <a:ln w="12700"/>
        </p:spPr>
      </p:pic>
      <p:sp>
        <p:nvSpPr>
          <p:cNvPr id="672" name="Line"/>
          <p:cNvSpPr/>
          <p:nvPr/>
        </p:nvSpPr>
        <p:spPr>
          <a:xfrm flipH="1" flipV="1">
            <a:off x="6963339" y="2863137"/>
            <a:ext cx="8962" cy="482600"/>
          </a:xfrm>
          <a:prstGeom prst="line">
            <a:avLst/>
          </a:prstGeom>
          <a:ln w="88900">
            <a:solidFill>
              <a:srgbClr val="000000"/>
            </a:solidFill>
            <a:headEnd type="stealth"/>
          </a:ln>
        </p:spPr>
        <p:txBody>
          <a:bodyPr lIns="0" tIns="0" rIns="0" bIns="0"/>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671"/>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66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672"/>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665"/>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6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1" grpId="1"/>
      <p:bldP build="whole" bldLvl="1" animBg="1" rev="0" advAuto="0" spid="668" grpId="2"/>
      <p:bldP build="whole" bldLvl="1" animBg="1" rev="0" advAuto="0" spid="660" grpId="3"/>
      <p:bldP build="whole" bldLvl="1" animBg="1" rev="0" advAuto="0" spid="665" grpId="5"/>
      <p:bldP build="whole" bldLvl="1" animBg="1" rev="0" advAuto="0" spid="672" grpId="4"/>
      <p:bldP build="whole" bldLvl="1" animBg="1" rev="0" advAuto="0" spid="670" grpId="6"/>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Importance of Incoherent Diffraction"/>
          <p:cNvSpPr txBox="1"/>
          <p:nvPr>
            <p:ph type="title"/>
          </p:nvPr>
        </p:nvSpPr>
        <p:spPr>
          <a:xfrm>
            <a:off x="136525" y="44450"/>
            <a:ext cx="8931275" cy="661988"/>
          </a:xfrm>
          <a:prstGeom prst="rect">
            <a:avLst/>
          </a:prstGeom>
        </p:spPr>
        <p:txBody>
          <a:bodyPr/>
          <a:lstStyle/>
          <a:p>
            <a:pPr/>
            <a:r>
              <a:t>Importance of Incoherent Diffraction</a:t>
            </a:r>
          </a:p>
        </p:txBody>
      </p:sp>
      <p:sp>
        <p:nvSpPr>
          <p:cNvPr id="6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8" name="Image" descr="Image"/>
          <p:cNvPicPr>
            <a:picLocks noChangeAspect="1"/>
          </p:cNvPicPr>
          <p:nvPr/>
        </p:nvPicPr>
        <p:blipFill>
          <a:blip r:embed="rId3">
            <a:extLst/>
          </a:blip>
          <a:stretch>
            <a:fillRect/>
          </a:stretch>
        </p:blipFill>
        <p:spPr>
          <a:xfrm>
            <a:off x="166859" y="879019"/>
            <a:ext cx="2331899" cy="2948886"/>
          </a:xfrm>
          <a:prstGeom prst="rect">
            <a:avLst/>
          </a:prstGeom>
          <a:ln w="12700"/>
        </p:spPr>
      </p:pic>
      <p:sp>
        <p:nvSpPr>
          <p:cNvPr id="679" name="Nucleus dissociates: f ≠ i"/>
          <p:cNvSpPr txBox="1"/>
          <p:nvPr/>
        </p:nvSpPr>
        <p:spPr>
          <a:xfrm>
            <a:off x="2767576" y="823240"/>
            <a:ext cx="348332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a:latin typeface="+mn-lt"/>
                <a:ea typeface="+mn-ea"/>
                <a:cs typeface="+mn-cs"/>
                <a:sym typeface="Arial"/>
              </a:rPr>
              <a:t>Nucleus dissociates:</a:t>
            </a:r>
            <a:r>
              <a:t> </a:t>
            </a:r>
            <a:r>
              <a:rPr i="1">
                <a:latin typeface="Times New Roman"/>
                <a:ea typeface="Times New Roman"/>
                <a:cs typeface="Times New Roman"/>
                <a:sym typeface="Times New Roman"/>
              </a:rPr>
              <a:t>f</a:t>
            </a:r>
            <a:r>
              <a:t> </a:t>
            </a:r>
            <a:r>
              <a:rPr>
                <a:latin typeface="Times New Roman"/>
                <a:ea typeface="Times New Roman"/>
                <a:cs typeface="Times New Roman"/>
                <a:sym typeface="Times New Roman"/>
              </a:rPr>
              <a:t>≠</a:t>
            </a:r>
            <a:r>
              <a:t> </a:t>
            </a:r>
            <a:r>
              <a:rPr i="1">
                <a:latin typeface="Times New Roman"/>
                <a:ea typeface="Times New Roman"/>
                <a:cs typeface="Times New Roman"/>
                <a:sym typeface="Times New Roman"/>
              </a:rPr>
              <a:t>i</a:t>
            </a:r>
          </a:p>
        </p:txBody>
      </p:sp>
      <p:pic>
        <p:nvPicPr>
          <p:cNvPr id="680" name="Image" descr="Image"/>
          <p:cNvPicPr>
            <a:picLocks noChangeAspect="1"/>
          </p:cNvPicPr>
          <p:nvPr/>
        </p:nvPicPr>
        <p:blipFill>
          <a:blip r:embed="rId4">
            <a:extLst/>
          </a:blip>
          <a:stretch>
            <a:fillRect/>
          </a:stretch>
        </p:blipFill>
        <p:spPr>
          <a:xfrm>
            <a:off x="2760680" y="1354381"/>
            <a:ext cx="4794850" cy="1333906"/>
          </a:xfrm>
          <a:prstGeom prst="rect">
            <a:avLst/>
          </a:prstGeom>
          <a:ln w="12700"/>
        </p:spPr>
      </p:pic>
      <p:pic>
        <p:nvPicPr>
          <p:cNvPr id="681" name="Image" descr="Image"/>
          <p:cNvPicPr>
            <a:picLocks noChangeAspect="1"/>
          </p:cNvPicPr>
          <p:nvPr/>
        </p:nvPicPr>
        <p:blipFill>
          <a:blip r:embed="rId5">
            <a:extLst/>
          </a:blip>
          <a:stretch>
            <a:fillRect/>
          </a:stretch>
        </p:blipFill>
        <p:spPr>
          <a:xfrm>
            <a:off x="2911879" y="3012911"/>
            <a:ext cx="2410492" cy="573413"/>
          </a:xfrm>
          <a:prstGeom prst="rect">
            <a:avLst/>
          </a:prstGeom>
          <a:ln w="12700"/>
        </p:spPr>
      </p:pic>
      <p:pic>
        <p:nvPicPr>
          <p:cNvPr id="682" name="Image" descr="Image"/>
          <p:cNvPicPr>
            <a:picLocks noChangeAspect="1"/>
          </p:cNvPicPr>
          <p:nvPr/>
        </p:nvPicPr>
        <p:blipFill>
          <a:blip r:embed="rId6">
            <a:extLst/>
          </a:blip>
          <a:stretch>
            <a:fillRect/>
          </a:stretch>
        </p:blipFill>
        <p:spPr>
          <a:xfrm>
            <a:off x="6111123" y="3012911"/>
            <a:ext cx="2718375" cy="573413"/>
          </a:xfrm>
          <a:prstGeom prst="rect">
            <a:avLst/>
          </a:prstGeom>
          <a:ln w="12700"/>
        </p:spPr>
      </p:pic>
      <p:sp>
        <p:nvSpPr>
          <p:cNvPr id="683" name="Line"/>
          <p:cNvSpPr/>
          <p:nvPr/>
        </p:nvSpPr>
        <p:spPr>
          <a:xfrm flipV="1">
            <a:off x="3907548" y="2651902"/>
            <a:ext cx="973376" cy="453080"/>
          </a:xfrm>
          <a:prstGeom prst="line">
            <a:avLst/>
          </a:prstGeom>
          <a:ln w="25400">
            <a:solidFill>
              <a:srgbClr val="0200FF"/>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84" name="Line"/>
          <p:cNvSpPr/>
          <p:nvPr/>
        </p:nvSpPr>
        <p:spPr>
          <a:xfrm flipH="1" flipV="1">
            <a:off x="7113020" y="2524688"/>
            <a:ext cx="300723" cy="567706"/>
          </a:xfrm>
          <a:prstGeom prst="line">
            <a:avLst/>
          </a:prstGeom>
          <a:ln w="25400">
            <a:solidFill>
              <a:srgbClr val="FF0000"/>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85" name="Incoherent CS is the variance of the amplitude ⇒ measure of fluctuation of the source G(x, Q2, b)…"/>
          <p:cNvSpPr txBox="1"/>
          <p:nvPr>
            <p:ph type="body" sz="half" idx="1"/>
          </p:nvPr>
        </p:nvSpPr>
        <p:spPr>
          <a:xfrm>
            <a:off x="64475" y="3885548"/>
            <a:ext cx="4379415" cy="2948885"/>
          </a:xfrm>
          <a:prstGeom prst="rect">
            <a:avLst/>
          </a:prstGeom>
        </p:spPr>
        <p:txBody>
          <a:bodyPr/>
          <a:lstStyle/>
          <a:p>
            <a:pPr lvl="1" marL="254000">
              <a:defRPr sz="2000"/>
            </a:pPr>
            <a:r>
              <a:t>Incoherent CS is the </a:t>
            </a:r>
            <a:r>
              <a:rPr>
                <a:solidFill>
                  <a:srgbClr val="FF0000"/>
                </a:solidFill>
              </a:rPr>
              <a:t>variance</a:t>
            </a:r>
            <a:r>
              <a:t> of the amplitude </a:t>
            </a:r>
            <a:r>
              <a:rPr>
                <a:latin typeface="Symbol"/>
                <a:ea typeface="Symbol"/>
                <a:cs typeface="Symbol"/>
                <a:sym typeface="Symbol"/>
              </a:rPr>
              <a:t>Þ </a:t>
            </a:r>
            <a:r>
              <a:rPr>
                <a:solidFill>
                  <a:srgbClr val="FF2600"/>
                </a:solidFill>
              </a:rPr>
              <a:t>measure of fluctuation of the source </a:t>
            </a:r>
            <a:r>
              <a:rPr i="1">
                <a:solidFill>
                  <a:srgbClr val="FF2600"/>
                </a:solidFill>
              </a:rPr>
              <a:t>G</a:t>
            </a:r>
            <a:r>
              <a:rPr>
                <a:solidFill>
                  <a:srgbClr val="FF2600"/>
                </a:solidFill>
              </a:rPr>
              <a:t>(</a:t>
            </a:r>
            <a:r>
              <a:rPr i="1">
                <a:solidFill>
                  <a:srgbClr val="FF2600"/>
                </a:solidFill>
              </a:rPr>
              <a:t>x</a:t>
            </a:r>
            <a:r>
              <a:rPr>
                <a:solidFill>
                  <a:srgbClr val="FF2600"/>
                </a:solidFill>
              </a:rPr>
              <a:t>, </a:t>
            </a:r>
            <a:r>
              <a:rPr i="1">
                <a:solidFill>
                  <a:srgbClr val="FF2600"/>
                </a:solidFill>
              </a:rPr>
              <a:t>Q</a:t>
            </a:r>
            <a:r>
              <a:rPr baseline="31999">
                <a:solidFill>
                  <a:srgbClr val="FF2600"/>
                </a:solidFill>
              </a:rPr>
              <a:t>2</a:t>
            </a:r>
            <a:r>
              <a:rPr>
                <a:solidFill>
                  <a:srgbClr val="FF2600"/>
                </a:solidFill>
              </a:rPr>
              <a:t>, </a:t>
            </a:r>
            <a:r>
              <a:rPr i="1">
                <a:solidFill>
                  <a:srgbClr val="FF2600"/>
                </a:solidFill>
              </a:rPr>
              <a:t>b</a:t>
            </a:r>
            <a:r>
              <a:rPr>
                <a:solidFill>
                  <a:srgbClr val="FF2600"/>
                </a:solidFill>
              </a:rPr>
              <a:t>)</a:t>
            </a:r>
            <a:endParaRPr>
              <a:solidFill>
                <a:srgbClr val="FF2600"/>
              </a:solidFill>
            </a:endParaRPr>
          </a:p>
          <a:p>
            <a:pPr lvl="1" marL="254000">
              <a:defRPr sz="2000"/>
            </a:pPr>
            <a:r>
              <a:t>Important for understanding of A+A, p+A correlations/shape fluctuations </a:t>
            </a:r>
          </a:p>
          <a:p>
            <a:pPr lvl="1" marL="254000">
              <a:defRPr sz="2000"/>
            </a:pPr>
            <a:r>
              <a:rPr i="1"/>
              <a:t>Note</a:t>
            </a:r>
            <a:r>
              <a:t>: Incoherent contribution disappears in black disk limit (see talk by H. Mäntysaari)</a:t>
            </a:r>
          </a:p>
        </p:txBody>
      </p:sp>
      <p:grpSp>
        <p:nvGrpSpPr>
          <p:cNvPr id="696" name="Group"/>
          <p:cNvGrpSpPr/>
          <p:nvPr/>
        </p:nvGrpSpPr>
        <p:grpSpPr>
          <a:xfrm>
            <a:off x="4419105" y="3910948"/>
            <a:ext cx="4610066" cy="2861342"/>
            <a:chOff x="0" y="0"/>
            <a:chExt cx="4610065" cy="2861341"/>
          </a:xfrm>
        </p:grpSpPr>
        <p:grpSp>
          <p:nvGrpSpPr>
            <p:cNvPr id="688" name="Group"/>
            <p:cNvGrpSpPr/>
            <p:nvPr/>
          </p:nvGrpSpPr>
          <p:grpSpPr>
            <a:xfrm>
              <a:off x="0" y="490389"/>
              <a:ext cx="3224284" cy="2370953"/>
              <a:chOff x="0" y="0"/>
              <a:chExt cx="3224283" cy="2370951"/>
            </a:xfrm>
          </p:grpSpPr>
          <p:pic>
            <p:nvPicPr>
              <p:cNvPr id="686" name="Image" descr="Image"/>
              <p:cNvPicPr>
                <a:picLocks noChangeAspect="1"/>
              </p:cNvPicPr>
              <p:nvPr/>
            </p:nvPicPr>
            <p:blipFill>
              <a:blip r:embed="rId7">
                <a:extLst/>
              </a:blip>
              <a:srcRect l="0" t="0" r="0" b="0"/>
              <a:stretch>
                <a:fillRect/>
              </a:stretch>
            </p:blipFill>
            <p:spPr>
              <a:xfrm>
                <a:off x="0" y="0"/>
                <a:ext cx="3224284" cy="2370952"/>
              </a:xfrm>
              <a:prstGeom prst="rect">
                <a:avLst/>
              </a:prstGeom>
              <a:ln w="12700" cap="flat">
                <a:noFill/>
                <a:round/>
              </a:ln>
              <a:effectLst/>
            </p:spPr>
          </p:pic>
          <p:sp>
            <p:nvSpPr>
              <p:cNvPr id="687" name="Rectangle"/>
              <p:cNvSpPr/>
              <p:nvPr/>
            </p:nvSpPr>
            <p:spPr>
              <a:xfrm>
                <a:off x="562118" y="1561435"/>
                <a:ext cx="429963" cy="286285"/>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689" name="Example from ep:"/>
            <p:cNvSpPr txBox="1"/>
            <p:nvPr/>
          </p:nvSpPr>
          <p:spPr>
            <a:xfrm>
              <a:off x="131799" y="-1"/>
              <a:ext cx="2345074" cy="422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1275" marR="41275" defTabSz="914400">
                <a:spcBef>
                  <a:spcPts val="400"/>
                </a:spcBef>
                <a:defRPr sz="2200">
                  <a:uFill>
                    <a:solidFill>
                      <a:srgbClr val="000000"/>
                    </a:solidFill>
                  </a:uFill>
                  <a:latin typeface="+mn-lt"/>
                  <a:ea typeface="+mn-ea"/>
                  <a:cs typeface="+mn-cs"/>
                  <a:sym typeface="Arial"/>
                </a:defRPr>
              </a:lvl1pPr>
            </a:lstStyle>
            <a:p>
              <a:pPr/>
              <a:r>
                <a:t>Example from ep:</a:t>
              </a:r>
            </a:p>
          </p:txBody>
        </p:sp>
        <p:grpSp>
          <p:nvGrpSpPr>
            <p:cNvPr id="692" name="Group"/>
            <p:cNvGrpSpPr/>
            <p:nvPr/>
          </p:nvGrpSpPr>
          <p:grpSpPr>
            <a:xfrm>
              <a:off x="3197669" y="490389"/>
              <a:ext cx="1412397" cy="2314502"/>
              <a:chOff x="0" y="0"/>
              <a:chExt cx="1412396" cy="2314501"/>
            </a:xfrm>
          </p:grpSpPr>
          <p:pic>
            <p:nvPicPr>
              <p:cNvPr id="690" name="Image" descr="Image"/>
              <p:cNvPicPr>
                <a:picLocks noChangeAspect="1"/>
              </p:cNvPicPr>
              <p:nvPr/>
            </p:nvPicPr>
            <p:blipFill>
              <a:blip r:embed="rId8">
                <a:extLst/>
              </a:blip>
              <a:srcRect l="0" t="0" r="0" b="9012"/>
              <a:stretch>
                <a:fillRect/>
              </a:stretch>
            </p:blipFill>
            <p:spPr>
              <a:xfrm>
                <a:off x="0" y="1174235"/>
                <a:ext cx="1412397" cy="1140267"/>
              </a:xfrm>
              <a:prstGeom prst="rect">
                <a:avLst/>
              </a:prstGeom>
              <a:ln w="12700" cap="flat">
                <a:noFill/>
                <a:round/>
              </a:ln>
              <a:effectLst/>
            </p:spPr>
          </p:pic>
          <p:pic>
            <p:nvPicPr>
              <p:cNvPr id="691" name="Image" descr="Image"/>
              <p:cNvPicPr>
                <a:picLocks noChangeAspect="1"/>
              </p:cNvPicPr>
              <p:nvPr/>
            </p:nvPicPr>
            <p:blipFill>
              <a:blip r:embed="rId9">
                <a:extLst/>
              </a:blip>
              <a:srcRect l="0" t="0" r="0" b="8219"/>
              <a:stretch>
                <a:fillRect/>
              </a:stretch>
            </p:blipFill>
            <p:spPr>
              <a:xfrm>
                <a:off x="0" y="0"/>
                <a:ext cx="1412397" cy="1177686"/>
              </a:xfrm>
              <a:prstGeom prst="rect">
                <a:avLst/>
              </a:prstGeom>
              <a:ln w="12700" cap="flat">
                <a:noFill/>
                <a:round/>
              </a:ln>
              <a:effectLst/>
            </p:spPr>
          </p:pic>
        </p:grpSp>
        <p:sp>
          <p:nvSpPr>
            <p:cNvPr id="693" name="Line"/>
            <p:cNvSpPr/>
            <p:nvPr/>
          </p:nvSpPr>
          <p:spPr>
            <a:xfrm flipH="1">
              <a:off x="1925915" y="1031487"/>
              <a:ext cx="1281483" cy="251231"/>
            </a:xfrm>
            <a:prstGeom prst="line">
              <a:avLst/>
            </a:prstGeom>
            <a:noFill/>
            <a:ln w="1905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94" name="Line"/>
            <p:cNvSpPr/>
            <p:nvPr/>
          </p:nvSpPr>
          <p:spPr>
            <a:xfrm flipH="1" flipV="1">
              <a:off x="698370" y="1499979"/>
              <a:ext cx="2523902" cy="676941"/>
            </a:xfrm>
            <a:prstGeom prst="line">
              <a:avLst/>
            </a:prstGeom>
            <a:noFill/>
            <a:ln w="1905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95" name="H. Mäntysaari,…"/>
            <p:cNvSpPr txBox="1"/>
            <p:nvPr/>
          </p:nvSpPr>
          <p:spPr>
            <a:xfrm>
              <a:off x="457818" y="1911744"/>
              <a:ext cx="1724324"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H. Mäntysaari, </a:t>
              </a:r>
            </a:p>
            <a:p>
              <a:pPr/>
              <a:r>
                <a:t>B. Schenke,</a:t>
              </a:r>
            </a:p>
            <a:p>
              <a:pPr/>
              <a:r>
                <a:t>PRL 117 (2016) 052301</a:t>
              </a:r>
            </a:p>
          </p:txBody>
        </p:sp>
      </p:grpSp>
      <p:sp>
        <p:nvSpPr>
          <p:cNvPr id="697" name="Line"/>
          <p:cNvSpPr/>
          <p:nvPr/>
        </p:nvSpPr>
        <p:spPr>
          <a:xfrm>
            <a:off x="152400" y="685800"/>
            <a:ext cx="8839200" cy="1588"/>
          </a:xfrm>
          <a:prstGeom prst="line">
            <a:avLst/>
          </a:prstGeom>
          <a:ln w="38100">
            <a:solidFill>
              <a:srgbClr val="021EAA"/>
            </a:solidFill>
          </a:ln>
        </p:spPr>
        <p:txBody>
          <a:bodyPr lIns="0" tIns="0" rIns="0" bIns="0"/>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6"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02" name="Exploring QCD at Large Q2, ν"/>
          <p:cNvSpPr txBox="1"/>
          <p:nvPr>
            <p:ph type="title"/>
          </p:nvPr>
        </p:nvSpPr>
        <p:spPr>
          <a:prstGeom prst="rect">
            <a:avLst/>
          </a:prstGeom>
        </p:spPr>
        <p:txBody>
          <a:bodyPr/>
          <a:lstStyle/>
          <a:p>
            <a:pPr>
              <a:defRPr sz="3600"/>
            </a:pPr>
            <a:r>
              <a:t>Exploring QCD at Large Q</a:t>
            </a:r>
            <a:r>
              <a:rPr baseline="31999"/>
              <a:t>2</a:t>
            </a:r>
            <a:r>
              <a:t>, </a:t>
            </a:r>
            <a:r>
              <a:rPr>
                <a:latin typeface="Symbol"/>
                <a:ea typeface="Symbol"/>
                <a:cs typeface="Symbol"/>
                <a:sym typeface="Symbol"/>
              </a:rPr>
              <a:t>n</a:t>
            </a:r>
          </a:p>
        </p:txBody>
      </p:sp>
      <p:sp>
        <p:nvSpPr>
          <p:cNvPr id="703" name="Color propagation and neutralization…"/>
          <p:cNvSpPr txBox="1"/>
          <p:nvPr>
            <p:ph type="body" sz="half" idx="1"/>
          </p:nvPr>
        </p:nvSpPr>
        <p:spPr>
          <a:xfrm>
            <a:off x="114300" y="734486"/>
            <a:ext cx="8763000" cy="2550522"/>
          </a:xfrm>
          <a:prstGeom prst="rect">
            <a:avLst/>
          </a:prstGeom>
        </p:spPr>
        <p:txBody>
          <a:bodyPr/>
          <a:lstStyle/>
          <a:p>
            <a:pPr marL="0" indent="0">
              <a:spcBef>
                <a:spcPts val="1100"/>
              </a:spcBef>
              <a:buClrTx/>
              <a:buSzTx/>
              <a:buNone/>
              <a:defRPr b="1">
                <a:solidFill>
                  <a:srgbClr val="021EAA"/>
                </a:solidFill>
              </a:defRPr>
            </a:pPr>
            <a:r>
              <a:t>Color propagation and neutralization </a:t>
            </a:r>
          </a:p>
          <a:p>
            <a:pPr marL="293076" indent="-293076">
              <a:defRPr sz="2400"/>
            </a:pPr>
            <a:r>
              <a:t>Fundamental QCD Processes:</a:t>
            </a:r>
          </a:p>
          <a:p>
            <a:pPr lvl="1" marL="610576" indent="-293076">
              <a:defRPr sz="2400"/>
            </a:pPr>
            <a:r>
              <a:t>Partonic elastic scattering</a:t>
            </a:r>
          </a:p>
          <a:p>
            <a:pPr lvl="1" marL="610576" indent="-293076">
              <a:defRPr sz="2400"/>
            </a:pPr>
            <a:r>
              <a:t>Gluon bremsstrahlung in vacuum and in medium (E-loss)</a:t>
            </a:r>
          </a:p>
          <a:p>
            <a:pPr lvl="1" marL="610576" indent="-293076">
              <a:defRPr sz="2400"/>
            </a:pPr>
            <a:r>
              <a:t>Color neutralization</a:t>
            </a:r>
          </a:p>
          <a:p>
            <a:pPr lvl="1" marL="610576" indent="-293076">
              <a:defRPr sz="2400"/>
            </a:pPr>
            <a:r>
              <a:t>Hadron formation</a:t>
            </a:r>
          </a:p>
        </p:txBody>
      </p:sp>
      <p:sp>
        <p:nvSpPr>
          <p:cNvPr id="7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5" name="hadronization.pdf" descr="hadronization.pdf"/>
          <p:cNvPicPr>
            <a:picLocks noChangeAspect="1"/>
          </p:cNvPicPr>
          <p:nvPr/>
        </p:nvPicPr>
        <p:blipFill>
          <a:blip r:embed="rId2">
            <a:extLst/>
          </a:blip>
          <a:srcRect l="0" t="5279" r="0" b="5900"/>
          <a:stretch>
            <a:fillRect/>
          </a:stretch>
        </p:blipFill>
        <p:spPr>
          <a:xfrm>
            <a:off x="400454" y="3662110"/>
            <a:ext cx="3050222" cy="3006102"/>
          </a:xfrm>
          <a:prstGeom prst="rect">
            <a:avLst/>
          </a:prstGeom>
          <a:ln w="12700"/>
        </p:spPr>
      </p:pic>
      <p:sp>
        <p:nvSpPr>
          <p:cNvPr id="706" name="Nuclei as space-time analyzer…"/>
          <p:cNvSpPr txBox="1"/>
          <p:nvPr/>
        </p:nvSpPr>
        <p:spPr>
          <a:xfrm>
            <a:off x="4000971" y="3923948"/>
            <a:ext cx="5004927" cy="27440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293076" marR="41275" indent="-293076" defTabSz="914400">
              <a:spcBef>
                <a:spcPts val="400"/>
              </a:spcBef>
              <a:buClr>
                <a:srgbClr val="FF2600"/>
              </a:buClr>
              <a:buSzPct val="175000"/>
              <a:buChar char="•"/>
              <a:defRPr sz="2400">
                <a:solidFill>
                  <a:srgbClr val="FF2600"/>
                </a:solidFill>
                <a:uFill>
                  <a:solidFill>
                    <a:srgbClr val="000000"/>
                  </a:solidFill>
                </a:uFill>
                <a:latin typeface="+mn-lt"/>
                <a:ea typeface="+mn-ea"/>
                <a:cs typeface="+mn-cs"/>
                <a:sym typeface="Arial"/>
              </a:defRPr>
            </a:pPr>
            <a:r>
              <a:t>Nuclei as space-time analyzer</a:t>
            </a:r>
          </a:p>
          <a:p>
            <a:pPr lvl="1" marL="610576" marR="41275" indent="-293076" defTabSz="914400">
              <a:spcBef>
                <a:spcPts val="400"/>
              </a:spcBef>
              <a:buClr>
                <a:srgbClr val="011993"/>
              </a:buClr>
              <a:buSzPct val="104999"/>
              <a:buFont typeface="Lucida Grande"/>
              <a:buChar char="‣"/>
              <a:defRPr sz="2200">
                <a:uFill>
                  <a:solidFill>
                    <a:srgbClr val="000000"/>
                  </a:solidFill>
                </a:uFill>
                <a:latin typeface="+mn-lt"/>
                <a:ea typeface="+mn-ea"/>
                <a:cs typeface="+mn-cs"/>
                <a:sym typeface="Arial"/>
              </a:defRPr>
            </a:pPr>
            <a:r>
              <a:t>high Q</a:t>
            </a:r>
            <a:r>
              <a:rPr baseline="31999"/>
              <a:t>2</a:t>
            </a:r>
            <a:r>
              <a:t> and </a:t>
            </a:r>
            <a:r>
              <a:rPr>
                <a:latin typeface="Symbol"/>
                <a:ea typeface="Symbol"/>
                <a:cs typeface="Symbol"/>
                <a:sym typeface="Symbol"/>
              </a:rPr>
              <a:t>n </a:t>
            </a:r>
            <a:r>
              <a:t>(→ large x):</a:t>
            </a:r>
          </a:p>
          <a:p>
            <a:pPr lvl="2" marL="928076" marR="41275" indent="-293076" defTabSz="914400">
              <a:spcBef>
                <a:spcPts val="400"/>
              </a:spcBef>
              <a:buClr>
                <a:srgbClr val="011993"/>
              </a:buClr>
              <a:buSzPct val="80000"/>
              <a:buChar char="๏"/>
              <a:defRPr sz="2100">
                <a:uFill>
                  <a:solidFill>
                    <a:srgbClr val="000000"/>
                  </a:solidFill>
                </a:uFill>
                <a:latin typeface="+mn-lt"/>
                <a:ea typeface="+mn-ea"/>
                <a:cs typeface="+mn-cs"/>
                <a:sym typeface="Arial"/>
              </a:defRPr>
            </a:pPr>
            <a:r>
              <a:t>Energy of struck quark (the probe) is known </a:t>
            </a:r>
          </a:p>
          <a:p>
            <a:pPr lvl="2" marL="928076" marR="41275" indent="-293076" defTabSz="914400">
              <a:spcBef>
                <a:spcPts val="400"/>
              </a:spcBef>
              <a:buClr>
                <a:srgbClr val="011993"/>
              </a:buClr>
              <a:buSzPct val="80000"/>
              <a:buChar char="๏"/>
              <a:defRPr sz="2100">
                <a:uFill>
                  <a:solidFill>
                    <a:srgbClr val="000000"/>
                  </a:solidFill>
                </a:uFill>
                <a:latin typeface="+mn-lt"/>
                <a:ea typeface="+mn-ea"/>
                <a:cs typeface="+mn-cs"/>
                <a:sym typeface="Arial"/>
              </a:defRPr>
            </a:pPr>
            <a:r>
              <a:t>No color spectators (as in p+A)</a:t>
            </a:r>
          </a:p>
          <a:p>
            <a:pPr lvl="2" marL="928076" marR="41275" indent="-293076" defTabSz="914400">
              <a:spcBef>
                <a:spcPts val="400"/>
              </a:spcBef>
              <a:buClr>
                <a:srgbClr val="011993"/>
              </a:buClr>
              <a:buSzPct val="80000"/>
              <a:buChar char="๏"/>
              <a:defRPr sz="2100">
                <a:uFill>
                  <a:solidFill>
                    <a:srgbClr val="000000"/>
                  </a:solidFill>
                </a:uFill>
                <a:latin typeface="+mn-lt"/>
                <a:ea typeface="+mn-ea"/>
                <a:cs typeface="+mn-cs"/>
                <a:sym typeface="Arial"/>
              </a:defRPr>
            </a:pPr>
            <a:r>
              <a:t>Hadronization in and out of medium can be varied (</a:t>
            </a:r>
            <a:r>
              <a:rPr>
                <a:latin typeface="Symbol"/>
                <a:ea typeface="Symbol"/>
                <a:cs typeface="Symbol"/>
                <a:sym typeface="Symbol"/>
              </a:rPr>
              <a:t>n)</a:t>
            </a:r>
          </a:p>
        </p:txBody>
      </p:sp>
      <p:sp>
        <p:nvSpPr>
          <p:cNvPr id="707" name="⎧⎨…"/>
          <p:cNvSpPr txBox="1"/>
          <p:nvPr/>
        </p:nvSpPr>
        <p:spPr>
          <a:xfrm flipH="1">
            <a:off x="3382900" y="2289433"/>
            <a:ext cx="590264" cy="126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40000"/>
              </a:lnSpc>
              <a:defRPr sz="2800">
                <a:uFill>
                  <a:solidFill>
                    <a:srgbClr val="000000"/>
                  </a:solidFill>
                </a:uFill>
                <a:latin typeface="+mn-lt"/>
                <a:ea typeface="+mn-ea"/>
                <a:cs typeface="+mn-cs"/>
                <a:sym typeface="Arial"/>
              </a:defRPr>
            </a:pPr>
          </a:p>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p:txBody>
      </p:sp>
      <p:sp>
        <p:nvSpPr>
          <p:cNvPr id="708" name="dynamic confinement"/>
          <p:cNvSpPr txBox="1"/>
          <p:nvPr/>
        </p:nvSpPr>
        <p:spPr>
          <a:xfrm>
            <a:off x="4036559" y="2699229"/>
            <a:ext cx="3035062"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941751"/>
                </a:solidFill>
                <a:uFill>
                  <a:solidFill>
                    <a:srgbClr val="000000"/>
                  </a:solidFill>
                </a:uFill>
                <a:latin typeface="+mn-lt"/>
                <a:ea typeface="+mn-ea"/>
                <a:cs typeface="+mn-cs"/>
                <a:sym typeface="Arial"/>
              </a:defRPr>
            </a:lvl1pPr>
          </a:lstStyle>
          <a:p>
            <a:pPr/>
            <a:r>
              <a:t>dynamic confinement</a:t>
            </a:r>
          </a:p>
        </p:txBody>
      </p:sp>
      <p:sp>
        <p:nvSpPr>
          <p:cNvPr id="709" name="High Energy: hadronization outside…"/>
          <p:cNvSpPr txBox="1"/>
          <p:nvPr/>
        </p:nvSpPr>
        <p:spPr>
          <a:xfrm>
            <a:off x="318016" y="3621663"/>
            <a:ext cx="3214925" cy="511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300"/>
            </a:pPr>
            <a:r>
              <a:rPr>
                <a:solidFill>
                  <a:srgbClr val="021EAA"/>
                </a:solidFill>
              </a:rPr>
              <a:t>High Energy</a:t>
            </a:r>
            <a:r>
              <a:t>: hadronization outside</a:t>
            </a:r>
          </a:p>
          <a:p>
            <a:pPr>
              <a:defRPr b="1" sz="1300"/>
            </a:pPr>
            <a:r>
              <a:t>→ partonic evolution altered in medium</a:t>
            </a:r>
          </a:p>
        </p:txBody>
      </p:sp>
      <p:sp>
        <p:nvSpPr>
          <p:cNvPr id="710" name="Low Energy: hadronization inside…"/>
          <p:cNvSpPr txBox="1"/>
          <p:nvPr/>
        </p:nvSpPr>
        <p:spPr>
          <a:xfrm>
            <a:off x="285408" y="5139249"/>
            <a:ext cx="3673222" cy="511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300"/>
            </a:pPr>
            <a:r>
              <a:rPr>
                <a:solidFill>
                  <a:srgbClr val="021EAA"/>
                </a:solidFill>
              </a:rPr>
              <a:t>Low Energy</a:t>
            </a:r>
            <a:r>
              <a:t>: hadronization inside</a:t>
            </a:r>
          </a:p>
          <a:p>
            <a:pPr>
              <a:defRPr b="1" sz="1300"/>
            </a:pPr>
            <a:r>
              <a:t>→  formation time, (pre-) hadronic absorption</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Line"/>
          <p:cNvSpPr/>
          <p:nvPr/>
        </p:nvSpPr>
        <p:spPr>
          <a:xfrm>
            <a:off x="152400" y="685800"/>
            <a:ext cx="8839200" cy="1588"/>
          </a:xfrm>
          <a:prstGeom prst="line">
            <a:avLst/>
          </a:prstGeom>
          <a:ln w="38100">
            <a:solidFill>
              <a:srgbClr val="021EAA"/>
            </a:solidFill>
          </a:ln>
        </p:spPr>
        <p:txBody>
          <a:bodyPr lIns="0" tIns="0" rIns="0" bIns="0"/>
          <a:lstStyle/>
          <a:p>
            <a:pPr/>
          </a:p>
        </p:txBody>
      </p:sp>
      <p:pic>
        <p:nvPicPr>
          <p:cNvPr id="713" name="MR_v7_portrait.pdf" descr="MR_v7_portrait.pdf"/>
          <p:cNvPicPr>
            <a:picLocks noChangeAspect="1"/>
          </p:cNvPicPr>
          <p:nvPr/>
        </p:nvPicPr>
        <p:blipFill>
          <a:blip r:embed="rId3">
            <a:extLst/>
          </a:blip>
          <a:stretch>
            <a:fillRect/>
          </a:stretch>
        </p:blipFill>
        <p:spPr>
          <a:xfrm>
            <a:off x="228600" y="818193"/>
            <a:ext cx="3976889" cy="4864101"/>
          </a:xfrm>
          <a:prstGeom prst="rect">
            <a:avLst/>
          </a:prstGeom>
          <a:ln w="12700"/>
        </p:spPr>
      </p:pic>
      <p:sp>
        <p:nvSpPr>
          <p:cNvPr id="714" name="Multiplicity Ratios: Semi-Inclusive Studies"/>
          <p:cNvSpPr txBox="1"/>
          <p:nvPr>
            <p:ph type="title"/>
          </p:nvPr>
        </p:nvSpPr>
        <p:spPr>
          <a:xfrm>
            <a:off x="136525" y="44450"/>
            <a:ext cx="8931275" cy="696653"/>
          </a:xfrm>
          <a:prstGeom prst="rect">
            <a:avLst/>
          </a:prstGeom>
        </p:spPr>
        <p:txBody>
          <a:bodyPr/>
          <a:lstStyle>
            <a:lvl1pPr>
              <a:defRPr sz="3700"/>
            </a:lvl1pPr>
          </a:lstStyle>
          <a:p>
            <a:pPr/>
            <a:r>
              <a:t>Multiplicity Ratios: Semi-Inclusive Studies</a:t>
            </a:r>
          </a:p>
        </p:txBody>
      </p:sp>
      <p:sp>
        <p:nvSpPr>
          <p:cNvPr id="715"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6" name="HERMES: ν = 2-25 GeV…"/>
          <p:cNvSpPr txBox="1"/>
          <p:nvPr/>
        </p:nvSpPr>
        <p:spPr>
          <a:xfrm>
            <a:off x="4460594" y="798325"/>
            <a:ext cx="3237482" cy="1486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buClr>
                <a:srgbClr val="0329D6"/>
              </a:buClr>
              <a:buFont typeface="Times New Roman"/>
              <a:defRPr sz="1800">
                <a:uFill>
                  <a:solidFill>
                    <a:srgbClr val="000000"/>
                  </a:solidFill>
                </a:uFill>
                <a:latin typeface="+mn-lt"/>
                <a:ea typeface="+mn-ea"/>
                <a:cs typeface="+mn-cs"/>
                <a:sym typeface="Arial"/>
              </a:defRPr>
            </a:pPr>
            <a:r>
              <a:rPr sz="2200"/>
              <a:t>HERMES: </a:t>
            </a:r>
            <a:r>
              <a:rPr sz="2200">
                <a:latin typeface="Symbol"/>
                <a:ea typeface="Symbol"/>
                <a:cs typeface="Symbol"/>
                <a:sym typeface="Symbol"/>
              </a:rPr>
              <a:t>n = </a:t>
            </a:r>
            <a:r>
              <a:rPr sz="2200"/>
              <a:t>2-25 GeV</a:t>
            </a:r>
            <a:endParaRPr sz="2200"/>
          </a:p>
          <a:p>
            <a:pPr marL="40639" marR="40639" defTabSz="914400">
              <a:buClr>
                <a:srgbClr val="0329D6"/>
              </a:buClr>
              <a:buFont typeface="Times New Roman"/>
              <a:defRPr sz="1800">
                <a:uFill>
                  <a:solidFill>
                    <a:srgbClr val="000000"/>
                  </a:solidFill>
                </a:uFill>
                <a:latin typeface="+mn-lt"/>
                <a:ea typeface="+mn-ea"/>
                <a:cs typeface="+mn-cs"/>
                <a:sym typeface="Arial"/>
              </a:defRPr>
            </a:pPr>
            <a:r>
              <a:rPr sz="2200">
                <a:solidFill>
                  <a:srgbClr val="0329D6"/>
                </a:solidFill>
                <a:uFill>
                  <a:solidFill>
                    <a:srgbClr val="0329D6"/>
                  </a:solidFill>
                </a:uFill>
              </a:rPr>
              <a:t>EIC:</a:t>
            </a:r>
            <a:r>
              <a:rPr sz="2200">
                <a:solidFill>
                  <a:srgbClr val="008F00"/>
                </a:solidFill>
                <a:uFill>
                  <a:solidFill>
                    <a:srgbClr val="008F00"/>
                  </a:solidFill>
                </a:uFill>
              </a:rPr>
              <a:t> </a:t>
            </a:r>
            <a:r>
              <a:rPr sz="2200"/>
              <a:t>10 &lt; </a:t>
            </a:r>
            <a:r>
              <a:rPr sz="2200">
                <a:latin typeface="Symbol"/>
                <a:ea typeface="Symbol"/>
                <a:cs typeface="Symbol"/>
                <a:sym typeface="Symbol"/>
              </a:rPr>
              <a:t>n</a:t>
            </a:r>
            <a:r>
              <a:rPr sz="2200"/>
              <a:t> &lt; 1600 GeV</a:t>
            </a:r>
            <a:endParaRPr sz="2200"/>
          </a:p>
          <a:p>
            <a:pPr marL="40639" marR="40639" defTabSz="914400">
              <a:buClr>
                <a:srgbClr val="0329D6"/>
              </a:buClr>
              <a:buFont typeface="Times New Roman"/>
              <a:defRPr sz="1800">
                <a:uFill>
                  <a:solidFill>
                    <a:srgbClr val="000000"/>
                  </a:solidFill>
                </a:uFill>
                <a:latin typeface="+mn-lt"/>
                <a:ea typeface="+mn-ea"/>
                <a:cs typeface="+mn-cs"/>
                <a:sym typeface="Arial"/>
              </a:defRPr>
            </a:pPr>
            <a:r>
              <a:rPr sz="2200">
                <a:solidFill>
                  <a:srgbClr val="0329D6"/>
                </a:solidFill>
                <a:uFill>
                  <a:solidFill>
                    <a:srgbClr val="0329D6"/>
                  </a:solidFill>
                </a:uFill>
              </a:rPr>
              <a:t>LHeC:</a:t>
            </a:r>
            <a:r>
              <a:rPr sz="2200">
                <a:solidFill>
                  <a:srgbClr val="008F00"/>
                </a:solidFill>
                <a:uFill>
                  <a:solidFill>
                    <a:srgbClr val="008F00"/>
                  </a:solidFill>
                </a:uFill>
              </a:rPr>
              <a:t>  </a:t>
            </a:r>
            <a:r>
              <a:rPr sz="2200">
                <a:latin typeface="Symbol"/>
                <a:ea typeface="Symbol"/>
                <a:cs typeface="Symbol"/>
                <a:sym typeface="Symbol"/>
              </a:rPr>
              <a:t>n</a:t>
            </a:r>
            <a:r>
              <a:rPr sz="2200"/>
              <a:t> &lt; 5∙10</a:t>
            </a:r>
            <a:r>
              <a:rPr baseline="31999" sz="2200"/>
              <a:t>5</a:t>
            </a:r>
            <a:r>
              <a:rPr sz="2200"/>
              <a:t> GeV</a:t>
            </a:r>
            <a:endParaRPr sz="2200"/>
          </a:p>
          <a:p>
            <a:pPr marL="40639" marR="40639" defTabSz="914400">
              <a:buClr>
                <a:srgbClr val="0329D6"/>
              </a:buClr>
              <a:buFont typeface="Times New Roman"/>
              <a:defRPr sz="1800">
                <a:solidFill>
                  <a:srgbClr val="008F00"/>
                </a:solidFill>
                <a:uFill>
                  <a:solidFill>
                    <a:srgbClr val="000000"/>
                  </a:solidFill>
                </a:uFill>
                <a:latin typeface="+mn-lt"/>
                <a:ea typeface="+mn-ea"/>
                <a:cs typeface="+mn-cs"/>
                <a:sym typeface="Arial"/>
              </a:defRPr>
            </a:pPr>
            <a:r>
              <a:rPr sz="2200"/>
              <a:t>LHeC+</a:t>
            </a:r>
            <a:r>
              <a:rPr sz="2200">
                <a:uFill>
                  <a:solidFill>
                    <a:srgbClr val="0329D6"/>
                  </a:solidFill>
                </a:uFill>
              </a:rPr>
              <a:t>EIC:</a:t>
            </a:r>
            <a:r>
              <a:rPr sz="2200">
                <a:uFill>
                  <a:solidFill>
                    <a:srgbClr val="008F00"/>
                  </a:solidFill>
                </a:uFill>
              </a:rPr>
              <a:t> </a:t>
            </a:r>
            <a:r>
              <a:rPr i="1" sz="2200">
                <a:uFill>
                  <a:solidFill>
                    <a:srgbClr val="032CE2"/>
                  </a:solidFill>
                </a:uFill>
              </a:rPr>
              <a:t>heavy flavor</a:t>
            </a:r>
            <a:r>
              <a:rPr sz="2200">
                <a:uFill>
                  <a:solidFill>
                    <a:srgbClr val="032CE2"/>
                  </a:solidFill>
                </a:uFill>
              </a:rPr>
              <a:t>!</a:t>
            </a:r>
          </a:p>
        </p:txBody>
      </p:sp>
      <p:sp>
        <p:nvSpPr>
          <p:cNvPr id="717" name="Different…"/>
          <p:cNvSpPr txBox="1"/>
          <p:nvPr/>
        </p:nvSpPr>
        <p:spPr>
          <a:xfrm>
            <a:off x="898985" y="3732406"/>
            <a:ext cx="1437925" cy="62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1800">
                <a:solidFill>
                  <a:srgbClr val="941100"/>
                </a:solidFill>
                <a:uFill>
                  <a:solidFill>
                    <a:srgbClr val="000000"/>
                  </a:solidFill>
                </a:uFill>
                <a:latin typeface="+mn-lt"/>
                <a:ea typeface="+mn-ea"/>
                <a:cs typeface="+mn-cs"/>
                <a:sym typeface="Arial"/>
              </a:defRPr>
            </a:pPr>
            <a:r>
              <a:t>Different </a:t>
            </a:r>
          </a:p>
          <a:p>
            <a:pPr marL="40639" marR="40639" defTabSz="914400">
              <a:defRPr sz="1800">
                <a:solidFill>
                  <a:srgbClr val="941100"/>
                </a:solidFill>
                <a:uFill>
                  <a:solidFill>
                    <a:srgbClr val="000000"/>
                  </a:solidFill>
                </a:uFill>
                <a:latin typeface="+mn-lt"/>
                <a:ea typeface="+mn-ea"/>
                <a:cs typeface="+mn-cs"/>
                <a:sym typeface="Arial"/>
              </a:defRPr>
            </a:pPr>
            <a:r>
              <a:t>models</a:t>
            </a:r>
          </a:p>
        </p:txBody>
      </p:sp>
      <p:grpSp>
        <p:nvGrpSpPr>
          <p:cNvPr id="720" name="Group"/>
          <p:cNvGrpSpPr/>
          <p:nvPr/>
        </p:nvGrpSpPr>
        <p:grpSpPr>
          <a:xfrm>
            <a:off x="-20918" y="5616572"/>
            <a:ext cx="4726266" cy="1103810"/>
            <a:chOff x="0" y="38601"/>
            <a:chExt cx="4726265" cy="1103808"/>
          </a:xfrm>
        </p:grpSpPr>
        <p:sp>
          <p:nvSpPr>
            <p:cNvPr id="718" name="Slope of D’s sensitive to q and FF…"/>
            <p:cNvSpPr txBox="1"/>
            <p:nvPr/>
          </p:nvSpPr>
          <p:spPr>
            <a:xfrm>
              <a:off x="0" y="38601"/>
              <a:ext cx="4726266" cy="1103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marL="294640" marR="40639" indent="-254000" defTabSz="914400">
                <a:buClr>
                  <a:srgbClr val="FF2600"/>
                </a:buClr>
                <a:buSzPct val="125000"/>
                <a:buChar char="•"/>
                <a:defRPr sz="2200">
                  <a:uFill>
                    <a:solidFill>
                      <a:srgbClr val="000000"/>
                    </a:solidFill>
                  </a:uFill>
                  <a:latin typeface="+mn-lt"/>
                  <a:ea typeface="+mn-ea"/>
                  <a:cs typeface="+mn-cs"/>
                  <a:sym typeface="Arial"/>
                </a:defRPr>
              </a:pPr>
              <a:r>
                <a:t>Slope of D’s sensitive to q and FF</a:t>
              </a:r>
            </a:p>
            <a:p>
              <a:pPr marL="294640" marR="40639" indent="-254000" defTabSz="914400">
                <a:buClr>
                  <a:srgbClr val="FF2600"/>
                </a:buClr>
                <a:buSzPct val="125000"/>
                <a:buChar char="•"/>
                <a:defRPr sz="2200">
                  <a:uFill>
                    <a:solidFill>
                      <a:srgbClr val="000000"/>
                    </a:solidFill>
                  </a:uFill>
                  <a:latin typeface="+mn-lt"/>
                  <a:ea typeface="+mn-ea"/>
                  <a:cs typeface="+mn-cs"/>
                  <a:sym typeface="Arial"/>
                </a:defRPr>
              </a:pPr>
              <a:r>
                <a:t>Strong Sensitivity of Shape on </a:t>
              </a:r>
              <a:r>
                <a:rPr>
                  <a:latin typeface="Symbol"/>
                  <a:ea typeface="Symbol"/>
                  <a:cs typeface="Symbol"/>
                  <a:sym typeface="Symbol"/>
                </a:rPr>
                <a:t>n</a:t>
              </a:r>
              <a:r>
                <a:t> is powerful tool</a:t>
              </a:r>
            </a:p>
          </p:txBody>
        </p:sp>
        <p:sp>
          <p:nvSpPr>
            <p:cNvPr id="719" name="〈"/>
            <p:cNvSpPr txBox="1"/>
            <p:nvPr/>
          </p:nvSpPr>
          <p:spPr>
            <a:xfrm rot="5400000">
              <a:off x="3371503" y="9439"/>
              <a:ext cx="221107" cy="3038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600">
                  <a:uFill>
                    <a:solidFill>
                      <a:srgbClr val="000000"/>
                    </a:solidFill>
                  </a:uFill>
                  <a:latin typeface="Symbol"/>
                  <a:ea typeface="Symbol"/>
                  <a:cs typeface="Symbol"/>
                  <a:sym typeface="Symbol"/>
                </a:defRPr>
              </a:lvl1pPr>
            </a:lstStyle>
            <a:p>
              <a:pPr/>
              <a:r>
                <a:t>á</a:t>
              </a:r>
            </a:p>
          </p:txBody>
        </p:sp>
      </p:grpSp>
      <p:sp>
        <p:nvSpPr>
          <p:cNvPr id="721" name="Line"/>
          <p:cNvSpPr/>
          <p:nvPr/>
        </p:nvSpPr>
        <p:spPr>
          <a:xfrm flipV="1">
            <a:off x="1857769" y="3443485"/>
            <a:ext cx="1766284" cy="686004"/>
          </a:xfrm>
          <a:prstGeom prst="line">
            <a:avLst/>
          </a:prstGeom>
          <a:ln w="12700">
            <a:solidFill>
              <a:srgbClr val="000000"/>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22" name="Line"/>
          <p:cNvSpPr/>
          <p:nvPr/>
        </p:nvSpPr>
        <p:spPr>
          <a:xfrm>
            <a:off x="1849468" y="4137379"/>
            <a:ext cx="1570057" cy="1"/>
          </a:xfrm>
          <a:prstGeom prst="line">
            <a:avLst/>
          </a:prstGeom>
          <a:ln w="12700">
            <a:solidFill>
              <a:srgbClr val="000000"/>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23" name="D0"/>
          <p:cNvSpPr txBox="1"/>
          <p:nvPr/>
        </p:nvSpPr>
        <p:spPr>
          <a:xfrm>
            <a:off x="1289031" y="1162936"/>
            <a:ext cx="488068"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D</a:t>
            </a:r>
            <a:r>
              <a:rPr baseline="31999"/>
              <a:t>0</a:t>
            </a:r>
          </a:p>
        </p:txBody>
      </p:sp>
      <p:sp>
        <p:nvSpPr>
          <p:cNvPr id="724" name="π"/>
          <p:cNvSpPr txBox="1"/>
          <p:nvPr/>
        </p:nvSpPr>
        <p:spPr>
          <a:xfrm>
            <a:off x="2578542" y="3422541"/>
            <a:ext cx="322224"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Symbol"/>
                <a:ea typeface="Symbol"/>
                <a:cs typeface="Symbol"/>
                <a:sym typeface="Symbol"/>
              </a:defRPr>
            </a:lvl1pPr>
          </a:lstStyle>
          <a:p>
            <a:pPr/>
            <a:r>
              <a:t>p</a:t>
            </a:r>
          </a:p>
        </p:txBody>
      </p:sp>
      <p:pic>
        <p:nvPicPr>
          <p:cNvPr id="725" name="pasted-image-2.pdf" descr="pasted-image-2.pdf"/>
          <p:cNvPicPr>
            <a:picLocks noChangeAspect="1"/>
          </p:cNvPicPr>
          <p:nvPr/>
        </p:nvPicPr>
        <p:blipFill>
          <a:blip r:embed="rId4">
            <a:extLst/>
          </a:blip>
          <a:stretch>
            <a:fillRect/>
          </a:stretch>
        </p:blipFill>
        <p:spPr>
          <a:xfrm>
            <a:off x="4524471" y="2376324"/>
            <a:ext cx="4527862" cy="4208665"/>
          </a:xfrm>
          <a:prstGeom prst="rect">
            <a:avLst/>
          </a:prstGeom>
          <a:ln w="12700"/>
        </p:spPr>
      </p:pic>
      <p:sp>
        <p:nvSpPr>
          <p:cNvPr id="726" name="LHeC"/>
          <p:cNvSpPr txBox="1"/>
          <p:nvPr/>
        </p:nvSpPr>
        <p:spPr>
          <a:xfrm>
            <a:off x="5260364" y="2916891"/>
            <a:ext cx="810743"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942192"/>
                </a:solidFill>
              </a:defRPr>
            </a:lvl1pPr>
          </a:lstStyle>
          <a:p>
            <a:pPr/>
            <a:r>
              <a:t>LHeC</a:t>
            </a:r>
          </a:p>
        </p:txBody>
      </p:sp>
      <p:sp>
        <p:nvSpPr>
          <p:cNvPr id="727" name="EIC"/>
          <p:cNvSpPr txBox="1"/>
          <p:nvPr/>
        </p:nvSpPr>
        <p:spPr>
          <a:xfrm>
            <a:off x="983453" y="798325"/>
            <a:ext cx="558887"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942192"/>
                </a:solidFill>
              </a:defRPr>
            </a:lvl1pPr>
          </a:lstStyle>
          <a:p>
            <a:pPr/>
            <a:r>
              <a:t>EIC</a:t>
            </a:r>
          </a:p>
        </p:txBody>
      </p:sp>
      <p:sp>
        <p:nvSpPr>
          <p:cNvPr id="728" name="with…"/>
          <p:cNvSpPr txBox="1"/>
          <p:nvPr/>
        </p:nvSpPr>
        <p:spPr>
          <a:xfrm>
            <a:off x="5289500" y="3817567"/>
            <a:ext cx="82599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with</a:t>
            </a:r>
          </a:p>
          <a:p>
            <a:pPr/>
            <a:r>
              <a:t>absorption</a:t>
            </a:r>
          </a:p>
        </p:txBody>
      </p:sp>
      <p:sp>
        <p:nvSpPr>
          <p:cNvPr id="729" name="without E-loss"/>
          <p:cNvSpPr txBox="1"/>
          <p:nvPr/>
        </p:nvSpPr>
        <p:spPr>
          <a:xfrm>
            <a:off x="6286824" y="3047043"/>
            <a:ext cx="1437925"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without E-loss</a:t>
            </a:r>
          </a:p>
        </p:txBody>
      </p:sp>
      <p:sp>
        <p:nvSpPr>
          <p:cNvPr id="730" name="with E-loss"/>
          <p:cNvSpPr txBox="1"/>
          <p:nvPr/>
        </p:nvSpPr>
        <p:spPr>
          <a:xfrm rot="18914967">
            <a:off x="6348802" y="3645782"/>
            <a:ext cx="879200"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with E-loss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35" name="Exploring Short Range Nuclear Forces"/>
          <p:cNvSpPr txBox="1"/>
          <p:nvPr>
            <p:ph type="title"/>
          </p:nvPr>
        </p:nvSpPr>
        <p:spPr>
          <a:xfrm>
            <a:off x="106362" y="-1721"/>
            <a:ext cx="8931276" cy="717551"/>
          </a:xfrm>
          <a:prstGeom prst="rect">
            <a:avLst/>
          </a:prstGeom>
        </p:spPr>
        <p:txBody>
          <a:bodyPr/>
          <a:lstStyle/>
          <a:p>
            <a:pPr/>
            <a:r>
              <a:t>Exploring Short Range Nuclear Forces</a:t>
            </a:r>
          </a:p>
        </p:txBody>
      </p:sp>
      <p:sp>
        <p:nvSpPr>
          <p:cNvPr id="736" name="Can the short range contributions to NN scattering be described directly in terms of the quark and gluon DoF in QCD?…"/>
          <p:cNvSpPr txBox="1"/>
          <p:nvPr>
            <p:ph type="body" idx="1"/>
          </p:nvPr>
        </p:nvSpPr>
        <p:spPr>
          <a:xfrm>
            <a:off x="152400" y="3565375"/>
            <a:ext cx="8839200" cy="3204320"/>
          </a:xfrm>
          <a:prstGeom prst="rect">
            <a:avLst/>
          </a:prstGeom>
        </p:spPr>
        <p:txBody>
          <a:bodyPr/>
          <a:lstStyle/>
          <a:p>
            <a:pPr lvl="1" marL="254000">
              <a:defRPr sz="2300">
                <a:solidFill>
                  <a:srgbClr val="021EAA"/>
                </a:solidFill>
              </a:defRPr>
            </a:pPr>
            <a:r>
              <a:t>Can the short range contributions to NN scattering be described directly in terms of the quark and gluon DoF in QCD?</a:t>
            </a:r>
          </a:p>
          <a:p>
            <a:pPr lvl="1" marL="254000">
              <a:defRPr sz="2300"/>
            </a:pPr>
            <a:r>
              <a:t>Vector meson production in e+D collisions</a:t>
            </a:r>
          </a:p>
          <a:p>
            <a:pPr lvl="2" marL="711200" indent="-190500">
              <a:buClr>
                <a:srgbClr val="021EAA"/>
              </a:buClr>
              <a:buFontTx/>
              <a:defRPr sz="2200"/>
            </a:pPr>
            <a:r>
              <a:t>Cross-section can be expressed in terms of a gluon Transition Generalized Parton Distribution (T-GPD)</a:t>
            </a:r>
          </a:p>
          <a:p>
            <a:pPr lvl="2" marL="711200" indent="-190500">
              <a:buClr>
                <a:srgbClr val="021EAA"/>
              </a:buClr>
              <a:buFontTx/>
              <a:defRPr sz="2200"/>
            </a:pPr>
            <a:r>
              <a:t>The hard scale in the final state makes the T-GPD sensitive to the short distance nucleon-nucleon interaction.</a:t>
            </a:r>
          </a:p>
          <a:p>
            <a:pPr lvl="1" marL="254000">
              <a:defRPr sz="2300"/>
            </a:pPr>
            <a:r>
              <a:t>New opportunities - needs more studies (in progress)</a:t>
            </a:r>
          </a:p>
        </p:txBody>
      </p:sp>
      <p:sp>
        <p:nvSpPr>
          <p:cNvPr id="737" name="Slide Number"/>
          <p:cNvSpPr txBox="1"/>
          <p:nvPr>
            <p:ph type="sldNum" sz="quarter" idx="2"/>
          </p:nvPr>
        </p:nvSpPr>
        <p:spPr>
          <a:xfrm>
            <a:off x="8700628" y="6560737"/>
            <a:ext cx="312069"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8" name="Image" descr="Image"/>
          <p:cNvPicPr>
            <a:picLocks noChangeAspect="1"/>
          </p:cNvPicPr>
          <p:nvPr/>
        </p:nvPicPr>
        <p:blipFill>
          <a:blip r:embed="rId3">
            <a:extLst/>
          </a:blip>
          <a:stretch>
            <a:fillRect/>
          </a:stretch>
        </p:blipFill>
        <p:spPr>
          <a:xfrm>
            <a:off x="120224" y="815595"/>
            <a:ext cx="2813059" cy="2639587"/>
          </a:xfrm>
          <a:prstGeom prst="rect">
            <a:avLst/>
          </a:prstGeom>
          <a:ln w="12700"/>
        </p:spPr>
      </p:pic>
      <p:grpSp>
        <p:nvGrpSpPr>
          <p:cNvPr id="741" name="Group"/>
          <p:cNvGrpSpPr/>
          <p:nvPr/>
        </p:nvGrpSpPr>
        <p:grpSpPr>
          <a:xfrm>
            <a:off x="3700462" y="816601"/>
            <a:ext cx="4493140" cy="2268373"/>
            <a:chOff x="0" y="0"/>
            <a:chExt cx="4493139" cy="2268372"/>
          </a:xfrm>
        </p:grpSpPr>
        <p:pic>
          <p:nvPicPr>
            <p:cNvPr id="739" name="Image" descr="Image"/>
            <p:cNvPicPr>
              <a:picLocks noChangeAspect="1"/>
            </p:cNvPicPr>
            <p:nvPr/>
          </p:nvPicPr>
          <p:blipFill>
            <a:blip r:embed="rId4">
              <a:extLst/>
            </a:blip>
            <a:srcRect l="10826" t="13389" r="45286" b="44359"/>
            <a:stretch>
              <a:fillRect/>
            </a:stretch>
          </p:blipFill>
          <p:spPr>
            <a:xfrm>
              <a:off x="0" y="0"/>
              <a:ext cx="4493140" cy="2268373"/>
            </a:xfrm>
            <a:prstGeom prst="rect">
              <a:avLst/>
            </a:prstGeom>
            <a:ln w="12700" cap="flat">
              <a:noFill/>
              <a:round/>
            </a:ln>
            <a:effectLst/>
          </p:spPr>
        </p:pic>
        <p:sp>
          <p:nvSpPr>
            <p:cNvPr id="740" name="Rectangle"/>
            <p:cNvSpPr/>
            <p:nvPr/>
          </p:nvSpPr>
          <p:spPr>
            <a:xfrm>
              <a:off x="448114" y="1483356"/>
              <a:ext cx="545047" cy="356102"/>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742" name="Miller, Sievert, Venugopalan, Phys.Rev. C93 (2016)"/>
          <p:cNvSpPr txBox="1"/>
          <p:nvPr/>
        </p:nvSpPr>
        <p:spPr>
          <a:xfrm>
            <a:off x="4228120" y="3076928"/>
            <a:ext cx="4340437" cy="298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400">
                <a:latin typeface="+mn-lt"/>
                <a:ea typeface="+mn-ea"/>
                <a:cs typeface="+mn-cs"/>
                <a:sym typeface="Arial"/>
              </a:defRPr>
            </a:lvl1pPr>
          </a:lstStyle>
          <a:p>
            <a:pPr/>
            <a:r>
              <a:t>Miller, Sievert, Venugopalan, Phys.Rev. C93 (2016)</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99" name="US Electron Collider: Realization"/>
          <p:cNvSpPr txBox="1"/>
          <p:nvPr>
            <p:ph type="title"/>
          </p:nvPr>
        </p:nvSpPr>
        <p:spPr>
          <a:prstGeom prst="rect">
            <a:avLst/>
          </a:prstGeom>
        </p:spPr>
        <p:txBody>
          <a:bodyPr/>
          <a:lstStyle>
            <a:lvl1pPr>
              <a:defRPr sz="3700"/>
            </a:lvl1pPr>
          </a:lstStyle>
          <a:p>
            <a:pPr/>
            <a:r>
              <a:t>US Electron Collider: Realization</a:t>
            </a:r>
          </a:p>
        </p:txBody>
      </p:sp>
      <p:sp>
        <p:nvSpPr>
          <p:cNvPr id="200" name="eRHIC (BNL)…"/>
          <p:cNvSpPr txBox="1"/>
          <p:nvPr>
            <p:ph type="body" idx="1"/>
          </p:nvPr>
        </p:nvSpPr>
        <p:spPr>
          <a:xfrm>
            <a:off x="119432" y="819828"/>
            <a:ext cx="4810610" cy="5998700"/>
          </a:xfrm>
          <a:prstGeom prst="rect">
            <a:avLst/>
          </a:prstGeom>
        </p:spPr>
        <p:txBody>
          <a:bodyPr/>
          <a:lstStyle/>
          <a:p>
            <a:pPr marL="293076" indent="-293076">
              <a:defRPr b="1" sz="2400"/>
            </a:pPr>
            <a:r>
              <a:t>eRHIC (BNL)</a:t>
            </a:r>
          </a:p>
          <a:p>
            <a:pPr lvl="1" marL="287261" indent="-287261">
              <a:spcBef>
                <a:spcPts val="500"/>
              </a:spcBef>
              <a:defRPr sz="2000"/>
            </a:pPr>
            <a:r>
              <a:t>Add e Rings to RHIC facility: Ring-Ring (alt. recirculating Linac-Ring)</a:t>
            </a:r>
          </a:p>
          <a:p>
            <a:pPr lvl="1" marL="287261" indent="-287261">
              <a:spcBef>
                <a:spcPts val="500"/>
              </a:spcBef>
              <a:defRPr sz="2000"/>
            </a:pPr>
            <a:r>
              <a:t>Electrons up to 18 GeV  </a:t>
            </a:r>
          </a:p>
          <a:p>
            <a:pPr lvl="1" marL="287261" indent="-287261">
              <a:spcBef>
                <a:spcPts val="500"/>
              </a:spcBef>
              <a:defRPr sz="2000"/>
            </a:pPr>
            <a:r>
              <a:t>Protons up to 275 GeV</a:t>
            </a:r>
          </a:p>
          <a:p>
            <a:pPr lvl="1" marL="287261" indent="-287261">
              <a:spcBef>
                <a:spcPts val="500"/>
              </a:spcBef>
              <a:defRPr sz="2000"/>
            </a:pPr>
            <a:r>
              <a:t>√s=30-140 √(Z/A) GeV</a:t>
            </a:r>
          </a:p>
          <a:p>
            <a:pPr lvl="1" marL="287261" indent="-287261">
              <a:spcBef>
                <a:spcPts val="1900"/>
              </a:spcBef>
              <a:defRPr sz="2000"/>
            </a:pPr>
            <a:r>
              <a:t>L ≈ 1×10</a:t>
            </a:r>
            <a:r>
              <a:rPr baseline="31999"/>
              <a:t>34</a:t>
            </a:r>
            <a:r>
              <a:t> cm</a:t>
            </a:r>
            <a:r>
              <a:rPr baseline="31999"/>
              <a:t>-2</a:t>
            </a:r>
            <a:r>
              <a:t>s</a:t>
            </a:r>
            <a:r>
              <a:rPr baseline="31999"/>
              <a:t>-1</a:t>
            </a:r>
            <a:r>
              <a:t> at √s=105 GeV</a:t>
            </a:r>
          </a:p>
          <a:p>
            <a:pPr marL="293076" indent="-293076">
              <a:defRPr b="1" sz="2400"/>
            </a:pPr>
            <a:r>
              <a:t>JLEIC (JLab)</a:t>
            </a:r>
          </a:p>
          <a:p>
            <a:pPr lvl="1" marL="274204" indent="-274204">
              <a:spcBef>
                <a:spcPts val="500"/>
              </a:spcBef>
              <a:defRPr sz="2000"/>
            </a:pPr>
            <a:r>
              <a:t>Figure-8 Ring-Ring Collider, use of CEBAF as injector</a:t>
            </a:r>
          </a:p>
          <a:p>
            <a:pPr lvl="1" marL="274204" indent="-274204">
              <a:spcBef>
                <a:spcPts val="500"/>
              </a:spcBef>
              <a:defRPr sz="2000"/>
            </a:pPr>
            <a:r>
              <a:t>Electrons 3-10 GeV</a:t>
            </a:r>
          </a:p>
          <a:p>
            <a:pPr lvl="1" marL="274204" indent="-274204">
              <a:spcBef>
                <a:spcPts val="500"/>
              </a:spcBef>
              <a:defRPr sz="2000"/>
            </a:pPr>
            <a:r>
              <a:t>Protons 20-100 GeV</a:t>
            </a:r>
          </a:p>
          <a:p>
            <a:pPr lvl="1" marL="274204" indent="-274204">
              <a:spcBef>
                <a:spcPts val="500"/>
              </a:spcBef>
              <a:defRPr sz="2000"/>
            </a:pPr>
            <a:r>
              <a:t>e+A up to √s=40 GeV/u</a:t>
            </a:r>
          </a:p>
          <a:p>
            <a:pPr lvl="1" marL="274204" indent="-274204">
              <a:spcBef>
                <a:spcPts val="500"/>
              </a:spcBef>
              <a:defRPr sz="2000"/>
            </a:pPr>
            <a:r>
              <a:t>e+p up to √s= 64 GeV</a:t>
            </a:r>
          </a:p>
          <a:p>
            <a:pPr lvl="1" marL="274204" indent="-274204">
              <a:spcBef>
                <a:spcPts val="500"/>
              </a:spcBef>
              <a:defRPr sz="2000"/>
            </a:pPr>
            <a:r>
              <a:t>L ≈ 2×10</a:t>
            </a:r>
            <a:r>
              <a:rPr baseline="31999"/>
              <a:t>34</a:t>
            </a:r>
            <a:r>
              <a:t> cm</a:t>
            </a:r>
            <a:r>
              <a:rPr baseline="31999"/>
              <a:t>-2</a:t>
            </a:r>
            <a:r>
              <a:t> s</a:t>
            </a:r>
            <a:r>
              <a:rPr baseline="31999"/>
              <a:t>-1</a:t>
            </a:r>
            <a:r>
              <a:t> at √s=45 GeV </a:t>
            </a:r>
          </a:p>
        </p:txBody>
      </p:sp>
      <p:sp>
        <p:nvSpPr>
          <p:cNvPr id="201"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 name="eRHIC: arXiv:1409.1633, JLEIC: arXiv:1504.07961"/>
          <p:cNvSpPr txBox="1"/>
          <p:nvPr/>
        </p:nvSpPr>
        <p:spPr>
          <a:xfrm>
            <a:off x="4175750" y="6440023"/>
            <a:ext cx="4729620"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1600">
                <a:solidFill>
                  <a:srgbClr val="008F00"/>
                </a:solidFill>
                <a:uFill>
                  <a:solidFill>
                    <a:srgbClr val="000000"/>
                  </a:solidFill>
                </a:uFill>
                <a:latin typeface="+mn-lt"/>
                <a:ea typeface="+mn-ea"/>
                <a:cs typeface="+mn-cs"/>
                <a:sym typeface="Arial"/>
              </a:defRPr>
            </a:lvl1pPr>
          </a:lstStyle>
          <a:p>
            <a:pPr/>
            <a:r>
              <a:t>eRHIC: arXiv:1409.1633, JLEIC: arXiv:1504.07961</a:t>
            </a:r>
          </a:p>
        </p:txBody>
      </p:sp>
      <p:pic>
        <p:nvPicPr>
          <p:cNvPr id="203" name="EIC_Schematic_Rev0816_WhiteBG.jpg" descr="EIC_Schematic_Rev0816_WhiteBG.jpg"/>
          <p:cNvPicPr>
            <a:picLocks noChangeAspect="1"/>
          </p:cNvPicPr>
          <p:nvPr/>
        </p:nvPicPr>
        <p:blipFill>
          <a:blip r:embed="rId3">
            <a:extLst/>
          </a:blip>
          <a:stretch>
            <a:fillRect/>
          </a:stretch>
        </p:blipFill>
        <p:spPr>
          <a:xfrm>
            <a:off x="4645371" y="796327"/>
            <a:ext cx="4324118" cy="2738608"/>
          </a:xfrm>
          <a:prstGeom prst="rect">
            <a:avLst/>
          </a:prstGeom>
          <a:ln w="12700"/>
        </p:spPr>
      </p:pic>
      <p:pic>
        <p:nvPicPr>
          <p:cNvPr id="204" name="Image" descr="Image"/>
          <p:cNvPicPr>
            <a:picLocks noChangeAspect="1"/>
          </p:cNvPicPr>
          <p:nvPr/>
        </p:nvPicPr>
        <p:blipFill>
          <a:blip r:embed="rId4">
            <a:extLst/>
          </a:blip>
          <a:stretch>
            <a:fillRect/>
          </a:stretch>
        </p:blipFill>
        <p:spPr>
          <a:xfrm>
            <a:off x="4499125" y="3848458"/>
            <a:ext cx="4616609" cy="2040542"/>
          </a:xfrm>
          <a:prstGeom prst="rect">
            <a:avLst/>
          </a:prstGeom>
          <a:ln w="12700"/>
        </p:spPr>
      </p:pic>
      <p:grpSp>
        <p:nvGrpSpPr>
          <p:cNvPr id="207" name="In the WP the quoted energy requirements were driven by what was considered feasible (mostly cost) rather than physics arguments…"/>
          <p:cNvGrpSpPr/>
          <p:nvPr/>
        </p:nvGrpSpPr>
        <p:grpSpPr>
          <a:xfrm>
            <a:off x="661537" y="1178489"/>
            <a:ext cx="8009358" cy="5080001"/>
            <a:chOff x="0" y="0"/>
            <a:chExt cx="8009356" cy="5080000"/>
          </a:xfrm>
        </p:grpSpPr>
        <p:sp>
          <p:nvSpPr>
            <p:cNvPr id="206" name="In the WP the quoted energy requirements were driven by what was considered feasible (mostly cost) rather than physics arguments…"/>
            <p:cNvSpPr txBox="1"/>
            <p:nvPr/>
          </p:nvSpPr>
          <p:spPr>
            <a:xfrm>
              <a:off x="215900" y="139700"/>
              <a:ext cx="7577557" cy="4521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800">
                  <a:solidFill>
                    <a:srgbClr val="021EAA"/>
                  </a:solidFill>
                </a:defRPr>
              </a:pPr>
              <a:r>
                <a:t>In the WP the quoted energy requirements were driven by what was considered feasible (mostly cost) rather than physics arguments</a:t>
              </a:r>
            </a:p>
            <a:p>
              <a:pPr lvl="1">
                <a:defRPr sz="3300">
                  <a:solidFill>
                    <a:srgbClr val="021EAA"/>
                  </a:solidFill>
                </a:defRPr>
              </a:pPr>
            </a:p>
            <a:p>
              <a:pPr lvl="1" marL="851958" indent="-407458">
                <a:buClr>
                  <a:srgbClr val="FF2600"/>
                </a:buClr>
                <a:buSzPct val="175000"/>
                <a:buChar char="•"/>
                <a:defRPr sz="2800"/>
              </a:pPr>
              <a:r>
                <a:t>Is √s=90/140 GeV enough?</a:t>
              </a:r>
            </a:p>
            <a:p>
              <a:pPr lvl="1" marL="851958" indent="-407458">
                <a:buClr>
                  <a:srgbClr val="FF2600"/>
                </a:buClr>
                <a:buSzPct val="175000"/>
                <a:buChar char="•"/>
                <a:defRPr sz="2800"/>
              </a:pPr>
              <a:r>
                <a:t>Would 40/64 GeV already do the job?</a:t>
              </a:r>
            </a:p>
            <a:p>
              <a:pPr lvl="1" marL="851958" indent="-407458">
                <a:buClr>
                  <a:srgbClr val="FF2600"/>
                </a:buClr>
                <a:buSzPct val="175000"/>
                <a:buChar char="•"/>
                <a:defRPr sz="2800"/>
              </a:pPr>
              <a:r>
                <a:t>What would one miss?</a:t>
              </a:r>
            </a:p>
            <a:p>
              <a:pPr>
                <a:defRPr sz="2800"/>
              </a:pPr>
            </a:p>
            <a:p>
              <a:pPr>
                <a:defRPr sz="2800"/>
              </a:pPr>
              <a:r>
                <a:t>This is not a question of which facility but of defining requirement for the machine designer.</a:t>
              </a:r>
            </a:p>
          </p:txBody>
        </p:sp>
        <p:pic>
          <p:nvPicPr>
            <p:cNvPr id="205" name="In the WP the quoted energy requirements were driven by what was considered feasible (mostly cost) rather than physics arguments…" descr="In the WP the quoted energy requirements were driven by what was considered feasible (mostly cost) rather than physics arguments…"/>
            <p:cNvPicPr>
              <a:picLocks noChangeAspect="0"/>
            </p:cNvPicPr>
            <p:nvPr/>
          </p:nvPicPr>
          <p:blipFill>
            <a:blip r:embed="rId5">
              <a:extLst/>
            </a:blip>
            <a:stretch>
              <a:fillRect/>
            </a:stretch>
          </p:blipFill>
          <p:spPr>
            <a:xfrm>
              <a:off x="0" y="-1"/>
              <a:ext cx="8009357" cy="5080001"/>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7"/>
                                        </p:tgtEl>
                                        <p:attrNameLst>
                                          <p:attrName>style.visibility</p:attrName>
                                        </p:attrNameLst>
                                      </p:cBhvr>
                                      <p:to>
                                        <p:strVal val="visible"/>
                                      </p:to>
                                    </p:set>
                                    <p:anim calcmode="lin" valueType="num">
                                      <p:cBhvr>
                                        <p:cTn id="7" dur="750" fill="hold"/>
                                        <p:tgtEl>
                                          <p:spTgt spid="207"/>
                                        </p:tgtEl>
                                        <p:attrNameLst>
                                          <p:attrName>ppt_w</p:attrName>
                                        </p:attrNameLst>
                                      </p:cBhvr>
                                      <p:tavLst>
                                        <p:tav tm="0">
                                          <p:val>
                                            <p:fltVal val="0"/>
                                          </p:val>
                                        </p:tav>
                                        <p:tav tm="100000">
                                          <p:val>
                                            <p:strVal val="#ppt_w"/>
                                          </p:val>
                                        </p:tav>
                                      </p:tavLst>
                                    </p:anim>
                                    <p:anim calcmode="lin" valueType="num">
                                      <p:cBhvr>
                                        <p:cTn id="8" dur="750" fill="hold"/>
                                        <p:tgtEl>
                                          <p:spTgt spid="2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cover.pdf" descr="cover.pdf"/>
          <p:cNvPicPr>
            <a:picLocks noChangeAspect="1"/>
          </p:cNvPicPr>
          <p:nvPr/>
        </p:nvPicPr>
        <p:blipFill>
          <a:blip r:embed="rId2">
            <a:extLst/>
          </a:blip>
          <a:srcRect l="0" t="7057" r="0" b="34847"/>
          <a:stretch>
            <a:fillRect/>
          </a:stretch>
        </p:blipFill>
        <p:spPr>
          <a:xfrm>
            <a:off x="-3089" y="-10660"/>
            <a:ext cx="9150178" cy="6879321"/>
          </a:xfrm>
          <a:prstGeom prst="rect">
            <a:avLst/>
          </a:prstGeom>
          <a:ln w="12700"/>
        </p:spPr>
      </p:pic>
      <p:sp>
        <p:nvSpPr>
          <p:cNvPr id="212" name="Thomas Ullrich (BNL/Yale)…"/>
          <p:cNvSpPr txBox="1"/>
          <p:nvPr/>
        </p:nvSpPr>
        <p:spPr>
          <a:xfrm>
            <a:off x="1008108" y="5640975"/>
            <a:ext cx="4851879" cy="1083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b="1" i="1" sz="2200">
                <a:uFill>
                  <a:solidFill>
                    <a:srgbClr val="000000"/>
                  </a:solidFill>
                </a:uFill>
                <a:latin typeface="+mn-lt"/>
                <a:ea typeface="+mn-ea"/>
                <a:cs typeface="+mn-cs"/>
                <a:sym typeface="Arial"/>
              </a:defRPr>
            </a:pPr>
            <a:r>
              <a:t>          Thomas Ullrich (BNL/Yale)</a:t>
            </a:r>
          </a:p>
          <a:p>
            <a:pPr marL="40639" marR="40639" defTabSz="914400">
              <a:defRPr b="1" sz="2200">
                <a:uFill>
                  <a:solidFill>
                    <a:srgbClr val="000000"/>
                  </a:solidFill>
                </a:uFill>
                <a:latin typeface="+mn-lt"/>
                <a:ea typeface="+mn-ea"/>
                <a:cs typeface="+mn-cs"/>
                <a:sym typeface="Arial"/>
              </a:defRPr>
            </a:pPr>
            <a:r>
              <a:t>     HIT Seminar</a:t>
            </a:r>
          </a:p>
          <a:p>
            <a:pPr marL="40639" marR="40639" defTabSz="914400">
              <a:defRPr b="1" sz="2200">
                <a:uFill>
                  <a:solidFill>
                    <a:srgbClr val="000000"/>
                  </a:solidFill>
                </a:uFill>
                <a:latin typeface="+mn-lt"/>
                <a:ea typeface="+mn-ea"/>
                <a:cs typeface="+mn-cs"/>
                <a:sym typeface="Arial"/>
              </a:defRPr>
            </a:pPr>
            <a:r>
              <a:t>LBL, May 29, 2018</a:t>
            </a:r>
          </a:p>
        </p:txBody>
      </p:sp>
      <p:pic>
        <p:nvPicPr>
          <p:cNvPr id="213" name="BNL_Logo_white.pdf" descr="BNL_Logo_white.pdf"/>
          <p:cNvPicPr>
            <a:picLocks noChangeAspect="1"/>
          </p:cNvPicPr>
          <p:nvPr/>
        </p:nvPicPr>
        <p:blipFill>
          <a:blip r:embed="rId3">
            <a:extLst/>
          </a:blip>
          <a:stretch>
            <a:fillRect/>
          </a:stretch>
        </p:blipFill>
        <p:spPr>
          <a:xfrm>
            <a:off x="6419835" y="5802153"/>
            <a:ext cx="2674189" cy="989303"/>
          </a:xfrm>
          <a:prstGeom prst="rect">
            <a:avLst/>
          </a:prstGeom>
          <a:ln w="12700"/>
        </p:spPr>
      </p:pic>
      <p:sp>
        <p:nvSpPr>
          <p:cNvPr id="214" name="arXiv:1708.01527…"/>
          <p:cNvSpPr txBox="1"/>
          <p:nvPr/>
        </p:nvSpPr>
        <p:spPr>
          <a:xfrm>
            <a:off x="1204825" y="2755899"/>
            <a:ext cx="6979482" cy="233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sz="1800">
                <a:solidFill>
                  <a:srgbClr val="FFFFFF"/>
                </a:solidFill>
              </a:defRPr>
            </a:pPr>
            <a:r>
              <a:t>arXiv:1708.01527</a:t>
            </a:r>
          </a:p>
          <a:p>
            <a:pPr algn="ctr">
              <a:defRPr b="1" sz="1800">
                <a:solidFill>
                  <a:srgbClr val="FFFFFF"/>
                </a:solidFill>
              </a:defRPr>
            </a:pPr>
            <a:r>
              <a:t>E.C. Aschenauer (BNL), S. Fazio  (BNL), J.H. Lee  (BNL), H. Mantysaari  (Jyväskylä), B. S. Page  (BNL), B. Schenke  (BNL), TU  (BNL), R. Venugopalan (BNL), P. Zurita (BNL)</a:t>
            </a:r>
          </a:p>
          <a:p>
            <a:pPr algn="ctr">
              <a:defRPr b="1" sz="1800">
                <a:solidFill>
                  <a:srgbClr val="FFFFFF"/>
                </a:solidFill>
              </a:defRPr>
            </a:pPr>
            <a:r>
              <a:t>and the help/input of:</a:t>
            </a:r>
          </a:p>
          <a:p>
            <a:pPr algn="ctr">
              <a:defRPr b="1" sz="1800">
                <a:solidFill>
                  <a:srgbClr val="FFFFFF"/>
                </a:solidFill>
              </a:defRPr>
            </a:pPr>
            <a:r>
              <a:t>M. Diehl (DESY), A. Dumitru (Baruch), A. Kiselev (BNL), H. Paukkunen (Jyvaskyla), R. Sassot (Buenos Aires), V. Skokov (RBRC/BNL), M. Stratmann (Tubingen), L. Zheng (CCNU).</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17" name="Lessons from DIS Experiments (I)"/>
          <p:cNvSpPr txBox="1"/>
          <p:nvPr>
            <p:ph type="title"/>
          </p:nvPr>
        </p:nvSpPr>
        <p:spPr>
          <a:prstGeom prst="rect">
            <a:avLst/>
          </a:prstGeom>
        </p:spPr>
        <p:txBody>
          <a:bodyPr/>
          <a:lstStyle/>
          <a:p>
            <a:pPr/>
            <a:r>
              <a:t>Lessons from DIS Experiments (I)</a:t>
            </a:r>
          </a:p>
        </p:txBody>
      </p:sp>
      <p:sp>
        <p:nvSpPr>
          <p:cNvPr id="218" name="Parton distribution functions (PDFs) generated using pQCD+DGLAP evolution equations (along Q2)…"/>
          <p:cNvSpPr txBox="1"/>
          <p:nvPr>
            <p:ph type="body" sz="half" idx="1"/>
          </p:nvPr>
        </p:nvSpPr>
        <p:spPr>
          <a:xfrm>
            <a:off x="51533" y="727116"/>
            <a:ext cx="8931276" cy="1664103"/>
          </a:xfrm>
          <a:prstGeom prst="rect">
            <a:avLst/>
          </a:prstGeom>
        </p:spPr>
        <p:txBody>
          <a:bodyPr/>
          <a:lstStyle/>
          <a:p>
            <a:pPr lvl="1">
              <a:defRPr sz="2300"/>
            </a:pPr>
            <a:r>
              <a:t>Parton distribution functions (PDFs) generated using pQCD+DGLAP evolution equations (along Q</a:t>
            </a:r>
            <a:r>
              <a:rPr baseline="31999"/>
              <a:t>2</a:t>
            </a:r>
            <a:r>
              <a:t>)</a:t>
            </a:r>
          </a:p>
          <a:p>
            <a:pPr lvl="1">
              <a:defRPr sz="2300"/>
            </a:pPr>
            <a:r>
              <a:t>Quarks: q</a:t>
            </a:r>
            <a:r>
              <a:rPr baseline="-5999"/>
              <a:t>i</a:t>
            </a:r>
            <a:r>
              <a:t>(x,Q</a:t>
            </a:r>
            <a:r>
              <a:rPr baseline="31999"/>
              <a:t>2</a:t>
            </a:r>
            <a:r>
              <a:t>) from F</a:t>
            </a:r>
            <a:r>
              <a:rPr baseline="-5999"/>
              <a:t>2  </a:t>
            </a:r>
            <a:r>
              <a:t>(or reduced cross-section)</a:t>
            </a:r>
          </a:p>
          <a:p>
            <a:pPr lvl="1">
              <a:defRPr sz="2300"/>
            </a:pPr>
            <a:r>
              <a:t>Gluons: g(x,Q</a:t>
            </a:r>
            <a:r>
              <a:rPr baseline="31999"/>
              <a:t>2</a:t>
            </a:r>
            <a:r>
              <a:t>) through scaling violation: dF</a:t>
            </a:r>
            <a:r>
              <a:rPr baseline="31999"/>
              <a:t>2</a:t>
            </a:r>
            <a:r>
              <a:t>/dlnQ</a:t>
            </a:r>
            <a:r>
              <a:rPr baseline="31999"/>
              <a:t>2</a:t>
            </a:r>
          </a:p>
        </p:txBody>
      </p:sp>
      <p:sp>
        <p:nvSpPr>
          <p:cNvPr id="219"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23" name="Group"/>
          <p:cNvGrpSpPr/>
          <p:nvPr/>
        </p:nvGrpSpPr>
        <p:grpSpPr>
          <a:xfrm>
            <a:off x="228600" y="2411896"/>
            <a:ext cx="8595195" cy="4354159"/>
            <a:chOff x="0" y="0"/>
            <a:chExt cx="8595194" cy="4354157"/>
          </a:xfrm>
        </p:grpSpPr>
        <p:pic>
          <p:nvPicPr>
            <p:cNvPr id="220" name="HERA_PDF_1.pdf" descr="HERA_PDF_1.pdf"/>
            <p:cNvPicPr>
              <a:picLocks noChangeAspect="1"/>
            </p:cNvPicPr>
            <p:nvPr/>
          </p:nvPicPr>
          <p:blipFill>
            <a:blip r:embed="rId3">
              <a:extLst/>
            </a:blip>
            <a:stretch>
              <a:fillRect/>
            </a:stretch>
          </p:blipFill>
          <p:spPr>
            <a:xfrm>
              <a:off x="4452148" y="0"/>
              <a:ext cx="4143047" cy="4354158"/>
            </a:xfrm>
            <a:prstGeom prst="rect">
              <a:avLst/>
            </a:prstGeom>
            <a:ln w="12700" cap="flat">
              <a:noFill/>
              <a:round/>
            </a:ln>
            <a:effectLst/>
          </p:spPr>
        </p:pic>
        <p:pic>
          <p:nvPicPr>
            <p:cNvPr id="221" name="F2_HERA2_layers_4.pdf" descr="F2_HERA2_layers_4.pdf"/>
            <p:cNvPicPr>
              <a:picLocks noChangeAspect="1"/>
            </p:cNvPicPr>
            <p:nvPr/>
          </p:nvPicPr>
          <p:blipFill>
            <a:blip r:embed="rId4">
              <a:extLst/>
            </a:blip>
            <a:stretch>
              <a:fillRect/>
            </a:stretch>
          </p:blipFill>
          <p:spPr>
            <a:xfrm>
              <a:off x="0" y="59469"/>
              <a:ext cx="2934318" cy="4235219"/>
            </a:xfrm>
            <a:prstGeom prst="rect">
              <a:avLst/>
            </a:prstGeom>
            <a:ln w="12700" cap="flat">
              <a:noFill/>
              <a:round/>
            </a:ln>
            <a:effectLst/>
          </p:spPr>
        </p:pic>
        <p:sp>
          <p:nvSpPr>
            <p:cNvPr id="222" name="QCD"/>
            <p:cNvSpPr/>
            <p:nvPr/>
          </p:nvSpPr>
          <p:spPr>
            <a:xfrm>
              <a:off x="3058233" y="1446594"/>
              <a:ext cx="1270001" cy="1162859"/>
            </a:xfrm>
            <a:prstGeom prst="rightArrow">
              <a:avLst>
                <a:gd name="adj1" fmla="val 49298"/>
                <a:gd name="adj2" fmla="val 70284"/>
              </a:avLst>
            </a:prstGeom>
            <a:solidFill>
              <a:schemeClr val="accent1">
                <a:hueOff val="47394"/>
                <a:satOff val="-25753"/>
                <a:lumOff val="-7544"/>
              </a:schemeClr>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defTabSz="914400">
                <a:defRPr sz="2400">
                  <a:solidFill>
                    <a:srgbClr val="FFFFFF"/>
                  </a:solidFill>
                  <a:uFill>
                    <a:solidFill>
                      <a:srgbClr val="000000"/>
                    </a:solidFill>
                  </a:uFill>
                  <a:latin typeface="+mn-lt"/>
                  <a:ea typeface="+mn-ea"/>
                  <a:cs typeface="+mn-cs"/>
                  <a:sym typeface="Arial"/>
                </a:defRPr>
              </a:lvl1pPr>
            </a:lstStyle>
            <a:p>
              <a:pPr/>
              <a:r>
                <a:t>QCD</a:t>
              </a:r>
            </a:p>
          </p:txBody>
        </p:sp>
      </p:grpSp>
      <p:grpSp>
        <p:nvGrpSpPr>
          <p:cNvPr id="226" name="Group"/>
          <p:cNvGrpSpPr/>
          <p:nvPr/>
        </p:nvGrpSpPr>
        <p:grpSpPr>
          <a:xfrm>
            <a:off x="38046" y="2592030"/>
            <a:ext cx="8984493" cy="3980785"/>
            <a:chOff x="0" y="-171450"/>
            <a:chExt cx="8984491" cy="3980784"/>
          </a:xfrm>
        </p:grpSpPr>
        <p:pic>
          <p:nvPicPr>
            <p:cNvPr id="224" name="cteq14_ep_Q2_combo.pdf" descr="cteq14_ep_Q2_combo.pdf"/>
            <p:cNvPicPr>
              <a:picLocks noChangeAspect="1"/>
            </p:cNvPicPr>
            <p:nvPr/>
          </p:nvPicPr>
          <p:blipFill>
            <a:blip r:embed="rId5">
              <a:extLst/>
            </a:blip>
            <a:stretch>
              <a:fillRect/>
            </a:stretch>
          </p:blipFill>
          <p:spPr>
            <a:xfrm>
              <a:off x="0" y="151219"/>
              <a:ext cx="4658629" cy="3244340"/>
            </a:xfrm>
            <a:prstGeom prst="rect">
              <a:avLst/>
            </a:prstGeom>
            <a:ln w="12700" cap="flat">
              <a:noFill/>
              <a:round/>
            </a:ln>
            <a:effectLst/>
          </p:spPr>
        </p:pic>
        <p:sp>
          <p:nvSpPr>
            <p:cNvPr id="225" name="Large uncertainties at  x=10-3 and 10-4 at the small Q2 although high quality data exist.…"/>
            <p:cNvSpPr txBox="1"/>
            <p:nvPr/>
          </p:nvSpPr>
          <p:spPr>
            <a:xfrm>
              <a:off x="4517974" y="-171451"/>
              <a:ext cx="4466518" cy="39807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marL="508000" marR="41275" indent="-254000" defTabSz="914400">
                <a:spcBef>
                  <a:spcPts val="400"/>
                </a:spcBef>
                <a:buClr>
                  <a:srgbClr val="FF2600"/>
                </a:buClr>
                <a:buSzPct val="150000"/>
                <a:buChar char="•"/>
                <a:defRPr sz="2300">
                  <a:solidFill>
                    <a:srgbClr val="021EAA"/>
                  </a:solidFill>
                  <a:uFill>
                    <a:solidFill>
                      <a:srgbClr val="000000"/>
                    </a:solidFill>
                  </a:uFill>
                  <a:latin typeface="+mn-lt"/>
                  <a:ea typeface="+mn-ea"/>
                  <a:cs typeface="+mn-cs"/>
                  <a:sym typeface="Arial"/>
                </a:defRPr>
              </a:pPr>
              <a:r>
                <a:t>Large uncertainties at  x=10</a:t>
              </a:r>
              <a:r>
                <a:rPr baseline="31999"/>
                <a:t>-3</a:t>
              </a:r>
              <a:r>
                <a:t> and 10</a:t>
              </a:r>
              <a:r>
                <a:rPr baseline="31999"/>
                <a:t>-4</a:t>
              </a:r>
              <a:r>
                <a:t> at the small Q</a:t>
              </a:r>
              <a:r>
                <a:rPr baseline="31999"/>
                <a:t>2</a:t>
              </a:r>
              <a:r>
                <a:t> although high quality data exist. </a:t>
              </a:r>
            </a:p>
            <a:p>
              <a:pPr lvl="1" marL="508000" marR="41275" indent="-254000" defTabSz="914400">
                <a:spcBef>
                  <a:spcPts val="400"/>
                </a:spcBef>
                <a:buClr>
                  <a:srgbClr val="FF2600"/>
                </a:buClr>
                <a:buSzPct val="150000"/>
                <a:buChar char="•"/>
                <a:defRPr sz="2300">
                  <a:solidFill>
                    <a:srgbClr val="021EAA"/>
                  </a:solidFill>
                  <a:uFill>
                    <a:solidFill>
                      <a:srgbClr val="000000"/>
                    </a:solidFill>
                  </a:uFill>
                  <a:latin typeface="+mn-lt"/>
                  <a:ea typeface="+mn-ea"/>
                  <a:cs typeface="+mn-cs"/>
                  <a:sym typeface="Arial"/>
                </a:defRPr>
              </a:pPr>
              <a:r>
                <a:t>The precision of low Q</a:t>
              </a:r>
              <a:r>
                <a:rPr baseline="31999"/>
                <a:t>2</a:t>
              </a:r>
              <a:r>
                <a:t> data is ineffectual due to the lack of data at the larger Q</a:t>
              </a:r>
              <a:r>
                <a:rPr baseline="31999"/>
                <a:t>2</a:t>
              </a:r>
              <a:r>
                <a:t> (Evolution from low to high Q</a:t>
              </a:r>
              <a:r>
                <a:rPr baseline="31999"/>
                <a:t>2</a:t>
              </a:r>
              <a:r>
                <a:t>)</a:t>
              </a:r>
            </a:p>
            <a:p>
              <a:pPr lvl="1" marL="736600" marR="41275" indent="-482600" defTabSz="914400">
                <a:spcBef>
                  <a:spcPts val="400"/>
                </a:spcBef>
                <a:buClr>
                  <a:srgbClr val="FF2600"/>
                </a:buClr>
                <a:buSzPct val="150000"/>
                <a:buChar char="➡"/>
                <a:defRPr sz="2300">
                  <a:solidFill>
                    <a:srgbClr val="FF2600"/>
                  </a:solidFill>
                  <a:uFill>
                    <a:solidFill>
                      <a:srgbClr val="000000"/>
                    </a:solidFill>
                  </a:uFill>
                  <a:latin typeface="+mn-lt"/>
                  <a:ea typeface="+mn-ea"/>
                  <a:cs typeface="+mn-cs"/>
                  <a:sym typeface="Arial"/>
                </a:defRPr>
              </a:pPr>
              <a:r>
                <a:rPr b="1"/>
                <a:t>Lesson</a:t>
              </a:r>
              <a:r>
                <a:rPr u="sng"/>
                <a:t>:</a:t>
              </a:r>
              <a:r>
                <a:t> Large Q</a:t>
              </a:r>
              <a:r>
                <a:rPr baseline="31999"/>
                <a:t>2</a:t>
              </a:r>
              <a:r>
                <a:t> lever arm is key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23"/>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P build="whole" bldLvl="1" animBg="1" rev="0" advAuto="0" spid="226"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31" name="Lessons from DIS Experiments (II)"/>
          <p:cNvSpPr txBox="1"/>
          <p:nvPr>
            <p:ph type="title"/>
          </p:nvPr>
        </p:nvSpPr>
        <p:spPr>
          <a:prstGeom prst="rect">
            <a:avLst/>
          </a:prstGeom>
        </p:spPr>
        <p:txBody>
          <a:bodyPr/>
          <a:lstStyle/>
          <a:p>
            <a:pPr/>
            <a:r>
              <a:t>Lessons from DIS Experiments (II)</a:t>
            </a:r>
          </a:p>
        </p:txBody>
      </p:sp>
      <p:sp>
        <p:nvSpPr>
          <p:cNvPr id="232" name="Things go terrible wrong at low energies (here e+p)…"/>
          <p:cNvSpPr txBox="1"/>
          <p:nvPr>
            <p:ph type="body" sz="half" idx="1"/>
          </p:nvPr>
        </p:nvSpPr>
        <p:spPr>
          <a:xfrm>
            <a:off x="259976" y="5016213"/>
            <a:ext cx="8624048" cy="1726945"/>
          </a:xfrm>
          <a:prstGeom prst="rect">
            <a:avLst/>
          </a:prstGeom>
        </p:spPr>
        <p:txBody>
          <a:bodyPr/>
          <a:lstStyle/>
          <a:p>
            <a:pPr lvl="1" marL="234461" indent="-234461">
              <a:defRPr sz="2400"/>
            </a:pPr>
            <a:r>
              <a:t>Things go terrible wrong at low energies (here e+p)</a:t>
            </a:r>
          </a:p>
          <a:p>
            <a:pPr lvl="1" marL="234461" indent="-234461">
              <a:defRPr sz="2400">
                <a:solidFill>
                  <a:srgbClr val="021EAA"/>
                </a:solidFill>
              </a:defRPr>
            </a:pPr>
            <a:r>
              <a:rPr b="1"/>
              <a:t>Lesson</a:t>
            </a:r>
            <a:r>
              <a:t>: The small x and large Q</a:t>
            </a:r>
            <a:r>
              <a:rPr baseline="31999"/>
              <a:t>2</a:t>
            </a:r>
            <a:r>
              <a:t> region governs the precision with which gluon distributions can be extracted from scaling violations (same for e+A)</a:t>
            </a:r>
          </a:p>
        </p:txBody>
      </p:sp>
      <p:sp>
        <p:nvSpPr>
          <p:cNvPr id="233"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4" name="E665_F2_gluon-combo.pdf" descr="E665_F2_gluon-combo.pdf"/>
          <p:cNvPicPr>
            <a:picLocks noChangeAspect="1"/>
          </p:cNvPicPr>
          <p:nvPr/>
        </p:nvPicPr>
        <p:blipFill>
          <a:blip r:embed="rId2">
            <a:extLst/>
          </a:blip>
          <a:stretch>
            <a:fillRect/>
          </a:stretch>
        </p:blipFill>
        <p:spPr>
          <a:xfrm>
            <a:off x="357647" y="783205"/>
            <a:ext cx="6668297" cy="4156241"/>
          </a:xfrm>
          <a:prstGeom prst="rect">
            <a:avLst/>
          </a:prstGeom>
          <a:ln w="12700"/>
        </p:spPr>
      </p:pic>
      <p:sp>
        <p:nvSpPr>
          <p:cNvPr id="235" name="Fixed target E665: ep at √s = 31 GeV"/>
          <p:cNvSpPr txBox="1"/>
          <p:nvPr/>
        </p:nvSpPr>
        <p:spPr>
          <a:xfrm>
            <a:off x="3748485" y="783205"/>
            <a:ext cx="5200205" cy="447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atin typeface="+mn-lt"/>
                <a:ea typeface="+mn-ea"/>
                <a:cs typeface="+mn-cs"/>
                <a:sym typeface="Arial"/>
              </a:defRPr>
            </a:lvl1pPr>
          </a:lstStyle>
          <a:p>
            <a:pPr/>
            <a:r>
              <a:t>Fixed target E665: ep at √s = 31 GeV</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38" name="Lessons from Heavy-Ion Collisions"/>
          <p:cNvSpPr txBox="1"/>
          <p:nvPr>
            <p:ph type="title"/>
          </p:nvPr>
        </p:nvSpPr>
        <p:spPr>
          <a:prstGeom prst="rect">
            <a:avLst/>
          </a:prstGeom>
        </p:spPr>
        <p:txBody>
          <a:bodyPr/>
          <a:lstStyle/>
          <a:p>
            <a:pPr/>
            <a:r>
              <a:t>Lessons from Heavy-Ion Collisions</a:t>
            </a:r>
          </a:p>
        </p:txBody>
      </p:sp>
      <p:sp>
        <p:nvSpPr>
          <p:cNvPr id="239" name="Recall Pb+Pb program at SPS with √sNN  = 17.2 GeV…"/>
          <p:cNvSpPr txBox="1"/>
          <p:nvPr>
            <p:ph type="body" sz="half" idx="1"/>
          </p:nvPr>
        </p:nvSpPr>
        <p:spPr>
          <a:xfrm>
            <a:off x="190500" y="4089886"/>
            <a:ext cx="8763000" cy="2679701"/>
          </a:xfrm>
          <a:prstGeom prst="rect">
            <a:avLst/>
          </a:prstGeom>
        </p:spPr>
        <p:txBody>
          <a:bodyPr/>
          <a:lstStyle/>
          <a:p>
            <a:pPr lvl="1">
              <a:defRPr sz="2200">
                <a:solidFill>
                  <a:srgbClr val="021EAA"/>
                </a:solidFill>
              </a:defRPr>
            </a:pPr>
            <a:r>
              <a:t>Recall Pb+Pb program at SPS with √s</a:t>
            </a:r>
            <a:r>
              <a:rPr baseline="-5999"/>
              <a:t>NN</a:t>
            </a:r>
            <a:r>
              <a:t>  = 17.2 GeV</a:t>
            </a:r>
          </a:p>
          <a:p>
            <a:pPr lvl="1">
              <a:defRPr sz="2200"/>
            </a:pPr>
            <a:r>
              <a:rPr b="1"/>
              <a:t>Lesson from RHIC:</a:t>
            </a:r>
            <a:r>
              <a:t> need a significant √s range and reach well beyond those of prior fixed target DIS (e/μ/ν+A) machines.</a:t>
            </a:r>
          </a:p>
          <a:p>
            <a:pPr lvl="1">
              <a:defRPr sz="2200"/>
            </a:pPr>
            <a:r>
              <a:t>In DIS the kinematic equivalent of √s in heavy-ion collisions is the range in x for fixed Q</a:t>
            </a:r>
            <a:r>
              <a:rPr baseline="31999"/>
              <a:t>2</a:t>
            </a:r>
            <a:r>
              <a:t> (Q</a:t>
            </a:r>
            <a:r>
              <a:rPr baseline="31999"/>
              <a:t>2</a:t>
            </a:r>
            <a:r>
              <a:t>  ~ x∙s)</a:t>
            </a:r>
          </a:p>
          <a:p>
            <a:pPr lvl="1">
              <a:defRPr sz="2200"/>
            </a:pPr>
            <a:r>
              <a:t>EIC at max(min) energy range: For e+A at  fixed Q</a:t>
            </a:r>
            <a:r>
              <a:rPr baseline="31999"/>
              <a:t>2</a:t>
            </a:r>
            <a:r>
              <a:t>, range in x is a factor of &gt; 20(4) greater than available at fixed-target machines</a:t>
            </a:r>
          </a:p>
        </p:txBody>
      </p:sp>
      <p:sp>
        <p:nvSpPr>
          <p:cNvPr id="240"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1" name="Rcp_RHIC_LHC.pdf" descr="Rcp_RHIC_LHC.pdf"/>
          <p:cNvPicPr>
            <a:picLocks noChangeAspect="1"/>
          </p:cNvPicPr>
          <p:nvPr/>
        </p:nvPicPr>
        <p:blipFill>
          <a:blip r:embed="rId3">
            <a:extLst/>
          </a:blip>
          <a:stretch>
            <a:fillRect/>
          </a:stretch>
        </p:blipFill>
        <p:spPr>
          <a:xfrm>
            <a:off x="475420" y="854436"/>
            <a:ext cx="4363791" cy="3143014"/>
          </a:xfrm>
          <a:prstGeom prst="rect">
            <a:avLst/>
          </a:prstGeom>
          <a:ln w="12700"/>
        </p:spPr>
      </p:pic>
      <p:sp>
        <p:nvSpPr>
          <p:cNvPr id="242" name="Charged hadron suppression, expressed by RCP, measured at RHIC energies, √sNN  = 11.5 - 200 GeV and at the LHC at √sNN  = 2.76 TeV."/>
          <p:cNvSpPr txBox="1"/>
          <p:nvPr/>
        </p:nvSpPr>
        <p:spPr>
          <a:xfrm>
            <a:off x="5000449" y="854436"/>
            <a:ext cx="4007851"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solidFill>
                  <a:srgbClr val="021EAA"/>
                </a:solidFill>
              </a:defRPr>
            </a:pPr>
            <a:r>
              <a:t>Charged hadron suppression, expressed by R</a:t>
            </a:r>
            <a:r>
              <a:rPr baseline="-5999"/>
              <a:t>CP</a:t>
            </a:r>
            <a:r>
              <a:t>, measured at RHIC energies, √s</a:t>
            </a:r>
            <a:r>
              <a:rPr baseline="-5999"/>
              <a:t>NN</a:t>
            </a:r>
            <a:r>
              <a:t>  = 11.5 - 200 GeV and at the LHC at √s</a:t>
            </a:r>
            <a:r>
              <a:rPr baseline="-5999"/>
              <a:t>NN</a:t>
            </a:r>
            <a:r>
              <a:t>  = 2.76 TeV.</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