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lvl1pPr>
    <a:lvl2pPr marL="40639" marR="40639" indent="2667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lvl2pPr>
    <a:lvl3pPr marL="40639" marR="40639" indent="533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lvl3pPr>
    <a:lvl4pPr marL="40639" marR="40639" indent="800099"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lvl4pPr>
    <a:lvl5pPr marL="40639" marR="40639" indent="1066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lvl5pPr>
    <a:lvl6pPr marL="40639" marR="40639" indent="13335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lvl6pPr>
    <a:lvl7pPr marL="40639" marR="40639" indent="16129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lvl7pPr>
    <a:lvl8pPr marL="40639" marR="40639" indent="1879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lvl8pPr>
    <a:lvl9pPr marL="40639" marR="40639" indent="21463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Times New Roman"/>
          <a:ea typeface="Times New Roman"/>
          <a:cs typeface="Times New Roman"/>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ph type="sldImg"/>
          </p:nvPr>
        </p:nvSpPr>
        <p:spPr>
          <a:xfrm>
            <a:off x="1143000" y="685800"/>
            <a:ext cx="4572000" cy="3429000"/>
          </a:xfrm>
          <a:prstGeom prst="rect">
            <a:avLst/>
          </a:prstGeom>
        </p:spPr>
        <p:txBody>
          <a:bodyPr/>
          <a:lstStyle/>
          <a:p>
            <a:pPr/>
          </a:p>
        </p:txBody>
      </p:sp>
      <p:sp>
        <p:nvSpPr>
          <p:cNvPr id="88" name="Shape 8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sldImg"/>
          </p:nvPr>
        </p:nvSpPr>
        <p:spPr>
          <a:prstGeom prst="rect">
            <a:avLst/>
          </a:prstGeom>
        </p:spPr>
        <p:txBody>
          <a:bodyPr/>
          <a:lstStyle/>
          <a:p>
            <a:pPr/>
          </a:p>
        </p:txBody>
      </p:sp>
      <p:sp>
        <p:nvSpPr>
          <p:cNvPr id="100" name="Shape 100"/>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pPr/>
            <a:r>
              <a:t>The glue that binds us all: Imaging matter below 10-15 m with an Electron-Ion Collider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ph type="sldImg"/>
          </p:nvPr>
        </p:nvSpPr>
        <p:spPr>
          <a:prstGeom prst="rect">
            <a:avLst/>
          </a:prstGeom>
        </p:spPr>
        <p:txBody>
          <a:bodyPr/>
          <a:lstStyle/>
          <a:p>
            <a:pPr/>
          </a:p>
        </p:txBody>
      </p:sp>
      <p:sp>
        <p:nvSpPr>
          <p:cNvPr id="376" name="Shape 376"/>
          <p:cNvSpPr/>
          <p:nvPr>
            <p:ph type="body" sz="quarter" idx="1"/>
          </p:nvPr>
        </p:nvSpPr>
        <p:spPr>
          <a:prstGeom prst="rect">
            <a:avLst/>
          </a:prstGeom>
        </p:spPr>
        <p:txBody>
          <a:bodyPr/>
          <a:lstStyle>
            <a:lvl1pPr>
              <a:defRPr sz="2300">
                <a:latin typeface="Helvetica"/>
                <a:ea typeface="Helvetica"/>
                <a:cs typeface="Helvetica"/>
                <a:sym typeface="Helvetica"/>
              </a:defRPr>
            </a:lvl1pPr>
          </a:lstStyle>
          <a:p>
            <a:pPr/>
            <a:r>
              <a:t>spin-dependent gluon distribution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defRPr sz="1800">
                <a:latin typeface="Helvetica"/>
                <a:ea typeface="Helvetica"/>
                <a:cs typeface="Helvetica"/>
                <a:sym typeface="Helvetica"/>
              </a:defRPr>
            </a:pPr>
          </a:p>
          <a:p>
            <a:pPr>
              <a:defRPr sz="1800">
                <a:latin typeface="Helvetica"/>
                <a:ea typeface="Helvetica"/>
                <a:cs typeface="Helvetica"/>
                <a:sym typeface="Helvetica"/>
              </a:defRPr>
            </a:pPr>
          </a:p>
          <a:p>
            <a:pPr>
              <a:defRPr sz="1800">
                <a:latin typeface="Helvetica"/>
                <a:ea typeface="Helvetica"/>
                <a:cs typeface="Helvetica"/>
                <a:sym typeface="Helvetica"/>
              </a:defRPr>
            </a:pPr>
            <a:r>
              <a:t>W2 can also be interpreted as the center-of-mass energy of the gauge boson nucleon system.</a:t>
            </a:r>
          </a:p>
          <a:p>
            <a:pPr>
              <a:defRPr sz="1800">
                <a:latin typeface="Helvetica"/>
                <a:ea typeface="Helvetica"/>
                <a:cs typeface="Helvetica"/>
                <a:sym typeface="Helvetica"/>
              </a:defRPr>
            </a:pPr>
            <a:r>
              <a:t>Q2 max = s</a:t>
            </a:r>
          </a:p>
          <a:p>
            <a:pPr>
              <a:defRPr sz="1800">
                <a:latin typeface="Helvetica"/>
                <a:ea typeface="Helvetica"/>
                <a:cs typeface="Helvetica"/>
                <a:sym typeface="Helvetica"/>
              </a:defRPr>
            </a:pPr>
            <a:r>
              <a:t>Q2: negative square of the momentum transfer q, denotes virtuality</a:t>
            </a:r>
          </a:p>
          <a:p>
            <a:pPr>
              <a:defRPr sz="1800">
                <a:latin typeface="Helvetica"/>
                <a:ea typeface="Helvetica"/>
                <a:cs typeface="Helvetica"/>
                <a:sym typeface="Helvetica"/>
              </a:defRPr>
            </a:pPr>
            <a:r>
              <a:t>x:  make Remark that for e+p 0 &lt; x &lt; 1 while for e+A scattering 0 &lt; x &lt; A.</a:t>
            </a:r>
          </a:p>
          <a:p>
            <a:pPr>
              <a:defRPr sz="1800">
                <a:latin typeface="Helvetica"/>
                <a:ea typeface="Helvetica"/>
                <a:cs typeface="Helvetica"/>
                <a:sym typeface="Helvetica"/>
              </a:defRPr>
            </a:pPr>
            <a:r>
              <a:t>y: is the fraction of the lepton’s energy lost in the nucleon rest frame. It it thus also the fraction of the incoming electron energy (also known as inelasticity) carried by the exchange boson (photon) in the rest frame of the nucleon</a:t>
            </a:r>
          </a:p>
          <a:p>
            <a:pPr>
              <a:defRPr sz="1800">
                <a:latin typeface="Helvetica"/>
                <a:ea typeface="Helvetica"/>
                <a:cs typeface="Helvetica"/>
                <a:sym typeface="Helvetica"/>
              </a:defRPr>
            </a:p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onaco"/>
                <a:ea typeface="Monaco"/>
                <a:cs typeface="Monaco"/>
                <a:sym typeface="Monaco"/>
              </a:defRPr>
            </a:pPr>
            <a:r>
              <a:t>Q^2 &amp;=&amp; -q^2 = - (k-k^\prime)^2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onaco"/>
                <a:ea typeface="Monaco"/>
                <a:cs typeface="Monaco"/>
                <a:sym typeface="Monaco"/>
              </a:defRPr>
            </a:pPr>
            <a:r>
              <a:t>&amp;\approx&amp; 4 E E^\prime \sin^2\left(\frac{\theta}{2}\right)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lvl1pPr>
              <a:defRPr sz="2200">
                <a:latin typeface="Helvetica"/>
                <a:ea typeface="Helvetica"/>
                <a:cs typeface="Helvetica"/>
                <a:sym typeface="Helvetica"/>
              </a:defRPr>
            </a:lvl1pPr>
          </a:lstStyle>
          <a:p>
            <a:pPr/>
            <a:r>
              <a:t>If we do not understand the proton spin, we don’t understand QCD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Mention importance of Q2 lever arm at fixed x</a:t>
            </a:r>
          </a:p>
          <a:p>
            <a:pPr/>
            <a:r>
              <a:t>fixed target experiments limited in kinematic coverage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Mention: not even sign of L is constraint</a:t>
            </a:r>
          </a:p>
          <a:p>
            <a:pPr/>
          </a:p>
          <a:p>
            <a:pPr/>
            <a:r>
              <a:t>polarized</a:t>
            </a:r>
          </a:p>
          <a:p>
            <a:pPr/>
            <a:r>
              <a:t>gluon Δg(x,Q2) and quark Δq(x,Q2) distribution</a:t>
            </a:r>
          </a:p>
          <a:p>
            <a:pPr/>
          </a:p>
          <a:p>
            <a:pPr/>
            <a:r>
              <a:t>Figure 2-5 shows the running integral</a:t>
            </a:r>
          </a:p>
          <a:p>
            <a:pPr/>
            <a:r>
              <a:t>!"!ΔΣ(!, !!) !!!"#, which represents the contribution of all quark flavors to the spin of the proton</a:t>
            </a:r>
          </a:p>
          <a:p>
            <a:pPr/>
          </a:p>
          <a:p>
            <a:pPr/>
            <a:r>
              <a:t>experimental access to the ∆f in lepton- scattering is obtained through the spin-dependent structure function g1(x,Q2), which ap- pears in the polarization difference of cross sections when the lepton and the nucleon collide with their spins anti-aligned or aligned: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r>
              <a:t>The density in the transverse-momentum plane for unpolarized quarks with x = 0:1</a:t>
            </a:r>
          </a:p>
          <a:p>
            <a:pPr/>
            <a:r>
              <a:t>in a nucleon polarized along the ^y direction. The anisotropy due to the proton polarization is</a:t>
            </a:r>
          </a:p>
          <a:p>
            <a:pPr/>
            <a:r>
              <a:t>described by the Sivers function, for which the model of [77] is used. The deep red (blue)</a:t>
            </a:r>
          </a:p>
          <a:p>
            <a:pPr/>
            <a:r>
              <a:t>indicates large negative (positive) values for the Sivers function.</a:t>
            </a:r>
          </a:p>
          <a:p>
            <a:pPr/>
          </a:p>
          <a:p>
            <a:pPr/>
            <a:r>
              <a:t>Impact parameter dependent parton distribution u(x, b?) for the simple model</a:t>
            </a:r>
          </a:p>
          <a:p>
            <a:pPr/>
            <a:r>
              <a:t>First, there is a general decrease in magnitude with increasing x ,</a:t>
            </a:r>
          </a:p>
          <a:p>
            <a:pPr/>
            <a:r>
              <a:t>which arises mostly due to the decrease of q (x ). Furthermore, one can also a notice</a:t>
            </a:r>
          </a:p>
          <a:p>
            <a:pPr/>
            <a:r>
              <a:t>a decreasing transverse width of the distribution q (x, b⊥ ) as x  increases, which is</a:t>
            </a:r>
          </a:p>
          <a:p>
            <a:pPr/>
            <a:r>
              <a:t>in accord with our general prediction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lvl1pPr>
              <a:defRPr sz="1200">
                <a:latin typeface="Monaco"/>
                <a:ea typeface="Monaco"/>
                <a:cs typeface="Monaco"/>
                <a:sym typeface="Monaco"/>
              </a:defRPr>
            </a:lvl1pPr>
          </a:lstStyle>
          <a:p>
            <a:pPr/>
            <a:r>
              <a:t>\frac{d^2 \sigma^{eA\rightarrow eX}}{dx dQ^2} = \frac{4 \pi \alpha^2}{x Q^4} \left[ \left(1-y+\frac{y^2}{2}\right) {\color{blue}F_2(x, Q^2)} - \frac{y^2}{2} {\color{red}F_L(x, Q^2)}\right]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lvl1pPr>
              <a:defRPr sz="1200">
                <a:latin typeface="Monaco"/>
                <a:ea typeface="Monaco"/>
                <a:cs typeface="Monaco"/>
                <a:sym typeface="Monaco"/>
              </a:defRPr>
            </a:lvl1pPr>
          </a:lstStyle>
          <a:p>
            <a:pPr/>
            <a:r>
              <a:t>\frac{d^2 \sigma^{eA\rightarrow eX}}{dx dQ^2} = \frac{4 \pi \alpha^2}{x Q^4} \left[ \left(1-y+\frac{y^2}{2}\right) {\color{blue}F_2(x, Q^2)} - \frac{y^2}{2} {\color{red}F_L(x, Q^2)}\right]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sldImg"/>
          </p:nvPr>
        </p:nvSpPr>
        <p:spPr>
          <a:prstGeom prst="rect">
            <a:avLst/>
          </a:prstGeom>
        </p:spPr>
        <p:txBody>
          <a:bodyPr/>
          <a:lstStyle/>
          <a:p>
            <a:pPr/>
          </a:p>
        </p:txBody>
      </p:sp>
      <p:sp>
        <p:nvSpPr>
          <p:cNvPr id="348" name="Shape 348"/>
          <p:cNvSpPr/>
          <p:nvPr>
            <p:ph type="body" sz="quarter" idx="1"/>
          </p:nvPr>
        </p:nvSpPr>
        <p:spPr>
          <a:prstGeom prst="rect">
            <a:avLst/>
          </a:prstGeom>
        </p:spPr>
        <p:txBody>
          <a:bodyPr/>
          <a:lstStyle/>
          <a:p>
            <a:pPr/>
            <a:r>
              <a:t>HERA: σdiff/σtot ~ 15%</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U Slide">
    <p:spTree>
      <p:nvGrpSpPr>
        <p:cNvPr id="1" name=""/>
        <p:cNvGrpSpPr/>
        <p:nvPr/>
      </p:nvGrpSpPr>
      <p:grpSpPr>
        <a:xfrm>
          <a:off x="0" y="0"/>
          <a:ext cx="0" cy="0"/>
          <a:chOff x="0" y="0"/>
          <a:chExt cx="0" cy="0"/>
        </a:xfrm>
      </p:grpSpPr>
      <p:sp>
        <p:nvSpPr>
          <p:cNvPr id="11" name="Shape 11"/>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12" name="Shape 12"/>
          <p:cNvSpPr/>
          <p:nvPr>
            <p:ph type="title"/>
          </p:nvPr>
        </p:nvSpPr>
        <p:spPr>
          <a:xfrm>
            <a:off x="106362" y="19050"/>
            <a:ext cx="8931276" cy="674490"/>
          </a:xfrm>
          <a:prstGeom prst="rect">
            <a:avLst/>
          </a:prstGeom>
        </p:spPr>
        <p:txBody>
          <a:bodyPr/>
          <a:lstStyle/>
          <a:p>
            <a:pPr/>
            <a:r>
              <a:t>Title Text</a:t>
            </a:r>
          </a:p>
        </p:txBody>
      </p:sp>
      <p:sp>
        <p:nvSpPr>
          <p:cNvPr id="13" name="Shape 13"/>
          <p:cNvSpPr/>
          <p:nvPr>
            <p:ph type="body" idx="1"/>
          </p:nvPr>
        </p:nvSpPr>
        <p:spPr>
          <a:xfrm>
            <a:off x="114300" y="812800"/>
            <a:ext cx="8763000" cy="5930900"/>
          </a:xfrm>
          <a:prstGeom prst="rect">
            <a:avLst/>
          </a:prstGeom>
        </p:spPr>
        <p:txBody>
          <a:bodyPr/>
          <a:lstStyle>
            <a:lvl1pPr marL="317500" indent="-317500">
              <a:buClr>
                <a:srgbClr val="FF2600"/>
              </a:buClr>
              <a:buSzPct val="175000"/>
              <a:buChar char="•"/>
              <a:defRPr sz="2600"/>
            </a:lvl1pPr>
            <a:lvl2pPr marL="635000" indent="-317500">
              <a:buClr>
                <a:srgbClr val="011993"/>
              </a:buClr>
              <a:buSzPct val="104999"/>
              <a:buFont typeface="Lucida Grande"/>
              <a:buChar char="‣"/>
            </a:lvl2pPr>
            <a:lvl3pPr marL="952500" indent="-317500">
              <a:buClr>
                <a:srgbClr val="011993"/>
              </a:buClr>
              <a:buSzPct val="80000"/>
              <a:buFontTx/>
              <a:buChar char="๏"/>
              <a:defRPr sz="2600"/>
            </a:lvl3pPr>
            <a:lvl4pPr marL="1270000" indent="-317500">
              <a:buClr>
                <a:srgbClr val="011993"/>
              </a:buClr>
              <a:buSzPct val="125000"/>
              <a:buFontTx/>
              <a:buChar char="-"/>
              <a:defRPr sz="2600"/>
            </a:lvl4pPr>
            <a:lvl5pPr marL="1587500" indent="-317500">
              <a:buClr>
                <a:srgbClr val="011993"/>
              </a:buCl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U Empty Slide">
    <p:spTree>
      <p:nvGrpSpPr>
        <p:cNvPr id="1" name=""/>
        <p:cNvGrpSpPr/>
        <p:nvPr/>
      </p:nvGrpSpPr>
      <p:grpSpPr>
        <a:xfrm>
          <a:off x="0" y="0"/>
          <a:ext cx="0" cy="0"/>
          <a:chOff x="0" y="0"/>
          <a:chExt cx="0" cy="0"/>
        </a:xfrm>
      </p:grpSpPr>
      <p:sp>
        <p:nvSpPr>
          <p:cNvPr id="21" name="Shape 21"/>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22" name="Shape 22"/>
          <p:cNvSpPr/>
          <p:nvPr>
            <p:ph type="title"/>
          </p:nvPr>
        </p:nvSpPr>
        <p:spPr>
          <a:xfrm>
            <a:off x="136525" y="44450"/>
            <a:ext cx="8931275" cy="717550"/>
          </a:xfrm>
          <a:prstGeom prst="rect">
            <a:avLst/>
          </a:prstGeom>
        </p:spPr>
        <p:txBody>
          <a:bodyPr/>
          <a:lstStyle/>
          <a:p>
            <a:pPr/>
            <a:r>
              <a:t>Title Text</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U Blank Slide">
    <p:spTree>
      <p:nvGrpSpPr>
        <p:cNvPr id="1" name=""/>
        <p:cNvGrpSpPr/>
        <p:nvPr/>
      </p:nvGrpSpPr>
      <p:grpSpPr>
        <a:xfrm>
          <a:off x="0" y="0"/>
          <a:ext cx="0" cy="0"/>
          <a:chOff x="0" y="0"/>
          <a:chExt cx="0" cy="0"/>
        </a:xfrm>
      </p:grpSpPr>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U Slide">
    <p:spTree>
      <p:nvGrpSpPr>
        <p:cNvPr id="1" name=""/>
        <p:cNvGrpSpPr/>
        <p:nvPr/>
      </p:nvGrpSpPr>
      <p:grpSpPr>
        <a:xfrm>
          <a:off x="0" y="0"/>
          <a:ext cx="0" cy="0"/>
          <a:chOff x="0" y="0"/>
          <a:chExt cx="0" cy="0"/>
        </a:xfrm>
      </p:grpSpPr>
      <p:sp>
        <p:nvSpPr>
          <p:cNvPr id="37" name="Shape 37"/>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38" name="Shape 38"/>
          <p:cNvSpPr/>
          <p:nvPr>
            <p:ph type="title"/>
          </p:nvPr>
        </p:nvSpPr>
        <p:spPr>
          <a:xfrm>
            <a:off x="136525" y="44450"/>
            <a:ext cx="8931275" cy="717550"/>
          </a:xfrm>
          <a:prstGeom prst="rect">
            <a:avLst/>
          </a:prstGeom>
        </p:spPr>
        <p:txBody>
          <a:bodyPr/>
          <a:lstStyle/>
          <a:p>
            <a:pPr/>
            <a:r>
              <a:t>Title Text</a:t>
            </a:r>
          </a:p>
        </p:txBody>
      </p:sp>
      <p:sp>
        <p:nvSpPr>
          <p:cNvPr id="39" name="Shape 39"/>
          <p:cNvSpPr/>
          <p:nvPr>
            <p:ph type="body" idx="1"/>
          </p:nvPr>
        </p:nvSpPr>
        <p:spPr>
          <a:xfrm>
            <a:off x="114300" y="812800"/>
            <a:ext cx="8763000" cy="5930900"/>
          </a:xfrm>
          <a:prstGeom prst="rect">
            <a:avLst/>
          </a:prstGeom>
        </p:spPr>
        <p:txBody>
          <a:bodyPr/>
          <a:lstStyle>
            <a:lvl3pPr>
              <a:defRPr sz="2400"/>
            </a:lvl3pPr>
            <a:lvl4pPr marL="1730375" indent="-317500"/>
            <a:lvl5pPr marL="2098675" indent="-228600">
              <a:defRPr sz="2000"/>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IS2008 Slides">
    <p:spTree>
      <p:nvGrpSpPr>
        <p:cNvPr id="1" name=""/>
        <p:cNvGrpSpPr/>
        <p:nvPr/>
      </p:nvGrpSpPr>
      <p:grpSpPr>
        <a:xfrm>
          <a:off x="0" y="0"/>
          <a:ext cx="0" cy="0"/>
          <a:chOff x="0" y="0"/>
          <a:chExt cx="0" cy="0"/>
        </a:xfrm>
      </p:grpSpPr>
      <p:sp>
        <p:nvSpPr>
          <p:cNvPr id="47" name="Shape 47"/>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48" name="Shape 48"/>
          <p:cNvSpPr/>
          <p:nvPr>
            <p:ph type="title"/>
          </p:nvPr>
        </p:nvSpPr>
        <p:spPr>
          <a:xfrm>
            <a:off x="136525" y="44450"/>
            <a:ext cx="8931275" cy="717550"/>
          </a:xfrm>
          <a:prstGeom prst="rect">
            <a:avLst/>
          </a:prstGeom>
        </p:spPr>
        <p:txBody>
          <a:bodyPr/>
          <a:lstStyle/>
          <a:p>
            <a:pPr/>
            <a:r>
              <a:t>Title Text</a:t>
            </a:r>
          </a:p>
        </p:txBody>
      </p:sp>
      <p:sp>
        <p:nvSpPr>
          <p:cNvPr id="49" name="Shape 49"/>
          <p:cNvSpPr/>
          <p:nvPr>
            <p:ph type="body" idx="1"/>
          </p:nvPr>
        </p:nvSpPr>
        <p:spPr>
          <a:xfrm>
            <a:off x="139700" y="812800"/>
            <a:ext cx="8902700" cy="5930900"/>
          </a:xfrm>
          <a:prstGeom prst="rect">
            <a:avLst/>
          </a:prstGeom>
        </p:spPr>
        <p:txBody>
          <a:bodyPr/>
          <a:lstStyle>
            <a:lvl5pPr marL="2098675" indent="-228600">
              <a:defRPr sz="2000"/>
            </a:lvl5pPr>
          </a:lstStyle>
          <a:p>
            <a:pPr/>
            <a:r>
              <a:t>Body Level One</a:t>
            </a:r>
          </a:p>
          <a:p>
            <a:pPr lvl="1"/>
            <a:r>
              <a:t>Body Level Two</a:t>
            </a:r>
          </a:p>
          <a:p>
            <a:pPr lvl="2"/>
            <a:r>
              <a:t>Body Level Three</a:t>
            </a:r>
          </a:p>
          <a:p>
            <a:pPr lvl="3"/>
            <a:r>
              <a:t>Body Level Four</a:t>
            </a:r>
          </a:p>
          <a:p>
            <a:pPr lvl="4"/>
            <a:r>
              <a:t>Body Level Five</a:t>
            </a:r>
          </a:p>
        </p:txBody>
      </p:sp>
      <p:sp>
        <p:nvSpPr>
          <p:cNvPr id="50" name="Shape 50"/>
          <p:cNvSpPr/>
          <p:nvPr>
            <p:ph type="sldNum" sz="quarter" idx="2"/>
          </p:nvPr>
        </p:nvSpPr>
        <p:spPr>
          <a:xfrm>
            <a:off x="8754268" y="6553200"/>
            <a:ext cx="280989" cy="304800"/>
          </a:xfrm>
          <a:prstGeom prst="rect">
            <a:avLst/>
          </a:prstGeom>
        </p:spPr>
        <p:txBody>
          <a:bodyPr/>
          <a:lstStyle>
            <a:lvl1pPr>
              <a:defRPr>
                <a:latin typeface="Garamond"/>
                <a:ea typeface="Garamond"/>
                <a:cs typeface="Garamond"/>
                <a:sym typeface="Garamon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U Empty Slide">
    <p:spTree>
      <p:nvGrpSpPr>
        <p:cNvPr id="1" name=""/>
        <p:cNvGrpSpPr/>
        <p:nvPr/>
      </p:nvGrpSpPr>
      <p:grpSpPr>
        <a:xfrm>
          <a:off x="0" y="0"/>
          <a:ext cx="0" cy="0"/>
          <a:chOff x="0" y="0"/>
          <a:chExt cx="0" cy="0"/>
        </a:xfrm>
      </p:grpSpPr>
      <p:sp>
        <p:nvSpPr>
          <p:cNvPr id="57" name="Shape 57"/>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58" name="Shape 58"/>
          <p:cNvSpPr/>
          <p:nvPr>
            <p:ph type="title"/>
          </p:nvPr>
        </p:nvSpPr>
        <p:spPr>
          <a:xfrm>
            <a:off x="136525" y="44450"/>
            <a:ext cx="8931275" cy="717550"/>
          </a:xfrm>
          <a:prstGeom prst="rect">
            <a:avLst/>
          </a:prstGeom>
        </p:spPr>
        <p:txBody>
          <a:bodyPr/>
          <a:lstStyle/>
          <a:p>
            <a:pPr/>
            <a:r>
              <a:t>Title Text</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rento2009 Slide">
    <p:spTree>
      <p:nvGrpSpPr>
        <p:cNvPr id="1" name=""/>
        <p:cNvGrpSpPr/>
        <p:nvPr/>
      </p:nvGrpSpPr>
      <p:grpSpPr>
        <a:xfrm>
          <a:off x="0" y="0"/>
          <a:ext cx="0" cy="0"/>
          <a:chOff x="0" y="0"/>
          <a:chExt cx="0" cy="0"/>
        </a:xfrm>
      </p:grpSpPr>
      <p:sp>
        <p:nvSpPr>
          <p:cNvPr id="66" name="Shape 66"/>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67" name="Shape 67"/>
          <p:cNvSpPr/>
          <p:nvPr>
            <p:ph type="title"/>
          </p:nvPr>
        </p:nvSpPr>
        <p:spPr>
          <a:xfrm>
            <a:off x="136525" y="44450"/>
            <a:ext cx="8931275" cy="717550"/>
          </a:xfrm>
          <a:prstGeom prst="rect">
            <a:avLst/>
          </a:prstGeom>
        </p:spPr>
        <p:txBody>
          <a:bodyPr/>
          <a:lstStyle/>
          <a:p>
            <a:pPr/>
            <a:r>
              <a:t>Title Text</a:t>
            </a:r>
          </a:p>
        </p:txBody>
      </p:sp>
      <p:sp>
        <p:nvSpPr>
          <p:cNvPr id="68" name="Shape 68"/>
          <p:cNvSpPr/>
          <p:nvPr>
            <p:ph type="body" idx="1"/>
          </p:nvPr>
        </p:nvSpPr>
        <p:spPr>
          <a:prstGeom prst="rect">
            <a:avLst/>
          </a:prstGeom>
        </p:spPr>
        <p:txBody>
          <a:bodyPr/>
          <a:lstStyle>
            <a:lvl3pPr>
              <a:defRPr sz="2400"/>
            </a:lvl3pPr>
            <a:lvl4pPr marL="1730375" indent="-317500"/>
            <a:lvl5pPr marL="2098675" indent="-228600">
              <a:defRPr sz="2000"/>
            </a:lvl5pPr>
          </a:lstStyle>
          <a:p>
            <a:pPr/>
            <a:r>
              <a:t>Body Level One</a:t>
            </a:r>
          </a:p>
          <a:p>
            <a:pPr lvl="1"/>
            <a:r>
              <a:t>Body Level Two</a:t>
            </a:r>
          </a:p>
          <a:p>
            <a:pPr lvl="2"/>
            <a:r>
              <a:t>Body Level Three</a:t>
            </a:r>
          </a:p>
          <a:p>
            <a:pPr lvl="3"/>
            <a:r>
              <a:t>Body Level Four</a:t>
            </a:r>
          </a:p>
          <a:p>
            <a:pPr lvl="4"/>
            <a:r>
              <a:t>Body Level Five</a:t>
            </a:r>
          </a:p>
        </p:txBody>
      </p:sp>
      <p:sp>
        <p:nvSpPr>
          <p:cNvPr id="69" name="Shape 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76" name="Shape 76"/>
          <p:cNvSpPr/>
          <p:nvPr/>
        </p:nvSpPr>
        <p:spPr>
          <a:xfrm>
            <a:off x="8793008" y="0"/>
            <a:ext cx="311459" cy="28708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0" marR="0" algn="ctr">
              <a:defRPr sz="1400">
                <a:uFillTx/>
                <a:latin typeface="Times New Roman"/>
                <a:ea typeface="Times New Roman"/>
                <a:cs typeface="Times New Roman"/>
                <a:sym typeface="Times New Roman"/>
              </a:defRPr>
            </a:lvl1pPr>
          </a:lstStyle>
          <a:p>
            <a:pPr>
              <a:defRPr b="1" sz="2400"/>
            </a:pPr>
            <a:r>
              <a:rPr b="0" sz="1400"/>
              <a:t>‹#›</a:t>
            </a:r>
          </a:p>
        </p:txBody>
      </p:sp>
      <p:pic>
        <p:nvPicPr>
          <p:cNvPr id="77" name="image5.jpeg" descr="ppt_BG_Title_BNL_blue"/>
          <p:cNvPicPr>
            <a:picLocks noChangeAspect="1"/>
          </p:cNvPicPr>
          <p:nvPr/>
        </p:nvPicPr>
        <p:blipFill>
          <a:blip r:embed="rId2">
            <a:extLst/>
          </a:blip>
          <a:stretch>
            <a:fillRect/>
          </a:stretch>
        </p:blipFill>
        <p:spPr>
          <a:xfrm>
            <a:off x="-19050" y="0"/>
            <a:ext cx="9182100" cy="6859589"/>
          </a:xfrm>
          <a:prstGeom prst="rect">
            <a:avLst/>
          </a:prstGeom>
          <a:ln w="12700">
            <a:miter lim="400000"/>
          </a:ln>
        </p:spPr>
      </p:pic>
      <p:sp>
        <p:nvSpPr>
          <p:cNvPr id="78" name="Shape 78"/>
          <p:cNvSpPr/>
          <p:nvPr>
            <p:ph type="title"/>
          </p:nvPr>
        </p:nvSpPr>
        <p:spPr>
          <a:xfrm>
            <a:off x="228600" y="0"/>
            <a:ext cx="7772400" cy="2286000"/>
          </a:xfrm>
          <a:prstGeom prst="rect">
            <a:avLst/>
          </a:prstGeom>
        </p:spPr>
        <p:txBody>
          <a:bodyPr lIns="45719" tIns="45719" rIns="45719" bIns="45719"/>
          <a:lstStyle>
            <a:lvl1pPr marL="0" marR="0">
              <a:defRPr b="1" sz="4000">
                <a:solidFill>
                  <a:srgbClr val="FFFF00"/>
                </a:solidFill>
                <a:uFillTx/>
                <a:latin typeface="Helvetica"/>
                <a:ea typeface="Helvetica"/>
                <a:cs typeface="Helvetica"/>
                <a:sym typeface="Helvetica"/>
              </a:defRPr>
            </a:lvl1pPr>
          </a:lstStyle>
          <a:p>
            <a:pPr/>
            <a:r>
              <a:t>Title Text</a:t>
            </a:r>
          </a:p>
        </p:txBody>
      </p:sp>
      <p:sp>
        <p:nvSpPr>
          <p:cNvPr id="79" name="Shape 79"/>
          <p:cNvSpPr/>
          <p:nvPr/>
        </p:nvSpPr>
        <p:spPr>
          <a:xfrm>
            <a:off x="228599" y="4879657"/>
            <a:ext cx="4045150" cy="482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0" marR="0" indent="57150">
              <a:defRPr b="1">
                <a:uFillTx/>
                <a:latin typeface="Times New Roman"/>
                <a:ea typeface="Times New Roman"/>
                <a:cs typeface="Times New Roman"/>
                <a:sym typeface="Times New Roman"/>
              </a:defRPr>
            </a:pPr>
            <a:r>
              <a:rPr b="0" sz="1600">
                <a:latin typeface="Helvetica"/>
                <a:ea typeface="Helvetica"/>
                <a:cs typeface="Helvetica"/>
                <a:sym typeface="Helvetica"/>
              </a:rPr>
              <a:t>NSAC Subpanel EIC Cost Estimate Review</a:t>
            </a:r>
            <a:endParaRPr b="0" sz="1600">
              <a:latin typeface="Helvetica"/>
              <a:ea typeface="Helvetica"/>
              <a:cs typeface="Helvetica"/>
              <a:sym typeface="Helvetica"/>
            </a:endParaRPr>
          </a:p>
          <a:p>
            <a:pPr marL="0" marR="0" indent="57150">
              <a:defRPr b="1">
                <a:uFillTx/>
                <a:latin typeface="Times New Roman"/>
                <a:ea typeface="Times New Roman"/>
                <a:cs typeface="Times New Roman"/>
                <a:sym typeface="Times New Roman"/>
              </a:defRPr>
            </a:pPr>
            <a:r>
              <a:rPr b="0" sz="1600">
                <a:latin typeface="Helvetica"/>
                <a:ea typeface="Helvetica"/>
                <a:cs typeface="Helvetica"/>
                <a:sym typeface="Helvetica"/>
              </a:rPr>
              <a:t>January 26 – 28, 2015</a:t>
            </a:r>
          </a:p>
        </p:txBody>
      </p:sp>
      <p:sp>
        <p:nvSpPr>
          <p:cNvPr id="80" name="Shape 80"/>
          <p:cNvSpPr/>
          <p:nvPr>
            <p:ph type="body" sz="quarter" idx="1"/>
          </p:nvPr>
        </p:nvSpPr>
        <p:spPr>
          <a:xfrm>
            <a:off x="228600" y="3771900"/>
            <a:ext cx="4343400" cy="2286000"/>
          </a:xfrm>
          <a:prstGeom prst="rect">
            <a:avLst/>
          </a:prstGeom>
        </p:spPr>
        <p:txBody>
          <a:bodyPr lIns="45719" tIns="45719" rIns="45719" bIns="45719">
            <a:normAutofit fontScale="100000" lnSpcReduction="0"/>
          </a:bodyPr>
          <a:lstStyle>
            <a:lvl1pPr marL="0" marR="0">
              <a:spcBef>
                <a:spcPts val="500"/>
              </a:spcBef>
              <a:defRPr sz="2400">
                <a:uFillTx/>
                <a:latin typeface="Helvetica"/>
                <a:ea typeface="Helvetica"/>
                <a:cs typeface="Helvetica"/>
                <a:sym typeface="Helvetica"/>
              </a:defRPr>
            </a:lvl1pPr>
            <a:lvl2pPr marL="416454" marR="0" indent="-306917">
              <a:spcBef>
                <a:spcPts val="500"/>
              </a:spcBef>
              <a:buClrTx/>
              <a:buSzPct val="65000"/>
              <a:buBlip>
                <a:blip r:embed="rId3"/>
              </a:buBlip>
              <a:defRPr sz="2400">
                <a:uFillTx/>
                <a:latin typeface="Helvetica"/>
                <a:ea typeface="Helvetica"/>
                <a:cs typeface="Helvetica"/>
                <a:sym typeface="Helvetica"/>
              </a:defRPr>
            </a:lvl2pPr>
            <a:lvl3pPr marL="575469" marR="0" indent="-345282">
              <a:spcBef>
                <a:spcPts val="500"/>
              </a:spcBef>
              <a:buClrTx/>
              <a:buSzPct val="65000"/>
              <a:buFontTx/>
              <a:buBlip>
                <a:blip r:embed="rId4"/>
              </a:buBlip>
              <a:defRPr sz="2400">
                <a:uFillTx/>
                <a:latin typeface="Helvetica"/>
                <a:ea typeface="Helvetica"/>
                <a:cs typeface="Helvetica"/>
                <a:sym typeface="Helvetica"/>
              </a:defRPr>
            </a:lvl3pPr>
            <a:lvl4pPr marL="734332" marR="0" indent="-394608">
              <a:spcBef>
                <a:spcPts val="500"/>
              </a:spcBef>
              <a:buClrTx/>
              <a:buSzPct val="65000"/>
              <a:buFontTx/>
              <a:buBlip>
                <a:blip r:embed="rId5"/>
              </a:buBlip>
              <a:defRPr sz="2400">
                <a:uFillTx/>
                <a:latin typeface="Helvetica"/>
                <a:ea typeface="Helvetica"/>
                <a:cs typeface="Helvetica"/>
                <a:sym typeface="Helvetica"/>
              </a:defRPr>
            </a:lvl4pPr>
            <a:lvl5pPr marL="740682" marR="0" indent="-280307">
              <a:spcBef>
                <a:spcPts val="500"/>
              </a:spcBef>
              <a:buClrTx/>
              <a:buSzPct val="100000"/>
              <a:buChar char="»"/>
              <a:defRPr sz="2400">
                <a:uFillTx/>
                <a:latin typeface="Helvetica"/>
                <a:ea typeface="Helvetica"/>
                <a:cs typeface="Helvetica"/>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81" name="Shape 81"/>
          <p:cNvSpPr/>
          <p:nvPr>
            <p:ph type="sldNum" sz="quarter" idx="2"/>
          </p:nvPr>
        </p:nvSpPr>
        <p:spPr>
          <a:xfrm>
            <a:off x="6553200" y="6172200"/>
            <a:ext cx="2133600" cy="368301"/>
          </a:xfrm>
          <a:prstGeom prst="rect">
            <a:avLst/>
          </a:prstGeom>
        </p:spPr>
        <p:txBody>
          <a:bodyPr wrap="square" lIns="45719" tIns="45719" rIns="45719" bIns="45719"/>
          <a:lstStyle>
            <a:lvl1pPr algn="r" defTabSz="914400">
              <a:defRPr b="1" sz="1200">
                <a:solidFill>
                  <a:srgbClr val="000000"/>
                </a:solidFill>
                <a:uFillTx/>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8738728" y="6556108"/>
            <a:ext cx="312069" cy="298984"/>
          </a:xfrm>
          <a:prstGeom prst="rect">
            <a:avLst/>
          </a:prstGeom>
          <a:ln w="12700">
            <a:miter lim="400000"/>
          </a:ln>
        </p:spPr>
        <p:txBody>
          <a:bodyPr wrap="none" lIns="50800" tIns="50800" rIns="50800" bIns="50800" anchor="ctr">
            <a:spAutoFit/>
          </a:bodyPr>
          <a:lstStyle>
            <a:lvl1pPr marL="0" marR="0" algn="ctr" defTabSz="457200">
              <a:defRPr sz="1400">
                <a:solidFill>
                  <a:srgbClr val="011585"/>
                </a:solidFill>
                <a:uFill>
                  <a:solidFill>
                    <a:srgbClr val="011585"/>
                  </a:solidFill>
                </a:uFill>
              </a:defRPr>
            </a:lvl1pPr>
          </a:lstStyle>
          <a:p>
            <a:pPr/>
            <a:fld id="{86CB4B4D-7CA3-9044-876B-883B54F8677D}" type="slidenum"/>
          </a:p>
        </p:txBody>
      </p:sp>
      <p:sp>
        <p:nvSpPr>
          <p:cNvPr id="3" name="Shape 3"/>
          <p:cNvSpPr/>
          <p:nvPr>
            <p:ph type="title"/>
          </p:nvPr>
        </p:nvSpPr>
        <p:spPr>
          <a:xfrm>
            <a:off x="568325" y="1514475"/>
            <a:ext cx="79375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hape 4"/>
          <p:cNvSpPr/>
          <p:nvPr>
            <p:ph type="body" idx="1"/>
          </p:nvPr>
        </p:nvSpPr>
        <p:spPr>
          <a:xfrm>
            <a:off x="228600" y="812800"/>
            <a:ext cx="8763000" cy="593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508000" indent="-254000">
              <a:buClr>
                <a:srgbClr val="FF2600"/>
              </a:buClr>
              <a:defRPr sz="2600"/>
            </a:lvl2pPr>
            <a:lvl3pPr marL="1184275" indent="-228600">
              <a:buClr>
                <a:srgbClr val="434ED6"/>
              </a:buClr>
              <a:buFont typeface="Lucida Grande"/>
              <a:buChar char="‣"/>
              <a:defRPr sz="2500"/>
            </a:lvl3pPr>
            <a:lvl4pPr marL="1641475" indent="-228600">
              <a:buClr>
                <a:srgbClr val="434ED6"/>
              </a:buClr>
              <a:buFont typeface="Lucida Grande"/>
              <a:buChar char="๏"/>
              <a:defRPr sz="2200"/>
            </a:lvl4pPr>
            <a:lvl5pPr marL="2167254" indent="-297179">
              <a:buClr>
                <a:srgbClr val="434ED6"/>
              </a:buClr>
              <a:buChar char="-"/>
              <a:defRPr sz="2600"/>
            </a:lvl5p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xmlns:p14="http://schemas.microsoft.com/office/powerpoint/2010/main" spd="med" advClick="1"/>
  <p:txStyles>
    <p:titleStyle>
      <a:lvl1pPr marL="41275" marR="41275" indent="0" algn="l" defTabSz="914400" rtl="0" latinLnBrk="0">
        <a:lnSpc>
          <a:spcPct val="100000"/>
        </a:lnSpc>
        <a:spcBef>
          <a:spcPts val="0"/>
        </a:spcBef>
        <a:spcAft>
          <a:spcPts val="0"/>
        </a:spcAft>
        <a:buClrTx/>
        <a:buSzTx/>
        <a:buFontTx/>
        <a:buNone/>
        <a:tabLst/>
        <a:defRPr b="0" baseline="0" cap="none" i="0" spc="0" strike="noStrike" sz="3800" u="none">
          <a:ln>
            <a:noFill/>
          </a:ln>
          <a:solidFill>
            <a:srgbClr val="021EAA"/>
          </a:solidFill>
          <a:uFill>
            <a:solidFill>
              <a:srgbClr val="021EAA"/>
            </a:solidFill>
          </a:uFill>
          <a:latin typeface="+mn-lt"/>
          <a:ea typeface="+mn-ea"/>
          <a:cs typeface="+mn-cs"/>
          <a:sym typeface="Arial"/>
        </a:defRPr>
      </a:lvl1pPr>
      <a:lvl2pPr marL="41275" marR="41275" indent="228600" algn="l" defTabSz="914400" rtl="0" latinLnBrk="0">
        <a:lnSpc>
          <a:spcPct val="100000"/>
        </a:lnSpc>
        <a:spcBef>
          <a:spcPts val="0"/>
        </a:spcBef>
        <a:spcAft>
          <a:spcPts val="0"/>
        </a:spcAft>
        <a:buClrTx/>
        <a:buSzTx/>
        <a:buFontTx/>
        <a:buNone/>
        <a:tabLst/>
        <a:defRPr b="0" baseline="0" cap="none" i="0" spc="0" strike="noStrike" sz="3800" u="none">
          <a:ln>
            <a:noFill/>
          </a:ln>
          <a:solidFill>
            <a:srgbClr val="021EAA"/>
          </a:solidFill>
          <a:uFill>
            <a:solidFill>
              <a:srgbClr val="021EAA"/>
            </a:solidFill>
          </a:uFill>
          <a:latin typeface="+mn-lt"/>
          <a:ea typeface="+mn-ea"/>
          <a:cs typeface="+mn-cs"/>
          <a:sym typeface="Arial"/>
        </a:defRPr>
      </a:lvl2pPr>
      <a:lvl3pPr marL="41275" marR="41275" indent="457200" algn="l" defTabSz="914400" rtl="0" latinLnBrk="0">
        <a:lnSpc>
          <a:spcPct val="100000"/>
        </a:lnSpc>
        <a:spcBef>
          <a:spcPts val="0"/>
        </a:spcBef>
        <a:spcAft>
          <a:spcPts val="0"/>
        </a:spcAft>
        <a:buClrTx/>
        <a:buSzTx/>
        <a:buFontTx/>
        <a:buNone/>
        <a:tabLst/>
        <a:defRPr b="0" baseline="0" cap="none" i="0" spc="0" strike="noStrike" sz="3800" u="none">
          <a:ln>
            <a:noFill/>
          </a:ln>
          <a:solidFill>
            <a:srgbClr val="021EAA"/>
          </a:solidFill>
          <a:uFill>
            <a:solidFill>
              <a:srgbClr val="021EAA"/>
            </a:solidFill>
          </a:uFill>
          <a:latin typeface="+mn-lt"/>
          <a:ea typeface="+mn-ea"/>
          <a:cs typeface="+mn-cs"/>
          <a:sym typeface="Arial"/>
        </a:defRPr>
      </a:lvl3pPr>
      <a:lvl4pPr marL="41275" marR="41275" indent="685800" algn="l" defTabSz="914400" rtl="0" latinLnBrk="0">
        <a:lnSpc>
          <a:spcPct val="100000"/>
        </a:lnSpc>
        <a:spcBef>
          <a:spcPts val="0"/>
        </a:spcBef>
        <a:spcAft>
          <a:spcPts val="0"/>
        </a:spcAft>
        <a:buClrTx/>
        <a:buSzTx/>
        <a:buFontTx/>
        <a:buNone/>
        <a:tabLst/>
        <a:defRPr b="0" baseline="0" cap="none" i="0" spc="0" strike="noStrike" sz="3800" u="none">
          <a:ln>
            <a:noFill/>
          </a:ln>
          <a:solidFill>
            <a:srgbClr val="021EAA"/>
          </a:solidFill>
          <a:uFill>
            <a:solidFill>
              <a:srgbClr val="021EAA"/>
            </a:solidFill>
          </a:uFill>
          <a:latin typeface="+mn-lt"/>
          <a:ea typeface="+mn-ea"/>
          <a:cs typeface="+mn-cs"/>
          <a:sym typeface="Arial"/>
        </a:defRPr>
      </a:lvl4pPr>
      <a:lvl5pPr marL="41275" marR="41275" indent="914400" algn="l" defTabSz="914400" rtl="0" latinLnBrk="0">
        <a:lnSpc>
          <a:spcPct val="100000"/>
        </a:lnSpc>
        <a:spcBef>
          <a:spcPts val="0"/>
        </a:spcBef>
        <a:spcAft>
          <a:spcPts val="0"/>
        </a:spcAft>
        <a:buClrTx/>
        <a:buSzTx/>
        <a:buFontTx/>
        <a:buNone/>
        <a:tabLst/>
        <a:defRPr b="0" baseline="0" cap="none" i="0" spc="0" strike="noStrike" sz="3800" u="none">
          <a:ln>
            <a:noFill/>
          </a:ln>
          <a:solidFill>
            <a:srgbClr val="021EAA"/>
          </a:solidFill>
          <a:uFill>
            <a:solidFill>
              <a:srgbClr val="021EAA"/>
            </a:solidFill>
          </a:uFill>
          <a:latin typeface="+mn-lt"/>
          <a:ea typeface="+mn-ea"/>
          <a:cs typeface="+mn-cs"/>
          <a:sym typeface="Arial"/>
        </a:defRPr>
      </a:lvl5pPr>
      <a:lvl6pPr marL="41275" marR="41275" indent="1143000" algn="l" defTabSz="914400" rtl="0" latinLnBrk="0">
        <a:lnSpc>
          <a:spcPct val="100000"/>
        </a:lnSpc>
        <a:spcBef>
          <a:spcPts val="0"/>
        </a:spcBef>
        <a:spcAft>
          <a:spcPts val="0"/>
        </a:spcAft>
        <a:buClrTx/>
        <a:buSzTx/>
        <a:buFontTx/>
        <a:buNone/>
        <a:tabLst/>
        <a:defRPr b="0" baseline="0" cap="none" i="0" spc="0" strike="noStrike" sz="3800" u="none">
          <a:ln>
            <a:noFill/>
          </a:ln>
          <a:solidFill>
            <a:srgbClr val="021EAA"/>
          </a:solidFill>
          <a:uFill>
            <a:solidFill>
              <a:srgbClr val="021EAA"/>
            </a:solidFill>
          </a:uFill>
          <a:latin typeface="+mn-lt"/>
          <a:ea typeface="+mn-ea"/>
          <a:cs typeface="+mn-cs"/>
          <a:sym typeface="Arial"/>
        </a:defRPr>
      </a:lvl6pPr>
      <a:lvl7pPr marL="41275" marR="41275" indent="1371600" algn="l" defTabSz="914400" rtl="0" latinLnBrk="0">
        <a:lnSpc>
          <a:spcPct val="100000"/>
        </a:lnSpc>
        <a:spcBef>
          <a:spcPts val="0"/>
        </a:spcBef>
        <a:spcAft>
          <a:spcPts val="0"/>
        </a:spcAft>
        <a:buClrTx/>
        <a:buSzTx/>
        <a:buFontTx/>
        <a:buNone/>
        <a:tabLst/>
        <a:defRPr b="0" baseline="0" cap="none" i="0" spc="0" strike="noStrike" sz="3800" u="none">
          <a:ln>
            <a:noFill/>
          </a:ln>
          <a:solidFill>
            <a:srgbClr val="021EAA"/>
          </a:solidFill>
          <a:uFill>
            <a:solidFill>
              <a:srgbClr val="021EAA"/>
            </a:solidFill>
          </a:uFill>
          <a:latin typeface="+mn-lt"/>
          <a:ea typeface="+mn-ea"/>
          <a:cs typeface="+mn-cs"/>
          <a:sym typeface="Arial"/>
        </a:defRPr>
      </a:lvl7pPr>
      <a:lvl8pPr marL="41275" marR="41275" indent="1600200" algn="l" defTabSz="914400" rtl="0" latinLnBrk="0">
        <a:lnSpc>
          <a:spcPct val="100000"/>
        </a:lnSpc>
        <a:spcBef>
          <a:spcPts val="0"/>
        </a:spcBef>
        <a:spcAft>
          <a:spcPts val="0"/>
        </a:spcAft>
        <a:buClrTx/>
        <a:buSzTx/>
        <a:buFontTx/>
        <a:buNone/>
        <a:tabLst/>
        <a:defRPr b="0" baseline="0" cap="none" i="0" spc="0" strike="noStrike" sz="3800" u="none">
          <a:ln>
            <a:noFill/>
          </a:ln>
          <a:solidFill>
            <a:srgbClr val="021EAA"/>
          </a:solidFill>
          <a:uFill>
            <a:solidFill>
              <a:srgbClr val="021EAA"/>
            </a:solidFill>
          </a:uFill>
          <a:latin typeface="+mn-lt"/>
          <a:ea typeface="+mn-ea"/>
          <a:cs typeface="+mn-cs"/>
          <a:sym typeface="Arial"/>
        </a:defRPr>
      </a:lvl8pPr>
      <a:lvl9pPr marL="41275" marR="41275" indent="1828800" algn="l" defTabSz="914400" rtl="0" latinLnBrk="0">
        <a:lnSpc>
          <a:spcPct val="100000"/>
        </a:lnSpc>
        <a:spcBef>
          <a:spcPts val="0"/>
        </a:spcBef>
        <a:spcAft>
          <a:spcPts val="0"/>
        </a:spcAft>
        <a:buClrTx/>
        <a:buSzTx/>
        <a:buFontTx/>
        <a:buNone/>
        <a:tabLst/>
        <a:defRPr b="0" baseline="0" cap="none" i="0" spc="0" strike="noStrike" sz="3800" u="none">
          <a:ln>
            <a:noFill/>
          </a:ln>
          <a:solidFill>
            <a:srgbClr val="021EAA"/>
          </a:solidFill>
          <a:uFill>
            <a:solidFill>
              <a:srgbClr val="021EAA"/>
            </a:solidFill>
          </a:uFill>
          <a:latin typeface="+mn-lt"/>
          <a:ea typeface="+mn-ea"/>
          <a:cs typeface="+mn-cs"/>
          <a:sym typeface="Arial"/>
        </a:defRPr>
      </a:lvl9pPr>
    </p:titleStyle>
    <p:bodyStyle>
      <a:lvl1pPr marL="41275" marR="41275" indent="0" algn="l" defTabSz="914400" latinLnBrk="0">
        <a:lnSpc>
          <a:spcPct val="100000"/>
        </a:lnSpc>
        <a:spcBef>
          <a:spcPts val="400"/>
        </a:spcBef>
        <a:spcAft>
          <a:spcPts val="0"/>
        </a:spcAft>
        <a:buClrTx/>
        <a:buSzTx/>
        <a:buFontTx/>
        <a:buNone/>
        <a:tabLst/>
        <a:defRPr b="0" baseline="0" cap="none" i="0" spc="0" strike="noStrike" sz="2800" u="none">
          <a:ln>
            <a:noFill/>
          </a:ln>
          <a:solidFill>
            <a:srgbClr val="000000"/>
          </a:solidFill>
          <a:uFill>
            <a:solidFill>
              <a:srgbClr val="000000"/>
            </a:solidFill>
          </a:uFill>
          <a:latin typeface="+mn-lt"/>
          <a:ea typeface="+mn-ea"/>
          <a:cs typeface="+mn-cs"/>
          <a:sym typeface="Arial"/>
        </a:defRPr>
      </a:lvl1pPr>
      <a:lvl2pPr marL="568813" marR="41275" indent="-273538" algn="l" defTabSz="914400" latinLnBrk="0">
        <a:lnSpc>
          <a:spcPct val="100000"/>
        </a:lnSpc>
        <a:spcBef>
          <a:spcPts val="400"/>
        </a:spcBef>
        <a:spcAft>
          <a:spcPts val="0"/>
        </a:spcAft>
        <a:buClrTx/>
        <a:buSzPct val="150000"/>
        <a:buFontTx/>
        <a:buChar char="•"/>
        <a:tabLst/>
        <a:defRPr b="0" baseline="0" cap="none" i="0" spc="0" strike="noStrike" sz="2800" u="none">
          <a:ln>
            <a:noFill/>
          </a:ln>
          <a:solidFill>
            <a:srgbClr val="000000"/>
          </a:solidFill>
          <a:uFill>
            <a:solidFill>
              <a:srgbClr val="000000"/>
            </a:solidFill>
          </a:uFill>
          <a:latin typeface="+mn-lt"/>
          <a:ea typeface="+mn-ea"/>
          <a:cs typeface="+mn-cs"/>
          <a:sym typeface="Arial"/>
        </a:defRPr>
      </a:lvl2pPr>
      <a:lvl3pPr marL="1252982" marR="41275" indent="-256032" algn="l" defTabSz="914400" latinLnBrk="0">
        <a:lnSpc>
          <a:spcPct val="100000"/>
        </a:lnSpc>
        <a:spcBef>
          <a:spcPts val="400"/>
        </a:spcBef>
        <a:spcAft>
          <a:spcPts val="0"/>
        </a:spcAft>
        <a:buClrTx/>
        <a:buSzPct val="115000"/>
        <a:buFontTx/>
        <a:buChar char="•"/>
        <a:tabLst/>
        <a:defRPr b="0" baseline="0" cap="none" i="0" spc="0" strike="noStrike" sz="2800" u="none">
          <a:ln>
            <a:noFill/>
          </a:ln>
          <a:solidFill>
            <a:srgbClr val="000000"/>
          </a:solidFill>
          <a:uFill>
            <a:solidFill>
              <a:srgbClr val="000000"/>
            </a:solidFill>
          </a:uFill>
          <a:latin typeface="+mn-lt"/>
          <a:ea typeface="+mn-ea"/>
          <a:cs typeface="+mn-cs"/>
          <a:sym typeface="Arial"/>
        </a:defRPr>
      </a:lvl3pPr>
      <a:lvl4pPr marL="1745095" marR="41275" indent="-290945" algn="l" defTabSz="914400" latinLnBrk="0">
        <a:lnSpc>
          <a:spcPct val="100000"/>
        </a:lnSpc>
        <a:spcBef>
          <a:spcPts val="400"/>
        </a:spcBef>
        <a:spcAft>
          <a:spcPts val="0"/>
        </a:spcAft>
        <a:buClrTx/>
        <a:buSzPct val="100000"/>
        <a:buFontTx/>
        <a:buChar char="•"/>
        <a:tabLst/>
        <a:defRPr b="0" baseline="0" cap="none" i="0" spc="0" strike="noStrike" sz="2800" u="none">
          <a:ln>
            <a:noFill/>
          </a:ln>
          <a:solidFill>
            <a:srgbClr val="000000"/>
          </a:solidFill>
          <a:uFill>
            <a:solidFill>
              <a:srgbClr val="000000"/>
            </a:solidFill>
          </a:uFill>
          <a:latin typeface="+mn-lt"/>
          <a:ea typeface="+mn-ea"/>
          <a:cs typeface="+mn-cs"/>
          <a:sym typeface="Arial"/>
        </a:defRPr>
      </a:lvl4pPr>
      <a:lvl5pPr marL="2231389" marR="41275" indent="-320039" algn="l" defTabSz="914400" latinLnBrk="0">
        <a:lnSpc>
          <a:spcPct val="100000"/>
        </a:lnSpc>
        <a:spcBef>
          <a:spcPts val="400"/>
        </a:spcBef>
        <a:spcAft>
          <a:spcPts val="0"/>
        </a:spcAft>
        <a:buClrTx/>
        <a:buSzPct val="125000"/>
        <a:buFontTx/>
        <a:buChar char="•"/>
        <a:tabLst/>
        <a:defRPr b="0" baseline="0" cap="none" i="0" spc="0" strike="noStrike" sz="2800" u="none">
          <a:ln>
            <a:noFill/>
          </a:ln>
          <a:solidFill>
            <a:srgbClr val="000000"/>
          </a:solidFill>
          <a:uFill>
            <a:solidFill>
              <a:srgbClr val="000000"/>
            </a:solidFill>
          </a:uFill>
          <a:latin typeface="+mn-lt"/>
          <a:ea typeface="+mn-ea"/>
          <a:cs typeface="+mn-cs"/>
          <a:sym typeface="Arial"/>
        </a:defRPr>
      </a:lvl5pPr>
      <a:lvl6pPr marL="2231389" marR="41275" indent="-320039" algn="l" defTabSz="914400" latinLnBrk="0">
        <a:lnSpc>
          <a:spcPct val="100000"/>
        </a:lnSpc>
        <a:spcBef>
          <a:spcPts val="400"/>
        </a:spcBef>
        <a:spcAft>
          <a:spcPts val="0"/>
        </a:spcAft>
        <a:buClrTx/>
        <a:buSzPct val="125000"/>
        <a:buFontTx/>
        <a:buChar char="•"/>
        <a:tabLst/>
        <a:defRPr b="0" baseline="0" cap="none" i="0" spc="0" strike="noStrike" sz="2800" u="none">
          <a:ln>
            <a:noFill/>
          </a:ln>
          <a:solidFill>
            <a:srgbClr val="000000"/>
          </a:solidFill>
          <a:uFill>
            <a:solidFill>
              <a:srgbClr val="000000"/>
            </a:solidFill>
          </a:uFill>
          <a:latin typeface="+mn-lt"/>
          <a:ea typeface="+mn-ea"/>
          <a:cs typeface="+mn-cs"/>
          <a:sym typeface="Arial"/>
        </a:defRPr>
      </a:lvl6pPr>
      <a:lvl7pPr marL="2231389" marR="41275" indent="-320039" algn="l" defTabSz="914400" latinLnBrk="0">
        <a:lnSpc>
          <a:spcPct val="100000"/>
        </a:lnSpc>
        <a:spcBef>
          <a:spcPts val="400"/>
        </a:spcBef>
        <a:spcAft>
          <a:spcPts val="0"/>
        </a:spcAft>
        <a:buClrTx/>
        <a:buSzPct val="125000"/>
        <a:buFontTx/>
        <a:buChar char="•"/>
        <a:tabLst/>
        <a:defRPr b="0" baseline="0" cap="none" i="0" spc="0" strike="noStrike" sz="2800" u="none">
          <a:ln>
            <a:noFill/>
          </a:ln>
          <a:solidFill>
            <a:srgbClr val="000000"/>
          </a:solidFill>
          <a:uFill>
            <a:solidFill>
              <a:srgbClr val="000000"/>
            </a:solidFill>
          </a:uFill>
          <a:latin typeface="+mn-lt"/>
          <a:ea typeface="+mn-ea"/>
          <a:cs typeface="+mn-cs"/>
          <a:sym typeface="Arial"/>
        </a:defRPr>
      </a:lvl7pPr>
      <a:lvl8pPr marL="2231389" marR="41275" indent="-320039" algn="l" defTabSz="914400" latinLnBrk="0">
        <a:lnSpc>
          <a:spcPct val="100000"/>
        </a:lnSpc>
        <a:spcBef>
          <a:spcPts val="400"/>
        </a:spcBef>
        <a:spcAft>
          <a:spcPts val="0"/>
        </a:spcAft>
        <a:buClrTx/>
        <a:buSzPct val="125000"/>
        <a:buFontTx/>
        <a:buChar char="•"/>
        <a:tabLst/>
        <a:defRPr b="0" baseline="0" cap="none" i="0" spc="0" strike="noStrike" sz="2800" u="none">
          <a:ln>
            <a:noFill/>
          </a:ln>
          <a:solidFill>
            <a:srgbClr val="000000"/>
          </a:solidFill>
          <a:uFill>
            <a:solidFill>
              <a:srgbClr val="000000"/>
            </a:solidFill>
          </a:uFill>
          <a:latin typeface="+mn-lt"/>
          <a:ea typeface="+mn-ea"/>
          <a:cs typeface="+mn-cs"/>
          <a:sym typeface="Arial"/>
        </a:defRPr>
      </a:lvl8pPr>
      <a:lvl9pPr marL="2231389" marR="41275" indent="-320039" algn="l" defTabSz="914400" latinLnBrk="0">
        <a:lnSpc>
          <a:spcPct val="100000"/>
        </a:lnSpc>
        <a:spcBef>
          <a:spcPts val="400"/>
        </a:spcBef>
        <a:spcAft>
          <a:spcPts val="0"/>
        </a:spcAft>
        <a:buClrTx/>
        <a:buSzPct val="125000"/>
        <a:buFontTx/>
        <a:buChar char="•"/>
        <a:tabLst/>
        <a:defRPr b="0" baseline="0" cap="none" i="0" spc="0" strike="noStrike" sz="2800" u="none">
          <a:ln>
            <a:noFill/>
          </a:ln>
          <a:solidFill>
            <a:srgbClr val="000000"/>
          </a:solidFill>
          <a:uFill>
            <a:solidFill>
              <a:srgbClr val="000000"/>
            </a:solidFill>
          </a:uFill>
          <a:latin typeface="+mn-lt"/>
          <a:ea typeface="+mn-ea"/>
          <a:cs typeface="+mn-cs"/>
          <a:sym typeface="Arial"/>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11585"/>
            </a:solidFill>
          </a:uFill>
          <a:latin typeface="+mn-lt"/>
          <a:ea typeface="+mn-ea"/>
          <a:cs typeface="+mn-cs"/>
          <a:sym typeface="Arial"/>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11585"/>
            </a:solidFill>
          </a:uFill>
          <a:latin typeface="+mn-lt"/>
          <a:ea typeface="+mn-ea"/>
          <a:cs typeface="+mn-cs"/>
          <a:sym typeface="Arial"/>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11585"/>
            </a:solidFill>
          </a:uFill>
          <a:latin typeface="+mn-lt"/>
          <a:ea typeface="+mn-ea"/>
          <a:cs typeface="+mn-cs"/>
          <a:sym typeface="Arial"/>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11585"/>
            </a:solidFill>
          </a:uFill>
          <a:latin typeface="+mn-lt"/>
          <a:ea typeface="+mn-ea"/>
          <a:cs typeface="+mn-cs"/>
          <a:sym typeface="Arial"/>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11585"/>
            </a:solidFill>
          </a:uFill>
          <a:latin typeface="+mn-lt"/>
          <a:ea typeface="+mn-ea"/>
          <a:cs typeface="+mn-cs"/>
          <a:sym typeface="Arial"/>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11585"/>
            </a:solidFill>
          </a:uFill>
          <a:latin typeface="+mn-lt"/>
          <a:ea typeface="+mn-ea"/>
          <a:cs typeface="+mn-cs"/>
          <a:sym typeface="Arial"/>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11585"/>
            </a:solidFill>
          </a:uFill>
          <a:latin typeface="+mn-lt"/>
          <a:ea typeface="+mn-ea"/>
          <a:cs typeface="+mn-cs"/>
          <a:sym typeface="Arial"/>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11585"/>
            </a:solidFill>
          </a:uFill>
          <a:latin typeface="+mn-lt"/>
          <a:ea typeface="+mn-ea"/>
          <a:cs typeface="+mn-cs"/>
          <a:sym typeface="Arial"/>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11585"/>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image" Target="../media/image4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3.png"/><Relationship Id="rId4" Type="http://schemas.openxmlformats.org/officeDocument/2006/relationships/image" Target="../media/image5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xfrm>
            <a:off x="228600" y="151274"/>
            <a:ext cx="8686800" cy="1382560"/>
          </a:xfrm>
          <a:prstGeom prst="rect">
            <a:avLst/>
          </a:prstGeom>
        </p:spPr>
        <p:txBody>
          <a:bodyPr>
            <a:normAutofit fontScale="100000" lnSpcReduction="0"/>
          </a:bodyPr>
          <a:lstStyle/>
          <a:p>
            <a:pPr>
              <a:defRPr sz="4200">
                <a:latin typeface="+mn-lt"/>
                <a:ea typeface="+mn-ea"/>
                <a:cs typeface="+mn-cs"/>
                <a:sym typeface="Arial"/>
              </a:defRPr>
            </a:pPr>
            <a:r>
              <a:rPr i="1"/>
              <a:t>eRHIC: Studying the Glue </a:t>
            </a:r>
            <a:endParaRPr i="1"/>
          </a:p>
          <a:p>
            <a:pPr>
              <a:defRPr sz="4200">
                <a:latin typeface="+mn-lt"/>
                <a:ea typeface="+mn-ea"/>
                <a:cs typeface="+mn-cs"/>
                <a:sym typeface="Arial"/>
              </a:defRPr>
            </a:pPr>
            <a:r>
              <a:rPr i="1"/>
              <a:t>             That  Binds Us All </a:t>
            </a:r>
          </a:p>
        </p:txBody>
      </p:sp>
      <p:sp>
        <p:nvSpPr>
          <p:cNvPr id="91" name="Shape 91"/>
          <p:cNvSpPr/>
          <p:nvPr>
            <p:ph type="body" sz="quarter" idx="1"/>
          </p:nvPr>
        </p:nvSpPr>
        <p:spPr>
          <a:xfrm>
            <a:off x="228600" y="3771900"/>
            <a:ext cx="4343400" cy="571500"/>
          </a:xfrm>
          <a:prstGeom prst="rect">
            <a:avLst/>
          </a:prstGeom>
        </p:spPr>
        <p:txBody>
          <a:bodyPr/>
          <a:lstStyle/>
          <a:p>
            <a:pPr/>
            <a:r>
              <a:t>Thomas Ullrich</a:t>
            </a:r>
          </a:p>
        </p:txBody>
      </p:sp>
      <p:sp>
        <p:nvSpPr>
          <p:cNvPr id="92" name="Shape 92"/>
          <p:cNvSpPr/>
          <p:nvPr/>
        </p:nvSpPr>
        <p:spPr>
          <a:xfrm>
            <a:off x="228600" y="1795522"/>
            <a:ext cx="7772401" cy="20574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33363" marR="0" indent="-233363">
              <a:spcBef>
                <a:spcPts val="400"/>
              </a:spcBef>
              <a:buSzPct val="82000"/>
              <a:buBlip>
                <a:blip r:embed="rId3"/>
              </a:buBlip>
              <a:defRPr sz="2000">
                <a:solidFill>
                  <a:srgbClr val="FFFFFF"/>
                </a:solidFill>
                <a:uFillTx/>
              </a:defRPr>
            </a:pPr>
            <a:r>
              <a:t>Physics Program</a:t>
            </a:r>
          </a:p>
          <a:p>
            <a:pPr marL="233363" marR="0" indent="-233363">
              <a:spcBef>
                <a:spcPts val="400"/>
              </a:spcBef>
              <a:buSzPct val="82000"/>
              <a:buBlip>
                <a:blip r:embed="rId3"/>
              </a:buBlip>
              <a:defRPr sz="2000">
                <a:solidFill>
                  <a:srgbClr val="FFFFFF"/>
                </a:solidFill>
                <a:uFillTx/>
              </a:defRPr>
            </a:pPr>
            <a:r>
              <a:t>Requirements to Realize Program</a:t>
            </a:r>
          </a:p>
          <a:p>
            <a:pPr marL="233363" marR="0" indent="-233363">
              <a:spcBef>
                <a:spcPts val="400"/>
              </a:spcBef>
              <a:buSzPct val="82000"/>
              <a:buBlip>
                <a:blip r:embed="rId3"/>
              </a:buBlip>
              <a:defRPr sz="2000">
                <a:solidFill>
                  <a:srgbClr val="FFFFFF"/>
                </a:solidFill>
                <a:uFillTx/>
              </a:defRPr>
            </a:pPr>
            <a:r>
              <a:t>Examples of </a:t>
            </a:r>
            <a:r>
              <a:rPr i="1"/>
              <a:t>ep</a:t>
            </a:r>
            <a:r>
              <a:t> Key Measurements</a:t>
            </a:r>
          </a:p>
          <a:p>
            <a:pPr marL="233363" marR="0" indent="-233363">
              <a:spcBef>
                <a:spcPts val="400"/>
              </a:spcBef>
              <a:buSzPct val="82000"/>
              <a:buBlip>
                <a:blip r:embed="rId3"/>
              </a:buBlip>
              <a:defRPr sz="2000">
                <a:solidFill>
                  <a:srgbClr val="FFFFFF"/>
                </a:solidFill>
                <a:uFillTx/>
              </a:defRPr>
            </a:pPr>
            <a:r>
              <a:t>Examples of </a:t>
            </a:r>
            <a:r>
              <a:rPr i="1"/>
              <a:t>e</a:t>
            </a:r>
            <a:r>
              <a:t>A Key Measurements</a:t>
            </a:r>
          </a:p>
        </p:txBody>
      </p:sp>
      <p:grpSp>
        <p:nvGrpSpPr>
          <p:cNvPr id="95" name="Group 95"/>
          <p:cNvGrpSpPr/>
          <p:nvPr/>
        </p:nvGrpSpPr>
        <p:grpSpPr>
          <a:xfrm>
            <a:off x="5059692" y="1774659"/>
            <a:ext cx="1958067" cy="2533969"/>
            <a:chOff x="0" y="0"/>
            <a:chExt cx="1958065" cy="2533968"/>
          </a:xfrm>
        </p:grpSpPr>
        <p:pic>
          <p:nvPicPr>
            <p:cNvPr id="93" name="small.pdf"/>
            <p:cNvPicPr>
              <a:picLocks noChangeAspect="1"/>
            </p:cNvPicPr>
            <p:nvPr/>
          </p:nvPicPr>
          <p:blipFill>
            <a:blip r:embed="rId4">
              <a:extLst/>
            </a:blip>
            <a:stretch>
              <a:fillRect/>
            </a:stretch>
          </p:blipFill>
          <p:spPr>
            <a:xfrm>
              <a:off x="0" y="0"/>
              <a:ext cx="1958066" cy="2533969"/>
            </a:xfrm>
            <a:prstGeom prst="rect">
              <a:avLst/>
            </a:prstGeom>
            <a:ln w="12700" cap="flat">
              <a:noFill/>
              <a:round/>
            </a:ln>
            <a:effectLst/>
          </p:spPr>
        </p:pic>
        <p:sp>
          <p:nvSpPr>
            <p:cNvPr id="94" name="Shape 94"/>
            <p:cNvSpPr/>
            <p:nvPr/>
          </p:nvSpPr>
          <p:spPr>
            <a:xfrm>
              <a:off x="36557" y="2122451"/>
              <a:ext cx="1842144" cy="359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1600"/>
              </a:lvl1pPr>
            </a:lstStyle>
            <a:p>
              <a:pPr/>
              <a:r>
                <a:t>arXiv:1409.1633</a:t>
              </a:r>
            </a:p>
          </p:txBody>
        </p:sp>
      </p:grpSp>
      <p:grpSp>
        <p:nvGrpSpPr>
          <p:cNvPr id="98" name="Group 98"/>
          <p:cNvGrpSpPr/>
          <p:nvPr/>
        </p:nvGrpSpPr>
        <p:grpSpPr>
          <a:xfrm>
            <a:off x="7039249" y="1813388"/>
            <a:ext cx="1896113" cy="2481912"/>
            <a:chOff x="0" y="12765"/>
            <a:chExt cx="1896112" cy="2481911"/>
          </a:xfrm>
        </p:grpSpPr>
        <p:pic>
          <p:nvPicPr>
            <p:cNvPr id="96" name="eic_white_paper_frontcover.pdf.pdf"/>
            <p:cNvPicPr>
              <a:picLocks noChangeAspect="1"/>
            </p:cNvPicPr>
            <p:nvPr/>
          </p:nvPicPr>
          <p:blipFill>
            <a:blip r:embed="rId5">
              <a:extLst/>
            </a:blip>
            <a:srcRect l="0" t="0" r="0" b="0"/>
            <a:stretch>
              <a:fillRect/>
            </a:stretch>
          </p:blipFill>
          <p:spPr>
            <a:xfrm>
              <a:off x="-1" y="12765"/>
              <a:ext cx="1896114" cy="2453794"/>
            </a:xfrm>
            <a:prstGeom prst="rect">
              <a:avLst/>
            </a:prstGeom>
            <a:ln w="12700" cap="flat">
              <a:noFill/>
              <a:round/>
            </a:ln>
            <a:effectLst/>
          </p:spPr>
        </p:pic>
        <p:sp>
          <p:nvSpPr>
            <p:cNvPr id="97" name="Shape 97"/>
            <p:cNvSpPr/>
            <p:nvPr/>
          </p:nvSpPr>
          <p:spPr>
            <a:xfrm>
              <a:off x="30400" y="2120315"/>
              <a:ext cx="1805198" cy="374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0" marR="0" defTabSz="457200">
                <a:spcBef>
                  <a:spcPts val="1600"/>
                </a:spcBef>
                <a:defRPr b="1" sz="1600">
                  <a:solidFill>
                    <a:srgbClr val="FFFFFF"/>
                  </a:solidFill>
                  <a:uFillTx/>
                </a:defRPr>
              </a:lvl1pPr>
            </a:lstStyle>
            <a:p>
              <a:pPr/>
              <a:r>
                <a:t>arXiv:1212.1701</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7" name="NEWxq2plane-xA-EIC.pdf"/>
          <p:cNvPicPr>
            <a:picLocks noChangeAspect="1"/>
          </p:cNvPicPr>
          <p:nvPr/>
        </p:nvPicPr>
        <p:blipFill>
          <a:blip r:embed="rId2">
            <a:extLst/>
          </a:blip>
          <a:srcRect l="0" t="3845" r="0" b="3845"/>
          <a:stretch>
            <a:fillRect/>
          </a:stretch>
        </p:blipFill>
        <p:spPr>
          <a:xfrm>
            <a:off x="654706" y="810800"/>
            <a:ext cx="6356220" cy="4525063"/>
          </a:xfrm>
          <a:prstGeom prst="rect">
            <a:avLst/>
          </a:prstGeom>
          <a:ln w="12700"/>
        </p:spPr>
      </p:pic>
      <p:sp>
        <p:nvSpPr>
          <p:cNvPr id="208" name="Shape 208"/>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209" name="Shape 209"/>
          <p:cNvSpPr/>
          <p:nvPr>
            <p:ph type="title"/>
          </p:nvPr>
        </p:nvSpPr>
        <p:spPr>
          <a:xfrm>
            <a:off x="106362" y="31948"/>
            <a:ext cx="8931276" cy="674490"/>
          </a:xfrm>
          <a:prstGeom prst="rect">
            <a:avLst/>
          </a:prstGeom>
        </p:spPr>
        <p:txBody>
          <a:bodyPr/>
          <a:lstStyle/>
          <a:p>
            <a:pPr/>
            <a:r>
              <a:t>Requirements: √s and Beam Masses</a:t>
            </a:r>
          </a:p>
        </p:txBody>
      </p:sp>
      <p:sp>
        <p:nvSpPr>
          <p:cNvPr id="210" name="Shape 210"/>
          <p:cNvSpPr/>
          <p:nvPr>
            <p:ph type="body" sz="quarter" idx="1"/>
          </p:nvPr>
        </p:nvSpPr>
        <p:spPr>
          <a:xfrm>
            <a:off x="304842" y="5281186"/>
            <a:ext cx="8062828" cy="1426965"/>
          </a:xfrm>
          <a:prstGeom prst="rect">
            <a:avLst/>
          </a:prstGeom>
        </p:spPr>
        <p:txBody>
          <a:bodyPr/>
          <a:lstStyle/>
          <a:p>
            <a:pPr marL="288636" indent="-288636">
              <a:spcBef>
                <a:spcPts val="500"/>
              </a:spcBef>
              <a:defRPr sz="2000"/>
            </a:pPr>
            <a:r>
              <a:t>Saturation physics needs low-x reach and wide range of nuclei       (A dependence) up to the heaviest A (Q</a:t>
            </a:r>
            <a:r>
              <a:rPr baseline="-5999"/>
              <a:t>s </a:t>
            </a:r>
            <a:r>
              <a:t>enhancement): d ➟ U</a:t>
            </a:r>
          </a:p>
          <a:p>
            <a:pPr marL="288636" indent="-288636">
              <a:spcBef>
                <a:spcPts val="500"/>
              </a:spcBef>
              <a:defRPr sz="2000"/>
            </a:pPr>
            <a:r>
              <a:t>Need sufficient lever arm in Q</a:t>
            </a:r>
            <a:r>
              <a:rPr baseline="31999"/>
              <a:t>2</a:t>
            </a:r>
            <a:r>
              <a:t> up to at least x = 10</a:t>
            </a:r>
            <a:r>
              <a:rPr baseline="31999"/>
              <a:t>-3 </a:t>
            </a:r>
            <a:r>
              <a:t>to verify non-linear evolution equations of CGC</a:t>
            </a:r>
          </a:p>
        </p:txBody>
      </p:sp>
      <p:sp>
        <p:nvSpPr>
          <p:cNvPr id="211" name="Shape 21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2" name="Shape 212"/>
          <p:cNvSpPr/>
          <p:nvPr/>
        </p:nvSpPr>
        <p:spPr>
          <a:xfrm>
            <a:off x="7181143" y="777556"/>
            <a:ext cx="1760053" cy="8293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eA, </a:t>
            </a:r>
            <a:r>
              <a:rPr>
                <a:latin typeface="Symbol"/>
                <a:ea typeface="Symbol"/>
                <a:cs typeface="Symbol"/>
                <a:sym typeface="Symbol"/>
              </a:rPr>
              <a:t>μ</a:t>
            </a:r>
            <a:r>
              <a:t>A, </a:t>
            </a:r>
            <a:r>
              <a:rPr>
                <a:latin typeface="Symbol"/>
                <a:ea typeface="Symbol"/>
                <a:cs typeface="Symbol"/>
                <a:sym typeface="Symbol"/>
              </a:rPr>
              <a:t>ν</a:t>
            </a:r>
            <a:r>
              <a:t>A </a:t>
            </a:r>
          </a:p>
          <a:p>
            <a:pPr/>
            <a:r>
              <a:t>(A ≥ Fe)</a:t>
            </a:r>
          </a:p>
        </p:txBody>
      </p:sp>
      <p:grpSp>
        <p:nvGrpSpPr>
          <p:cNvPr id="215" name="Group 215"/>
          <p:cNvGrpSpPr/>
          <p:nvPr/>
        </p:nvGrpSpPr>
        <p:grpSpPr>
          <a:xfrm>
            <a:off x="1525984" y="983059"/>
            <a:ext cx="3449880" cy="1025886"/>
            <a:chOff x="0" y="0"/>
            <a:chExt cx="3449879" cy="1025884"/>
          </a:xfrm>
        </p:grpSpPr>
        <p:sp>
          <p:nvSpPr>
            <p:cNvPr id="213" name="Shape 213"/>
            <p:cNvSpPr/>
            <p:nvPr/>
          </p:nvSpPr>
          <p:spPr>
            <a:xfrm>
              <a:off x="0" y="0"/>
              <a:ext cx="2904970" cy="1025885"/>
            </a:xfrm>
            <a:prstGeom prst="rect">
              <a:avLst/>
            </a:prstGeom>
            <a:solidFill>
              <a:srgbClr val="FFFFFF"/>
            </a:solidFill>
            <a:ln w="12700" cap="flat">
              <a:noFill/>
              <a:miter lim="400000"/>
            </a:ln>
            <a:effectLst/>
          </p:spPr>
          <p:txBody>
            <a:bodyPr wrap="square" lIns="50800" tIns="50800" rIns="50800" bIns="50800" numCol="1" anchor="ctr">
              <a:noAutofit/>
            </a:bodyPr>
            <a:lstStyle/>
            <a:p>
              <a:pPr>
                <a:defRPr>
                  <a:latin typeface="Times New Roman"/>
                  <a:ea typeface="Times New Roman"/>
                  <a:cs typeface="Times New Roman"/>
                  <a:sym typeface="Times New Roman"/>
                </a:defRPr>
              </a:pPr>
            </a:p>
          </p:txBody>
        </p:sp>
        <p:sp>
          <p:nvSpPr>
            <p:cNvPr id="214" name="Shape 214"/>
            <p:cNvSpPr/>
            <p:nvPr/>
          </p:nvSpPr>
          <p:spPr>
            <a:xfrm>
              <a:off x="2642151" y="180578"/>
              <a:ext cx="807729" cy="54435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a:latin typeface="Times New Roman"/>
                  <a:ea typeface="Times New Roman"/>
                  <a:cs typeface="Times New Roman"/>
                  <a:sym typeface="Times New Roman"/>
                </a:defRPr>
              </a:pPr>
            </a:p>
          </p:txBody>
        </p:sp>
      </p:grpSp>
      <p:grpSp>
        <p:nvGrpSpPr>
          <p:cNvPr id="221" name="Group 221"/>
          <p:cNvGrpSpPr/>
          <p:nvPr/>
        </p:nvGrpSpPr>
        <p:grpSpPr>
          <a:xfrm>
            <a:off x="3746925" y="842284"/>
            <a:ext cx="2651505" cy="1662007"/>
            <a:chOff x="876300" y="-177800"/>
            <a:chExt cx="2651503" cy="1662005"/>
          </a:xfrm>
        </p:grpSpPr>
        <p:sp>
          <p:nvSpPr>
            <p:cNvPr id="216" name="Shape 216"/>
            <p:cNvSpPr/>
            <p:nvPr/>
          </p:nvSpPr>
          <p:spPr>
            <a:xfrm>
              <a:off x="1399289" y="26298"/>
              <a:ext cx="1488609" cy="1214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04" y="0"/>
                  </a:moveTo>
                  <a:lnTo>
                    <a:pt x="0" y="19506"/>
                  </a:lnTo>
                  <a:lnTo>
                    <a:pt x="1227" y="21600"/>
                  </a:lnTo>
                  <a:lnTo>
                    <a:pt x="21600" y="1685"/>
                  </a:lnTo>
                  <a:lnTo>
                    <a:pt x="20004" y="0"/>
                  </a:lnTo>
                  <a:close/>
                </a:path>
              </a:pathLst>
            </a:custGeom>
            <a:solidFill>
              <a:srgbClr val="FFFFFF"/>
            </a:solidFill>
            <a:ln w="101600" cap="flat">
              <a:solidFill>
                <a:srgbClr val="FFFFFF"/>
              </a:solidFill>
              <a:prstDash val="solid"/>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grpSp>
          <p:nvGrpSpPr>
            <p:cNvPr id="220" name="Group 220"/>
            <p:cNvGrpSpPr/>
            <p:nvPr/>
          </p:nvGrpSpPr>
          <p:grpSpPr>
            <a:xfrm>
              <a:off x="876300" y="-177801"/>
              <a:ext cx="2651504" cy="1662007"/>
              <a:chOff x="-50799" y="-50800"/>
              <a:chExt cx="2651503" cy="1662005"/>
            </a:xfrm>
          </p:grpSpPr>
          <p:sp>
            <p:nvSpPr>
              <p:cNvPr id="217" name="Shape 217"/>
              <p:cNvSpPr/>
              <p:nvPr/>
            </p:nvSpPr>
            <p:spPr>
              <a:xfrm>
                <a:off x="128637" y="212758"/>
                <a:ext cx="2292629" cy="11348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a:defRPr sz="2100">
                    <a:solidFill>
                      <a:srgbClr val="021EAA"/>
                    </a:solidFill>
                  </a:defRPr>
                </a:pPr>
                <a:r>
                  <a:t>Large Q</a:t>
                </a:r>
                <a:r>
                  <a:rPr baseline="31999"/>
                  <a:t>2</a:t>
                </a:r>
                <a:r>
                  <a:t>, large </a:t>
                </a:r>
                <a:r>
                  <a:rPr>
                    <a:latin typeface="Symbol"/>
                    <a:ea typeface="Symbol"/>
                    <a:cs typeface="Symbol"/>
                    <a:sym typeface="Symbol"/>
                  </a:rPr>
                  <a:t>ν</a:t>
                </a:r>
                <a:endParaRPr>
                  <a:latin typeface="Symbol"/>
                  <a:ea typeface="Symbol"/>
                  <a:cs typeface="Symbol"/>
                  <a:sym typeface="Symbol"/>
                </a:endParaRPr>
              </a:p>
              <a:p>
                <a:pPr algn="ctr">
                  <a:defRPr i="1" sz="2100">
                    <a:solidFill>
                      <a:srgbClr val="021EAA"/>
                    </a:solidFill>
                  </a:defRPr>
                </a:pPr>
                <a:r>
                  <a:t>Hadronization</a:t>
                </a:r>
              </a:p>
              <a:p>
                <a:pPr algn="ctr">
                  <a:defRPr i="1" sz="2100">
                    <a:solidFill>
                      <a:srgbClr val="021EAA"/>
                    </a:solidFill>
                  </a:defRPr>
                </a:pPr>
                <a:r>
                  <a:t>Energy-Loss</a:t>
                </a:r>
              </a:p>
            </p:txBody>
          </p:sp>
          <p:pic>
            <p:nvPicPr>
              <p:cNvPr id="218" name=""/>
              <p:cNvPicPr>
                <a:picLocks noChangeAspect="0"/>
              </p:cNvPicPr>
              <p:nvPr/>
            </p:nvPicPr>
            <p:blipFill>
              <a:blip r:embed="rId3">
                <a:extLst/>
              </a:blip>
              <a:stretch>
                <a:fillRect/>
              </a:stretch>
            </p:blipFill>
            <p:spPr>
              <a:xfrm>
                <a:off x="-50800" y="-50800"/>
                <a:ext cx="2651504" cy="1662006"/>
              </a:xfrm>
              <a:prstGeom prst="rect">
                <a:avLst/>
              </a:prstGeom>
              <a:effectLst/>
            </p:spPr>
          </p:pic>
        </p:grpSp>
      </p:grpSp>
      <p:grpSp>
        <p:nvGrpSpPr>
          <p:cNvPr id="226" name="Group 226"/>
          <p:cNvGrpSpPr/>
          <p:nvPr/>
        </p:nvGrpSpPr>
        <p:grpSpPr>
          <a:xfrm>
            <a:off x="1606734" y="3298330"/>
            <a:ext cx="2561996" cy="1265017"/>
            <a:chOff x="-50799" y="25399"/>
            <a:chExt cx="2561994" cy="1265016"/>
          </a:xfrm>
        </p:grpSpPr>
        <p:sp>
          <p:nvSpPr>
            <p:cNvPr id="222" name="Shape 222"/>
            <p:cNvSpPr/>
            <p:nvPr/>
          </p:nvSpPr>
          <p:spPr>
            <a:xfrm>
              <a:off x="420853" y="348962"/>
              <a:ext cx="1493276" cy="7299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16" y="0"/>
                  </a:moveTo>
                  <a:lnTo>
                    <a:pt x="0" y="17959"/>
                  </a:lnTo>
                  <a:lnTo>
                    <a:pt x="11274" y="21600"/>
                  </a:lnTo>
                  <a:lnTo>
                    <a:pt x="21600" y="19015"/>
                  </a:lnTo>
                  <a:lnTo>
                    <a:pt x="16375" y="213"/>
                  </a:lnTo>
                  <a:lnTo>
                    <a:pt x="7016" y="0"/>
                  </a:lnTo>
                  <a:close/>
                </a:path>
              </a:pathLst>
            </a:custGeom>
            <a:solidFill>
              <a:srgbClr val="F6F6F5"/>
            </a:solidFill>
            <a:ln w="12700" cap="flat">
              <a:noFill/>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pic>
          <p:nvPicPr>
            <p:cNvPr id="223" name=""/>
            <p:cNvPicPr>
              <a:picLocks noChangeAspect="0"/>
            </p:cNvPicPr>
            <p:nvPr/>
          </p:nvPicPr>
          <p:blipFill>
            <a:blip r:embed="rId4">
              <a:extLst/>
            </a:blip>
            <a:stretch>
              <a:fillRect/>
            </a:stretch>
          </p:blipFill>
          <p:spPr>
            <a:xfrm>
              <a:off x="-50800" y="25400"/>
              <a:ext cx="2561996" cy="1265017"/>
            </a:xfrm>
            <a:prstGeom prst="rect">
              <a:avLst/>
            </a:prstGeom>
            <a:effectLst/>
          </p:spPr>
        </p:pic>
        <p:sp>
          <p:nvSpPr>
            <p:cNvPr id="225" name="Shape 225"/>
            <p:cNvSpPr/>
            <p:nvPr/>
          </p:nvSpPr>
          <p:spPr>
            <a:xfrm>
              <a:off x="494039" y="273344"/>
              <a:ext cx="1440160" cy="702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a:defRPr sz="2100">
                  <a:solidFill>
                    <a:srgbClr val="021EAA"/>
                  </a:solidFill>
                </a:defRPr>
              </a:pPr>
              <a:r>
                <a:t>Low-x</a:t>
              </a:r>
            </a:p>
            <a:p>
              <a:pPr algn="ctr">
                <a:defRPr i="1" sz="2100">
                  <a:solidFill>
                    <a:srgbClr val="021EAA"/>
                  </a:solidFill>
                </a:defRPr>
              </a:pPr>
              <a:r>
                <a:t>Saturation</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5"/>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6" grpId="1"/>
      <p:bldP build="whole" bldLvl="1" animBg="1" rev="0" advAuto="0" spid="215" grpId="2"/>
      <p:bldP build="whole" bldLvl="1" animBg="1" rev="0" advAuto="0" spid="221"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229" name="Shape 229"/>
          <p:cNvSpPr/>
          <p:nvPr>
            <p:ph type="title"/>
          </p:nvPr>
        </p:nvSpPr>
        <p:spPr>
          <a:prstGeom prst="rect">
            <a:avLst/>
          </a:prstGeom>
        </p:spPr>
        <p:txBody>
          <a:bodyPr/>
          <a:lstStyle/>
          <a:p>
            <a:pPr/>
            <a:r>
              <a:t>Requirements: Luminosity &amp; Detector</a:t>
            </a:r>
          </a:p>
        </p:txBody>
      </p:sp>
      <p:sp>
        <p:nvSpPr>
          <p:cNvPr id="230" name="Shape 230"/>
          <p:cNvSpPr/>
          <p:nvPr>
            <p:ph type="body" sz="half" idx="1"/>
          </p:nvPr>
        </p:nvSpPr>
        <p:spPr>
          <a:xfrm>
            <a:off x="152396" y="879066"/>
            <a:ext cx="8839208" cy="2178397"/>
          </a:xfrm>
          <a:prstGeom prst="rect">
            <a:avLst/>
          </a:prstGeom>
        </p:spPr>
        <p:txBody>
          <a:bodyPr/>
          <a:lstStyle/>
          <a:p>
            <a:pPr marL="291041" indent="-291041">
              <a:spcBef>
                <a:spcPts val="700"/>
              </a:spcBef>
              <a:defRPr sz="2200">
                <a:solidFill>
                  <a:srgbClr val="021EAA"/>
                </a:solidFill>
              </a:defRPr>
            </a:pPr>
            <a:r>
              <a:t>High Luminosity ~ 10</a:t>
            </a:r>
            <a:r>
              <a:rPr baseline="31999"/>
              <a:t>33</a:t>
            </a:r>
            <a:r>
              <a:t> cm</a:t>
            </a:r>
            <a:r>
              <a:rPr baseline="31999"/>
              <a:t>-2</a:t>
            </a:r>
            <a:r>
              <a:t>s</a:t>
            </a:r>
            <a:r>
              <a:rPr baseline="31999"/>
              <a:t>-1</a:t>
            </a:r>
            <a:r>
              <a:t> and higher</a:t>
            </a:r>
          </a:p>
          <a:p>
            <a:pPr lvl="1" marL="606136" indent="-288636">
              <a:spcBef>
                <a:spcPts val="700"/>
              </a:spcBef>
              <a:defRPr sz="2000"/>
            </a:pPr>
            <a:r>
              <a:t>Requirement affected by binning (N-differential distribution always more powerful the higher N) </a:t>
            </a:r>
            <a:r>
              <a:rPr>
                <a:latin typeface="Symbol"/>
                <a:ea typeface="Symbol"/>
                <a:cs typeface="Symbol"/>
                <a:sym typeface="Symbol"/>
              </a:rPr>
              <a:t>⇔</a:t>
            </a:r>
            <a:r>
              <a:t> close collaboration with theory</a:t>
            </a:r>
          </a:p>
          <a:p>
            <a:pPr lvl="1" marL="606136" indent="-288636">
              <a:spcBef>
                <a:spcPts val="700"/>
              </a:spcBef>
              <a:defRPr sz="2000"/>
            </a:pPr>
            <a:r>
              <a:t>Affected by systematic uncertainties dominated by luminosity and polarization measurements (use past and existing facilities as a guide, e.g. HERA)</a:t>
            </a:r>
          </a:p>
        </p:txBody>
      </p:sp>
      <p:sp>
        <p:nvSpPr>
          <p:cNvPr id="231" name="Shape 231"/>
          <p:cNvSpPr/>
          <p:nvPr>
            <p:ph type="sldNum" sz="quarter" idx="2"/>
          </p:nvPr>
        </p:nvSpPr>
        <p:spPr>
          <a:xfrm>
            <a:off x="8745326" y="6556108"/>
            <a:ext cx="298873"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2" name="RequirementLandscape.pdf"/>
          <p:cNvPicPr>
            <a:picLocks noChangeAspect="1"/>
          </p:cNvPicPr>
          <p:nvPr/>
        </p:nvPicPr>
        <p:blipFill>
          <a:blip r:embed="rId2">
            <a:extLst/>
          </a:blip>
          <a:srcRect l="1551" t="0" r="0" b="0"/>
          <a:stretch>
            <a:fillRect/>
          </a:stretch>
        </p:blipFill>
        <p:spPr>
          <a:xfrm>
            <a:off x="260762" y="3107165"/>
            <a:ext cx="5111314" cy="3644994"/>
          </a:xfrm>
          <a:prstGeom prst="rect">
            <a:avLst/>
          </a:prstGeom>
          <a:ln w="12700"/>
        </p:spPr>
      </p:pic>
      <p:sp>
        <p:nvSpPr>
          <p:cNvPr id="233" name="Shape 233"/>
          <p:cNvSpPr/>
          <p:nvPr/>
        </p:nvSpPr>
        <p:spPr>
          <a:xfrm>
            <a:off x="5553087" y="2903872"/>
            <a:ext cx="3456697" cy="23411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91041" marR="41275" indent="-291041">
              <a:spcBef>
                <a:spcPts val="500"/>
              </a:spcBef>
              <a:buClr>
                <a:srgbClr val="FF2600"/>
              </a:buClr>
              <a:buSzPct val="175000"/>
              <a:buChar char="•"/>
              <a:defRPr sz="2200">
                <a:solidFill>
                  <a:srgbClr val="021EAA"/>
                </a:solidFill>
              </a:defRPr>
            </a:pPr>
            <a:r>
              <a:t>Detector to explore full capabilities</a:t>
            </a:r>
          </a:p>
          <a:p>
            <a:pPr lvl="1" marL="713893" marR="41275" indent="-269393">
              <a:spcBef>
                <a:spcPts val="500"/>
              </a:spcBef>
              <a:buClr>
                <a:srgbClr val="021EAA"/>
              </a:buClr>
              <a:buSzPct val="100000"/>
              <a:buChar char="‣"/>
              <a:defRPr sz="2000"/>
            </a:pPr>
            <a:r>
              <a:t>with good PID (e/h and π, K, p) </a:t>
            </a:r>
          </a:p>
          <a:p>
            <a:pPr lvl="1" marL="713893" marR="41275" indent="-269393">
              <a:spcBef>
                <a:spcPts val="500"/>
              </a:spcBef>
              <a:buClr>
                <a:srgbClr val="021EAA"/>
              </a:buClr>
              <a:buSzPct val="100000"/>
              <a:buChar char="‣"/>
              <a:defRPr sz="2000"/>
            </a:pPr>
            <a:r>
              <a:t>wide acceptance to reach edges of kinematic range</a:t>
            </a:r>
          </a:p>
        </p:txBody>
      </p:sp>
      <p:sp>
        <p:nvSpPr>
          <p:cNvPr id="234" name="Shape 234"/>
          <p:cNvSpPr/>
          <p:nvPr/>
        </p:nvSpPr>
        <p:spPr>
          <a:xfrm>
            <a:off x="6321623" y="5613629"/>
            <a:ext cx="2158353" cy="4226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200">
                <a:solidFill>
                  <a:srgbClr val="008F00"/>
                </a:solidFill>
              </a:defRPr>
            </a:lvl1pPr>
          </a:lstStyle>
          <a:p>
            <a:pPr/>
            <a:r>
              <a:t>See talk by Elke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237" name="Shape 237"/>
          <p:cNvSpPr/>
          <p:nvPr>
            <p:ph type="title"/>
          </p:nvPr>
        </p:nvSpPr>
        <p:spPr>
          <a:prstGeom prst="rect">
            <a:avLst/>
          </a:prstGeom>
        </p:spPr>
        <p:txBody>
          <a:bodyPr/>
          <a:lstStyle/>
          <a:p>
            <a:pPr>
              <a:defRPr sz="3300"/>
            </a:pPr>
            <a:r>
              <a:rPr i="1"/>
              <a:t>e</a:t>
            </a:r>
            <a:r>
              <a:t>RHIC: A Design that Matches Physics Goals</a:t>
            </a:r>
          </a:p>
        </p:txBody>
      </p:sp>
      <p:sp>
        <p:nvSpPr>
          <p:cNvPr id="238" name="Shape 23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9" name="eRHIC Lumi vs COM Energy no ultimate Dec 2014 for presentation.pdf"/>
          <p:cNvPicPr>
            <a:picLocks noChangeAspect="1"/>
          </p:cNvPicPr>
          <p:nvPr/>
        </p:nvPicPr>
        <p:blipFill>
          <a:blip r:embed="rId2">
            <a:extLst/>
          </a:blip>
          <a:stretch>
            <a:fillRect/>
          </a:stretch>
        </p:blipFill>
        <p:spPr>
          <a:xfrm>
            <a:off x="840302" y="865199"/>
            <a:ext cx="6682595" cy="4931869"/>
          </a:xfrm>
          <a:prstGeom prst="rect">
            <a:avLst/>
          </a:prstGeom>
          <a:ln w="12700"/>
        </p:spPr>
      </p:pic>
      <p:sp>
        <p:nvSpPr>
          <p:cNvPr id="240" name="Shape 240"/>
          <p:cNvSpPr/>
          <p:nvPr/>
        </p:nvSpPr>
        <p:spPr>
          <a:xfrm>
            <a:off x="94443" y="5955980"/>
            <a:ext cx="3315009"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021EAA"/>
                </a:solidFill>
              </a:defRPr>
            </a:pPr>
            <a:r>
              <a:t>Ions: d up to U   </a:t>
            </a:r>
          </a:p>
          <a:p>
            <a:pPr>
              <a:defRPr>
                <a:solidFill>
                  <a:srgbClr val="021EAA"/>
                </a:solidFill>
              </a:defRPr>
            </a:pPr>
            <a:r>
              <a:t>Polarization ~70%/80%</a:t>
            </a:r>
          </a:p>
        </p:txBody>
      </p:sp>
      <p:sp>
        <p:nvSpPr>
          <p:cNvPr id="241" name="Shape 241"/>
          <p:cNvSpPr/>
          <p:nvPr/>
        </p:nvSpPr>
        <p:spPr>
          <a:xfrm>
            <a:off x="4365501" y="6236281"/>
            <a:ext cx="4068228" cy="473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for eA:   E</a:t>
            </a:r>
            <a:r>
              <a:rPr baseline="-5999"/>
              <a:t>A</a:t>
            </a:r>
            <a:r>
              <a:t> = E</a:t>
            </a:r>
            <a:r>
              <a:rPr baseline="-5999"/>
              <a:t>p</a:t>
            </a:r>
            <a:r>
              <a:t>*Z/A, L</a:t>
            </a:r>
            <a:r>
              <a:rPr>
                <a:latin typeface="Symbol"/>
                <a:ea typeface="Symbol"/>
                <a:cs typeface="Symbol"/>
                <a:sym typeface="Symbol"/>
              </a:rPr>
              <a:t> ∝ </a:t>
            </a:r>
            <a:r>
              <a:t>1/A</a:t>
            </a:r>
          </a:p>
        </p:txBody>
      </p:sp>
      <p:pic>
        <p:nvPicPr>
          <p:cNvPr id="242" name="RequirementLandscapeeRHIC.pdf"/>
          <p:cNvPicPr>
            <a:picLocks noChangeAspect="1"/>
          </p:cNvPicPr>
          <p:nvPr/>
        </p:nvPicPr>
        <p:blipFill>
          <a:blip r:embed="rId3">
            <a:extLst/>
          </a:blip>
          <a:stretch>
            <a:fillRect/>
          </a:stretch>
        </p:blipFill>
        <p:spPr>
          <a:xfrm>
            <a:off x="2934803" y="1534488"/>
            <a:ext cx="5771915" cy="4052242"/>
          </a:xfrm>
          <a:prstGeom prst="rect">
            <a:avLst/>
          </a:prstGeom>
          <a:ln w="12700"/>
        </p:spPr>
      </p:pic>
      <p:sp>
        <p:nvSpPr>
          <p:cNvPr id="243" name="Shape 243"/>
          <p:cNvSpPr/>
          <p:nvPr/>
        </p:nvSpPr>
        <p:spPr>
          <a:xfrm>
            <a:off x="1745985" y="1332309"/>
            <a:ext cx="3461015" cy="1138702"/>
          </a:xfrm>
          <a:prstGeom prst="line">
            <a:avLst/>
          </a:prstGeom>
          <a:ln w="38100">
            <a:solidFill>
              <a:srgbClr val="0433FF"/>
            </a:solidFill>
            <a:tailEnd type="triangle"/>
          </a:ln>
        </p:spPr>
        <p:txBody>
          <a:bodyPr lIns="0" tIns="0" rIns="0" bIns="0"/>
          <a:lstStyle/>
          <a:p>
            <a:pPr>
              <a:defRPr>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6" grpId="1" accel="50000" decel="50000" fill="hold">
                                  <p:stCondLst>
                                    <p:cond delay="0"/>
                                  </p:stCondLst>
                                  <p:childTnLst>
                                    <p:animScale>
                                      <p:cBhvr>
                                        <p:cTn id="6" dur="1000" fill="hold"/>
                                        <p:tgtEl>
                                          <p:spTgt spid="239"/>
                                        </p:tgtEl>
                                      </p:cBhvr>
                                      <p:by x="33577" y="33577"/>
                                    </p:animScale>
                                  </p:childTnLst>
                                </p:cTn>
                              </p:par>
                            </p:childTnLst>
                          </p:cTn>
                        </p:par>
                        <p:par>
                          <p:cTn id="7" fill="hold">
                            <p:stCondLst>
                              <p:cond delay="0"/>
                            </p:stCondLst>
                            <p:childTnLst>
                              <p:par>
                                <p:cTn id="8" presetClass="path" nodeType="withEffect" presetSubtype="0" presetID="-1" grpId="2" accel="50000" decel="50000" fill="hold">
                                  <p:stCondLst>
                                    <p:cond delay="0"/>
                                  </p:stCondLst>
                                  <p:childTnLst>
                                    <p:animMotion path="M 0.000000 0.000000 L -0.311730 -0.227631" origin="layout" pathEditMode="relative">
                                      <p:cBhvr>
                                        <p:cTn id="9" dur="1000" fill="hold"/>
                                        <p:tgtEl>
                                          <p:spTgt spid="239"/>
                                        </p:tgtEl>
                                        <p:attrNameLst>
                                          <p:attrName>ppt_x</p:attrName>
                                          <p:attrName>ppt_y</p:attrName>
                                        </p:attrNameLst>
                                      </p:cBhvr>
                                    </p:animMotion>
                                  </p:childTnLst>
                                </p:cTn>
                              </p:par>
                            </p:childTnLst>
                          </p:cTn>
                        </p:par>
                        <p:par>
                          <p:cTn id="10" fill="hold">
                            <p:stCondLst>
                              <p:cond delay="1000"/>
                            </p:stCondLst>
                            <p:childTnLst>
                              <p:par>
                                <p:cTn id="11" presetClass="entr" nodeType="afterEffect" presetSubtype="0" presetID="1" grpId="3" fill="hold">
                                  <p:stCondLst>
                                    <p:cond delay="0"/>
                                  </p:stCondLst>
                                  <p:iterate type="el" backwards="0">
                                    <p:tmAbs val="0"/>
                                  </p:iterate>
                                  <p:childTnLst>
                                    <p:set>
                                      <p:cBhvr>
                                        <p:cTn id="12" fill="hold"/>
                                        <p:tgtEl>
                                          <p:spTgt spid="242"/>
                                        </p:tgtEl>
                                        <p:attrNameLst>
                                          <p:attrName>style.visibility</p:attrName>
                                        </p:attrNameLst>
                                      </p:cBhvr>
                                      <p:to>
                                        <p:strVal val="visible"/>
                                      </p:to>
                                    </p:set>
                                  </p:childTnLst>
                                </p:cTn>
                              </p:par>
                            </p:childTnLst>
                          </p:cTn>
                        </p:par>
                        <p:par>
                          <p:cTn id="13" fill="hold">
                            <p:stCondLst>
                              <p:cond delay="1000"/>
                            </p:stCondLst>
                            <p:childTnLst>
                              <p:par>
                                <p:cTn id="14" presetClass="entr" nodeType="afterEffect" presetSubtype="0" presetID="1" grpId="4" fill="hold">
                                  <p:stCondLst>
                                    <p:cond delay="0"/>
                                  </p:stCondLst>
                                  <p:iterate type="el" backwards="0">
                                    <p:tmAbs val="0"/>
                                  </p:iterate>
                                  <p:childTnLst>
                                    <p:set>
                                      <p:cBhvr>
                                        <p:cTn id="15" fill="hold"/>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2" grpId="3"/>
      <p:bldP build="whole" bldLvl="1" animBg="1" rev="0" advAuto="0" spid="239" grpId="1"/>
      <p:bldP build="whole" bldLvl="1" animBg="1" rev="0" advAuto="0" spid="243"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246" name="Shape 246"/>
          <p:cNvSpPr/>
          <p:nvPr>
            <p:ph type="title"/>
          </p:nvPr>
        </p:nvSpPr>
        <p:spPr>
          <a:prstGeom prst="rect">
            <a:avLst/>
          </a:prstGeom>
        </p:spPr>
        <p:txBody>
          <a:bodyPr/>
          <a:lstStyle/>
          <a:p>
            <a:pPr>
              <a:defRPr sz="3600"/>
            </a:pPr>
            <a:r>
              <a:rPr i="1"/>
              <a:t>e</a:t>
            </a:r>
            <a:r>
              <a:t>RHIC: Longitudinal Spin of the Proton (I)</a:t>
            </a:r>
          </a:p>
        </p:txBody>
      </p:sp>
      <p:sp>
        <p:nvSpPr>
          <p:cNvPr id="247" name="Shape 24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8" name="pasted-image.pdf"/>
          <p:cNvPicPr>
            <a:picLocks noChangeAspect="1"/>
          </p:cNvPicPr>
          <p:nvPr/>
        </p:nvPicPr>
        <p:blipFill>
          <a:blip r:embed="rId3">
            <a:extLst/>
          </a:blip>
          <a:stretch>
            <a:fillRect/>
          </a:stretch>
        </p:blipFill>
        <p:spPr>
          <a:xfrm>
            <a:off x="3629256" y="859348"/>
            <a:ext cx="5407275" cy="821579"/>
          </a:xfrm>
          <a:prstGeom prst="rect">
            <a:avLst/>
          </a:prstGeom>
          <a:ln w="12700"/>
        </p:spPr>
      </p:pic>
      <p:sp>
        <p:nvSpPr>
          <p:cNvPr id="249" name="Shape 249"/>
          <p:cNvSpPr/>
          <p:nvPr/>
        </p:nvSpPr>
        <p:spPr>
          <a:xfrm>
            <a:off x="82868" y="868723"/>
            <a:ext cx="3458330" cy="8028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Inclusive Measurement:</a:t>
            </a:r>
          </a:p>
          <a:p>
            <a:pPr/>
            <a:r>
              <a:t>e+p → e′+X</a:t>
            </a:r>
          </a:p>
        </p:txBody>
      </p:sp>
      <p:grpSp>
        <p:nvGrpSpPr>
          <p:cNvPr id="252" name="Group 252"/>
          <p:cNvGrpSpPr/>
          <p:nvPr/>
        </p:nvGrpSpPr>
        <p:grpSpPr>
          <a:xfrm>
            <a:off x="117592" y="1824441"/>
            <a:ext cx="8370406" cy="944120"/>
            <a:chOff x="0" y="0"/>
            <a:chExt cx="8370404" cy="944119"/>
          </a:xfrm>
        </p:grpSpPr>
        <p:pic>
          <p:nvPicPr>
            <p:cNvPr id="250" name="pasted-image.pdf"/>
            <p:cNvPicPr>
              <a:picLocks noChangeAspect="1"/>
            </p:cNvPicPr>
            <p:nvPr/>
          </p:nvPicPr>
          <p:blipFill>
            <a:blip r:embed="rId4">
              <a:extLst/>
            </a:blip>
            <a:stretch>
              <a:fillRect/>
            </a:stretch>
          </p:blipFill>
          <p:spPr>
            <a:xfrm>
              <a:off x="2269806" y="0"/>
              <a:ext cx="6100599" cy="944120"/>
            </a:xfrm>
            <a:prstGeom prst="rect">
              <a:avLst/>
            </a:prstGeom>
            <a:ln w="12700" cap="flat">
              <a:noFill/>
              <a:round/>
            </a:ln>
            <a:effectLst/>
          </p:spPr>
        </p:pic>
        <p:sp>
          <p:nvSpPr>
            <p:cNvPr id="251" name="Shape 251"/>
            <p:cNvSpPr/>
            <p:nvPr/>
          </p:nvSpPr>
          <p:spPr>
            <a:xfrm>
              <a:off x="0" y="248445"/>
              <a:ext cx="218823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021EAA"/>
                  </a:solidFill>
                </a:defRPr>
              </a:lvl1pPr>
            </a:lstStyle>
            <a:p>
              <a:pPr/>
              <a:r>
                <a:t>Leading Order:</a:t>
              </a:r>
            </a:p>
          </p:txBody>
        </p:sp>
      </p:grpSp>
      <p:grpSp>
        <p:nvGrpSpPr>
          <p:cNvPr id="256" name="Group 256"/>
          <p:cNvGrpSpPr/>
          <p:nvPr/>
        </p:nvGrpSpPr>
        <p:grpSpPr>
          <a:xfrm>
            <a:off x="282545" y="3589053"/>
            <a:ext cx="7279085" cy="674490"/>
            <a:chOff x="0" y="0"/>
            <a:chExt cx="7279084" cy="674489"/>
          </a:xfrm>
        </p:grpSpPr>
        <p:pic>
          <p:nvPicPr>
            <p:cNvPr id="253" name="pasted-image.pdf"/>
            <p:cNvPicPr>
              <a:picLocks noChangeAspect="1"/>
            </p:cNvPicPr>
            <p:nvPr/>
          </p:nvPicPr>
          <p:blipFill>
            <a:blip r:embed="rId5">
              <a:extLst/>
            </a:blip>
            <a:stretch>
              <a:fillRect/>
            </a:stretch>
          </p:blipFill>
          <p:spPr>
            <a:xfrm>
              <a:off x="2358206" y="0"/>
              <a:ext cx="2697957" cy="674490"/>
            </a:xfrm>
            <a:prstGeom prst="rect">
              <a:avLst/>
            </a:prstGeom>
            <a:ln w="12700" cap="flat">
              <a:noFill/>
              <a:round/>
            </a:ln>
            <a:effectLst/>
          </p:spPr>
        </p:pic>
        <p:sp>
          <p:nvSpPr>
            <p:cNvPr id="254" name="Shape 254"/>
            <p:cNvSpPr/>
            <p:nvPr/>
          </p:nvSpPr>
          <p:spPr>
            <a:xfrm>
              <a:off x="0" y="113630"/>
              <a:ext cx="2001302"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021EAA"/>
                  </a:solidFill>
                </a:defRPr>
              </a:lvl1pPr>
            </a:lstStyle>
            <a:p>
              <a:pPr/>
              <a:r>
                <a:t>Higher Order:</a:t>
              </a:r>
            </a:p>
          </p:txBody>
        </p:sp>
        <p:sp>
          <p:nvSpPr>
            <p:cNvPr id="255" name="Shape 255"/>
            <p:cNvSpPr/>
            <p:nvPr/>
          </p:nvSpPr>
          <p:spPr>
            <a:xfrm>
              <a:off x="5413067" y="113630"/>
              <a:ext cx="1866018"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(Gluon Spin)</a:t>
              </a:r>
            </a:p>
          </p:txBody>
        </p:sp>
      </p:grpSp>
      <p:grpSp>
        <p:nvGrpSpPr>
          <p:cNvPr id="259" name="Group 259"/>
          <p:cNvGrpSpPr/>
          <p:nvPr/>
        </p:nvGrpSpPr>
        <p:grpSpPr>
          <a:xfrm>
            <a:off x="2542414" y="2577212"/>
            <a:ext cx="5943344" cy="770779"/>
            <a:chOff x="0" y="0"/>
            <a:chExt cx="5943342" cy="770777"/>
          </a:xfrm>
        </p:grpSpPr>
        <p:sp>
          <p:nvSpPr>
            <p:cNvPr id="257" name="Shape 257"/>
            <p:cNvSpPr/>
            <p:nvPr/>
          </p:nvSpPr>
          <p:spPr>
            <a:xfrm>
              <a:off x="3866562" y="175601"/>
              <a:ext cx="2076781" cy="419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(Quark Spin)</a:t>
              </a:r>
            </a:p>
          </p:txBody>
        </p:sp>
        <p:pic>
          <p:nvPicPr>
            <p:cNvPr id="258" name="pasted-image.pdf"/>
            <p:cNvPicPr>
              <a:picLocks noChangeAspect="1"/>
            </p:cNvPicPr>
            <p:nvPr/>
          </p:nvPicPr>
          <p:blipFill>
            <a:blip r:embed="rId6">
              <a:extLst/>
            </a:blip>
            <a:stretch>
              <a:fillRect/>
            </a:stretch>
          </p:blipFill>
          <p:spPr>
            <a:xfrm>
              <a:off x="0" y="0"/>
              <a:ext cx="3622656" cy="770778"/>
            </a:xfrm>
            <a:prstGeom prst="rect">
              <a:avLst/>
            </a:prstGeom>
            <a:ln w="12700" cap="flat">
              <a:noFill/>
              <a:round/>
            </a:ln>
            <a:effectLst/>
          </p:spPr>
        </p:pic>
      </p:grpSp>
      <p:pic>
        <p:nvPicPr>
          <p:cNvPr id="260" name="a.pdf"/>
          <p:cNvPicPr>
            <a:picLocks noChangeAspect="1"/>
          </p:cNvPicPr>
          <p:nvPr/>
        </p:nvPicPr>
        <p:blipFill>
          <a:blip r:embed="rId7">
            <a:extLst/>
          </a:blip>
          <a:stretch>
            <a:fillRect/>
          </a:stretch>
        </p:blipFill>
        <p:spPr>
          <a:xfrm>
            <a:off x="84592" y="2461011"/>
            <a:ext cx="2917510" cy="2805044"/>
          </a:xfrm>
          <a:prstGeom prst="rect">
            <a:avLst/>
          </a:prstGeom>
          <a:ln w="12700"/>
        </p:spPr>
      </p:pic>
      <p:pic>
        <p:nvPicPr>
          <p:cNvPr id="261" name="b.pdf"/>
          <p:cNvPicPr>
            <a:picLocks noChangeAspect="1"/>
          </p:cNvPicPr>
          <p:nvPr/>
        </p:nvPicPr>
        <p:blipFill>
          <a:blip r:embed="rId8">
            <a:extLst/>
          </a:blip>
          <a:stretch>
            <a:fillRect/>
          </a:stretch>
        </p:blipFill>
        <p:spPr>
          <a:xfrm>
            <a:off x="84592" y="2461011"/>
            <a:ext cx="2917510" cy="2805044"/>
          </a:xfrm>
          <a:prstGeom prst="rect">
            <a:avLst/>
          </a:prstGeom>
          <a:ln w="12700"/>
        </p:spPr>
      </p:pic>
      <p:pic>
        <p:nvPicPr>
          <p:cNvPr id="262" name="c.pdf"/>
          <p:cNvPicPr>
            <a:picLocks noChangeAspect="1"/>
          </p:cNvPicPr>
          <p:nvPr/>
        </p:nvPicPr>
        <p:blipFill>
          <a:blip r:embed="rId9">
            <a:extLst/>
          </a:blip>
          <a:stretch>
            <a:fillRect/>
          </a:stretch>
        </p:blipFill>
        <p:spPr>
          <a:xfrm>
            <a:off x="84592" y="2461011"/>
            <a:ext cx="2917510" cy="2805044"/>
          </a:xfrm>
          <a:prstGeom prst="rect">
            <a:avLst/>
          </a:prstGeom>
          <a:ln w="12700"/>
        </p:spPr>
      </p:pic>
      <p:pic>
        <p:nvPicPr>
          <p:cNvPr id="263" name="d.pdf"/>
          <p:cNvPicPr>
            <a:picLocks noChangeAspect="1"/>
          </p:cNvPicPr>
          <p:nvPr/>
        </p:nvPicPr>
        <p:blipFill>
          <a:blip r:embed="rId10">
            <a:extLst/>
          </a:blip>
          <a:stretch>
            <a:fillRect/>
          </a:stretch>
        </p:blipFill>
        <p:spPr>
          <a:xfrm>
            <a:off x="84592" y="2461011"/>
            <a:ext cx="2917510" cy="2805044"/>
          </a:xfrm>
          <a:prstGeom prst="rect">
            <a:avLst/>
          </a:prstGeom>
          <a:ln w="12700"/>
        </p:spPr>
      </p:pic>
      <p:pic>
        <p:nvPicPr>
          <p:cNvPr id="264" name="1.pdf"/>
          <p:cNvPicPr>
            <a:picLocks noChangeAspect="1"/>
          </p:cNvPicPr>
          <p:nvPr/>
        </p:nvPicPr>
        <p:blipFill>
          <a:blip r:embed="rId11">
            <a:extLst/>
          </a:blip>
          <a:stretch>
            <a:fillRect/>
          </a:stretch>
        </p:blipFill>
        <p:spPr>
          <a:xfrm>
            <a:off x="3099399" y="477680"/>
            <a:ext cx="2903497" cy="4785665"/>
          </a:xfrm>
          <a:prstGeom prst="rect">
            <a:avLst/>
          </a:prstGeom>
          <a:ln w="12700"/>
        </p:spPr>
      </p:pic>
      <p:pic>
        <p:nvPicPr>
          <p:cNvPr id="265" name="2.pdf"/>
          <p:cNvPicPr>
            <a:picLocks noChangeAspect="1"/>
          </p:cNvPicPr>
          <p:nvPr/>
        </p:nvPicPr>
        <p:blipFill>
          <a:blip r:embed="rId12">
            <a:extLst/>
          </a:blip>
          <a:stretch>
            <a:fillRect/>
          </a:stretch>
        </p:blipFill>
        <p:spPr>
          <a:xfrm>
            <a:off x="3099399" y="477680"/>
            <a:ext cx="2903497" cy="4785665"/>
          </a:xfrm>
          <a:prstGeom prst="rect">
            <a:avLst/>
          </a:prstGeom>
          <a:ln w="12700"/>
        </p:spPr>
      </p:pic>
      <p:pic>
        <p:nvPicPr>
          <p:cNvPr id="266" name="3.pdf"/>
          <p:cNvPicPr>
            <a:picLocks noChangeAspect="1"/>
          </p:cNvPicPr>
          <p:nvPr/>
        </p:nvPicPr>
        <p:blipFill>
          <a:blip r:embed="rId13">
            <a:extLst/>
          </a:blip>
          <a:stretch>
            <a:fillRect/>
          </a:stretch>
        </p:blipFill>
        <p:spPr>
          <a:xfrm>
            <a:off x="3099399" y="477680"/>
            <a:ext cx="2903497" cy="4785665"/>
          </a:xfrm>
          <a:prstGeom prst="rect">
            <a:avLst/>
          </a:prstGeom>
          <a:ln w="12700"/>
        </p:spPr>
      </p:pic>
      <p:pic>
        <p:nvPicPr>
          <p:cNvPr id="267" name="4.pdf"/>
          <p:cNvPicPr>
            <a:picLocks noChangeAspect="1"/>
          </p:cNvPicPr>
          <p:nvPr/>
        </p:nvPicPr>
        <p:blipFill>
          <a:blip r:embed="rId14">
            <a:extLst/>
          </a:blip>
          <a:stretch>
            <a:fillRect/>
          </a:stretch>
        </p:blipFill>
        <p:spPr>
          <a:xfrm>
            <a:off x="3099399" y="477680"/>
            <a:ext cx="2903497" cy="4785665"/>
          </a:xfrm>
          <a:prstGeom prst="rect">
            <a:avLst/>
          </a:prstGeom>
          <a:ln w="12700"/>
        </p:spPr>
      </p:pic>
      <p:pic>
        <p:nvPicPr>
          <p:cNvPr id="268" name="0000.pdf"/>
          <p:cNvPicPr>
            <a:picLocks noChangeAspect="1"/>
          </p:cNvPicPr>
          <p:nvPr/>
        </p:nvPicPr>
        <p:blipFill>
          <a:blip r:embed="rId15">
            <a:extLst/>
          </a:blip>
          <a:stretch>
            <a:fillRect/>
          </a:stretch>
        </p:blipFill>
        <p:spPr>
          <a:xfrm>
            <a:off x="6112893" y="1353272"/>
            <a:ext cx="2910573" cy="3912603"/>
          </a:xfrm>
          <a:prstGeom prst="rect">
            <a:avLst/>
          </a:prstGeom>
          <a:ln w="12700"/>
        </p:spPr>
      </p:pic>
      <p:sp>
        <p:nvSpPr>
          <p:cNvPr id="269" name="Shape 269"/>
          <p:cNvSpPr/>
          <p:nvPr/>
        </p:nvSpPr>
        <p:spPr>
          <a:xfrm>
            <a:off x="328776" y="5352749"/>
            <a:ext cx="8615373" cy="11164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200"/>
            </a:pPr>
            <a:r>
              <a:t>For ∫</a:t>
            </a:r>
            <a:r>
              <a:rPr>
                <a:latin typeface="Lucida Calligraphy"/>
                <a:ea typeface="Lucida Calligraphy"/>
                <a:cs typeface="Lucida Calligraphy"/>
                <a:sym typeface="Lucida Calligraphy"/>
              </a:rPr>
              <a:t>L</a:t>
            </a:r>
            <a:r>
              <a:t>dt = 10 fb</a:t>
            </a:r>
            <a:r>
              <a:rPr baseline="31999"/>
              <a:t>-1</a:t>
            </a:r>
            <a:r>
              <a:t> and 70% polarization</a:t>
            </a:r>
          </a:p>
          <a:p>
            <a:pPr>
              <a:defRPr sz="2200">
                <a:solidFill>
                  <a:srgbClr val="008BFF"/>
                </a:solidFill>
              </a:defRPr>
            </a:pPr>
            <a:r>
              <a:t>Current knowledge (DSSV): uses strong theoretical constraints</a:t>
            </a:r>
          </a:p>
          <a:p>
            <a:pPr>
              <a:defRPr sz="2200">
                <a:solidFill>
                  <a:srgbClr val="021EAA"/>
                </a:solidFill>
              </a:defRPr>
            </a:pPr>
            <a:r>
              <a:t>eRHIC projections do not  </a:t>
            </a:r>
            <a:r>
              <a:rPr>
                <a:latin typeface="Symbol"/>
                <a:ea typeface="Symbol"/>
                <a:cs typeface="Symbol"/>
                <a:sym typeface="Symbol"/>
              </a:rPr>
              <a:t>⇒</a:t>
            </a:r>
            <a:r>
              <a:t> test w/o assumptions</a:t>
            </a:r>
          </a:p>
        </p:txBody>
      </p:sp>
      <p:sp>
        <p:nvSpPr>
          <p:cNvPr id="270" name="Shape 270"/>
          <p:cNvSpPr/>
          <p:nvPr/>
        </p:nvSpPr>
        <p:spPr>
          <a:xfrm>
            <a:off x="972191" y="1981951"/>
            <a:ext cx="1552623" cy="4226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Quark Spin</a:t>
            </a:r>
          </a:p>
        </p:txBody>
      </p:sp>
      <p:sp>
        <p:nvSpPr>
          <p:cNvPr id="271" name="Shape 271"/>
          <p:cNvSpPr/>
          <p:nvPr/>
        </p:nvSpPr>
        <p:spPr>
          <a:xfrm>
            <a:off x="3867791" y="1981951"/>
            <a:ext cx="1537343" cy="4226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Gluon Spin</a:t>
            </a:r>
          </a:p>
        </p:txBody>
      </p:sp>
      <p:sp>
        <p:nvSpPr>
          <p:cNvPr id="272" name="Shape 272"/>
          <p:cNvSpPr/>
          <p:nvPr/>
        </p:nvSpPr>
        <p:spPr>
          <a:xfrm>
            <a:off x="6308964" y="1981951"/>
            <a:ext cx="2717290" cy="4226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½-Gluon-Quark Spin</a:t>
            </a:r>
          </a:p>
        </p:txBody>
      </p:sp>
      <p:sp>
        <p:nvSpPr>
          <p:cNvPr id="273" name="Shape 273"/>
          <p:cNvSpPr/>
          <p:nvPr/>
        </p:nvSpPr>
        <p:spPr>
          <a:xfrm>
            <a:off x="948204" y="3285263"/>
            <a:ext cx="5274369" cy="7528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solidFill>
                  <a:srgbClr val="941100"/>
                </a:solidFill>
              </a:defRPr>
            </a:lvl1pPr>
          </a:lstStyle>
          <a:p>
            <a:pPr/>
            <a:r>
              <a:t>Combining information on ∆Σ and ∆g  constrains angular momentum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252"/>
                                        </p:tgtEl>
                                        <p:attrNameLst>
                                          <p:attrName>style.visibility</p:attrName>
                                        </p:attrNameLst>
                                      </p:cBhvr>
                                      <p:to>
                                        <p:strVal val="hidden"/>
                                      </p:to>
                                    </p:set>
                                  </p:childTnLst>
                                </p:cTn>
                              </p:par>
                            </p:childTnLst>
                          </p:cTn>
                        </p:par>
                        <p:par>
                          <p:cTn id="7" fill="hold">
                            <p:stCondLst>
                              <p:cond delay="0"/>
                            </p:stCondLst>
                            <p:childTnLst>
                              <p:par>
                                <p:cTn id="8" presetClass="exit" nodeType="afterEffect" presetSubtype="0" presetID="1" grpId="2" fill="hold">
                                  <p:stCondLst>
                                    <p:cond delay="0"/>
                                  </p:stCondLst>
                                  <p:iterate type="el" backwards="0">
                                    <p:tmAbs val="0"/>
                                  </p:iterate>
                                  <p:childTnLst>
                                    <p:set>
                                      <p:cBhvr>
                                        <p:cTn id="9" fill="hold">
                                          <p:stCondLst>
                                            <p:cond delay="0"/>
                                          </p:stCondLst>
                                        </p:cTn>
                                        <p:tgtEl>
                                          <p:spTgt spid="256"/>
                                        </p:tgtEl>
                                        <p:attrNameLst>
                                          <p:attrName>style.visibility</p:attrName>
                                        </p:attrNameLst>
                                      </p:cBhvr>
                                      <p:to>
                                        <p:strVal val="hidden"/>
                                      </p:to>
                                    </p:set>
                                  </p:childTnLst>
                                </p:cTn>
                              </p:par>
                            </p:childTnLst>
                          </p:cTn>
                        </p:par>
                        <p:par>
                          <p:cTn id="10" fill="hold">
                            <p:stCondLst>
                              <p:cond delay="0"/>
                            </p:stCondLst>
                            <p:childTnLst>
                              <p:par>
                                <p:cTn id="11" presetClass="exit" nodeType="afterEffect" presetSubtype="0" presetID="1" grpId="3" fill="hold">
                                  <p:stCondLst>
                                    <p:cond delay="0"/>
                                  </p:stCondLst>
                                  <p:iterate type="el" backwards="0">
                                    <p:tmAbs val="0"/>
                                  </p:iterate>
                                  <p:childTnLst>
                                    <p:set>
                                      <p:cBhvr>
                                        <p:cTn id="12" fill="hold">
                                          <p:stCondLst>
                                            <p:cond delay="0"/>
                                          </p:stCondLst>
                                        </p:cTn>
                                        <p:tgtEl>
                                          <p:spTgt spid="25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260"/>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27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xit" nodeType="clickEffect" presetSubtype="0" presetID="1" grpId="6" fill="hold">
                                  <p:stCondLst>
                                    <p:cond delay="0"/>
                                  </p:stCondLst>
                                  <p:iterate type="el" backwards="0">
                                    <p:tmAbs val="0"/>
                                  </p:iterate>
                                  <p:childTnLst>
                                    <p:set>
                                      <p:cBhvr>
                                        <p:cTn id="23" fill="hold">
                                          <p:stCondLst>
                                            <p:cond delay="0"/>
                                          </p:stCondLst>
                                        </p:cTn>
                                        <p:tgtEl>
                                          <p:spTgt spid="260"/>
                                        </p:tgtEl>
                                        <p:attrNameLst>
                                          <p:attrName>style.visibility</p:attrName>
                                        </p:attrNameLst>
                                      </p:cBhvr>
                                      <p:to>
                                        <p:strVal val="hidden"/>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2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0" presetID="1" grpId="8" fill="hold">
                                  <p:stCondLst>
                                    <p:cond delay="0"/>
                                  </p:stCondLst>
                                  <p:iterate type="el" backwards="0">
                                    <p:tmAbs val="0"/>
                                  </p:iterate>
                                  <p:childTnLst>
                                    <p:set>
                                      <p:cBhvr>
                                        <p:cTn id="30" fill="hold">
                                          <p:stCondLst>
                                            <p:cond delay="0"/>
                                          </p:stCondLst>
                                        </p:cTn>
                                        <p:tgtEl>
                                          <p:spTgt spid="261"/>
                                        </p:tgtEl>
                                        <p:attrNameLst>
                                          <p:attrName>style.visibility</p:attrName>
                                        </p:attrNameLst>
                                      </p:cBhvr>
                                      <p:to>
                                        <p:strVal val="hidden"/>
                                      </p:to>
                                    </p:set>
                                  </p:childTnLst>
                                </p:cTn>
                              </p:par>
                            </p:childTnLst>
                          </p:cTn>
                        </p:par>
                        <p:par>
                          <p:cTn id="31" fill="hold">
                            <p:stCondLst>
                              <p:cond delay="0"/>
                            </p:stCondLst>
                            <p:childTnLst>
                              <p:par>
                                <p:cTn id="32" presetClass="entr" nodeType="afterEffect" presetSubtype="0" presetID="1" grpId="9" fill="hold">
                                  <p:stCondLst>
                                    <p:cond delay="0"/>
                                  </p:stCondLst>
                                  <p:iterate type="el" backwards="0">
                                    <p:tmAbs val="0"/>
                                  </p:iterate>
                                  <p:childTnLst>
                                    <p:set>
                                      <p:cBhvr>
                                        <p:cTn id="33" fill="hold"/>
                                        <p:tgtEl>
                                          <p:spTgt spid="26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xit" nodeType="clickEffect" presetSubtype="0" presetID="1" grpId="10" fill="hold">
                                  <p:stCondLst>
                                    <p:cond delay="0"/>
                                  </p:stCondLst>
                                  <p:iterate type="el" backwards="0">
                                    <p:tmAbs val="0"/>
                                  </p:iterate>
                                  <p:childTnLst>
                                    <p:set>
                                      <p:cBhvr>
                                        <p:cTn id="37" fill="hold">
                                          <p:stCondLst>
                                            <p:cond delay="0"/>
                                          </p:stCondLst>
                                        </p:cTn>
                                        <p:tgtEl>
                                          <p:spTgt spid="262"/>
                                        </p:tgtEl>
                                        <p:attrNameLst>
                                          <p:attrName>style.visibility</p:attrName>
                                        </p:attrNameLst>
                                      </p:cBhvr>
                                      <p:to>
                                        <p:strVal val="hidden"/>
                                      </p:to>
                                    </p:set>
                                  </p:childTnLst>
                                </p:cTn>
                              </p:par>
                            </p:childTnLst>
                          </p:cTn>
                        </p:par>
                        <p:par>
                          <p:cTn id="38" fill="hold">
                            <p:stCondLst>
                              <p:cond delay="0"/>
                            </p:stCondLst>
                            <p:childTnLst>
                              <p:par>
                                <p:cTn id="39" presetClass="entr" nodeType="afterEffect" presetSubtype="0" presetID="1" grpId="11" fill="hold">
                                  <p:stCondLst>
                                    <p:cond delay="0"/>
                                  </p:stCondLst>
                                  <p:iterate type="el" backwards="0">
                                    <p:tmAbs val="0"/>
                                  </p:iterate>
                                  <p:childTnLst>
                                    <p:set>
                                      <p:cBhvr>
                                        <p:cTn id="40" fill="hold"/>
                                        <p:tgtEl>
                                          <p:spTgt spid="2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2" fill="hold">
                                  <p:stCondLst>
                                    <p:cond delay="0"/>
                                  </p:stCondLst>
                                  <p:iterate type="el" backwards="0">
                                    <p:tmAbs val="0"/>
                                  </p:iterate>
                                  <p:childTnLst>
                                    <p:set>
                                      <p:cBhvr>
                                        <p:cTn id="44" fill="hold"/>
                                        <p:tgtEl>
                                          <p:spTgt spid="264"/>
                                        </p:tgtEl>
                                        <p:attrNameLst>
                                          <p:attrName>style.visibility</p:attrName>
                                        </p:attrNameLst>
                                      </p:cBhvr>
                                      <p:to>
                                        <p:strVal val="visible"/>
                                      </p:to>
                                    </p:set>
                                  </p:childTnLst>
                                </p:cTn>
                              </p:par>
                            </p:childTnLst>
                          </p:cTn>
                        </p:par>
                        <p:par>
                          <p:cTn id="45" fill="hold">
                            <p:stCondLst>
                              <p:cond delay="0"/>
                            </p:stCondLst>
                            <p:childTnLst>
                              <p:par>
                                <p:cTn id="46" presetClass="entr" nodeType="afterEffect" presetSubtype="0" presetID="1" grpId="13" fill="hold">
                                  <p:stCondLst>
                                    <p:cond delay="0"/>
                                  </p:stCondLst>
                                  <p:iterate type="el" backwards="0">
                                    <p:tmAbs val="0"/>
                                  </p:iterate>
                                  <p:childTnLst>
                                    <p:set>
                                      <p:cBhvr>
                                        <p:cTn id="47" fill="hold"/>
                                        <p:tgtEl>
                                          <p:spTgt spid="27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xit" nodeType="clickEffect" presetSubtype="0" presetID="1" grpId="14" fill="hold">
                                  <p:stCondLst>
                                    <p:cond delay="0"/>
                                  </p:stCondLst>
                                  <p:iterate type="el" backwards="0">
                                    <p:tmAbs val="0"/>
                                  </p:iterate>
                                  <p:childTnLst>
                                    <p:set>
                                      <p:cBhvr>
                                        <p:cTn id="51" fill="hold">
                                          <p:stCondLst>
                                            <p:cond delay="0"/>
                                          </p:stCondLst>
                                        </p:cTn>
                                        <p:tgtEl>
                                          <p:spTgt spid="264"/>
                                        </p:tgtEl>
                                        <p:attrNameLst>
                                          <p:attrName>style.visibility</p:attrName>
                                        </p:attrNameLst>
                                      </p:cBhvr>
                                      <p:to>
                                        <p:strVal val="hidden"/>
                                      </p:to>
                                    </p:set>
                                  </p:childTnLst>
                                </p:cTn>
                              </p:par>
                            </p:childTnLst>
                          </p:cTn>
                        </p:par>
                        <p:par>
                          <p:cTn id="52" fill="hold">
                            <p:stCondLst>
                              <p:cond delay="0"/>
                            </p:stCondLst>
                            <p:childTnLst>
                              <p:par>
                                <p:cTn id="53" presetClass="entr" nodeType="afterEffect" presetSubtype="0" presetID="1" grpId="15" fill="hold">
                                  <p:stCondLst>
                                    <p:cond delay="0"/>
                                  </p:stCondLst>
                                  <p:iterate type="el" backwards="0">
                                    <p:tmAbs val="0"/>
                                  </p:iterate>
                                  <p:childTnLst>
                                    <p:set>
                                      <p:cBhvr>
                                        <p:cTn id="54" fill="hold"/>
                                        <p:tgtEl>
                                          <p:spTgt spid="2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xit" nodeType="clickEffect" presetSubtype="0" presetID="1" grpId="16" fill="hold">
                                  <p:stCondLst>
                                    <p:cond delay="0"/>
                                  </p:stCondLst>
                                  <p:iterate type="el" backwards="0">
                                    <p:tmAbs val="0"/>
                                  </p:iterate>
                                  <p:childTnLst>
                                    <p:set>
                                      <p:cBhvr>
                                        <p:cTn id="58" fill="hold">
                                          <p:stCondLst>
                                            <p:cond delay="0"/>
                                          </p:stCondLst>
                                        </p:cTn>
                                        <p:tgtEl>
                                          <p:spTgt spid="265"/>
                                        </p:tgtEl>
                                        <p:attrNameLst>
                                          <p:attrName>style.visibility</p:attrName>
                                        </p:attrNameLst>
                                      </p:cBhvr>
                                      <p:to>
                                        <p:strVal val="hidden"/>
                                      </p:to>
                                    </p:set>
                                  </p:childTnLst>
                                </p:cTn>
                              </p:par>
                            </p:childTnLst>
                          </p:cTn>
                        </p:par>
                        <p:par>
                          <p:cTn id="59" fill="hold">
                            <p:stCondLst>
                              <p:cond delay="0"/>
                            </p:stCondLst>
                            <p:childTnLst>
                              <p:par>
                                <p:cTn id="60" presetClass="entr" nodeType="afterEffect" presetSubtype="0" presetID="1" grpId="17" fill="hold">
                                  <p:stCondLst>
                                    <p:cond delay="0"/>
                                  </p:stCondLst>
                                  <p:iterate type="el" backwards="0">
                                    <p:tmAbs val="0"/>
                                  </p:iterate>
                                  <p:childTnLst>
                                    <p:set>
                                      <p:cBhvr>
                                        <p:cTn id="61" fill="hold"/>
                                        <p:tgtEl>
                                          <p:spTgt spid="26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Class="exit" nodeType="clickEffect" presetSubtype="0" presetID="1" grpId="18" fill="hold">
                                  <p:stCondLst>
                                    <p:cond delay="0"/>
                                  </p:stCondLst>
                                  <p:iterate type="el" backwards="0">
                                    <p:tmAbs val="0"/>
                                  </p:iterate>
                                  <p:childTnLst>
                                    <p:set>
                                      <p:cBhvr>
                                        <p:cTn id="65" fill="hold">
                                          <p:stCondLst>
                                            <p:cond delay="0"/>
                                          </p:stCondLst>
                                        </p:cTn>
                                        <p:tgtEl>
                                          <p:spTgt spid="266"/>
                                        </p:tgtEl>
                                        <p:attrNameLst>
                                          <p:attrName>style.visibility</p:attrName>
                                        </p:attrNameLst>
                                      </p:cBhvr>
                                      <p:to>
                                        <p:strVal val="hidden"/>
                                      </p:to>
                                    </p:set>
                                  </p:childTnLst>
                                </p:cTn>
                              </p:par>
                            </p:childTnLst>
                          </p:cTn>
                        </p:par>
                        <p:par>
                          <p:cTn id="66" fill="hold">
                            <p:stCondLst>
                              <p:cond delay="0"/>
                            </p:stCondLst>
                            <p:childTnLst>
                              <p:par>
                                <p:cTn id="67" presetClass="entr" nodeType="afterEffect" presetSubtype="0" presetID="1" grpId="19" fill="hold">
                                  <p:stCondLst>
                                    <p:cond delay="0"/>
                                  </p:stCondLst>
                                  <p:iterate type="el" backwards="0">
                                    <p:tmAbs val="0"/>
                                  </p:iterate>
                                  <p:childTnLst>
                                    <p:set>
                                      <p:cBhvr>
                                        <p:cTn id="68" fill="hold"/>
                                        <p:tgtEl>
                                          <p:spTgt spid="267"/>
                                        </p:tgtEl>
                                        <p:attrNameLst>
                                          <p:attrName>style.visibility</p:attrName>
                                        </p:attrNameLst>
                                      </p:cBhvr>
                                      <p:to>
                                        <p:strVal val="visible"/>
                                      </p:to>
                                    </p:set>
                                  </p:childTnLst>
                                </p:cTn>
                              </p:par>
                            </p:childTnLst>
                          </p:cTn>
                        </p:par>
                        <p:par>
                          <p:cTn id="69" fill="hold">
                            <p:stCondLst>
                              <p:cond delay="0"/>
                            </p:stCondLst>
                            <p:childTnLst>
                              <p:par>
                                <p:cTn id="70" presetClass="entr" nodeType="afterEffect" presetSubtype="0" presetID="1" grpId="20" fill="hold">
                                  <p:stCondLst>
                                    <p:cond delay="0"/>
                                  </p:stCondLst>
                                  <p:iterate type="el" backwards="0">
                                    <p:tmAbs val="0"/>
                                  </p:iterate>
                                  <p:childTnLst>
                                    <p:set>
                                      <p:cBhvr>
                                        <p:cTn id="71" fill="hold"/>
                                        <p:tgtEl>
                                          <p:spTgt spid="272"/>
                                        </p:tgtEl>
                                        <p:attrNameLst>
                                          <p:attrName>style.visibility</p:attrName>
                                        </p:attrNameLst>
                                      </p:cBhvr>
                                      <p:to>
                                        <p:strVal val="visible"/>
                                      </p:to>
                                    </p:set>
                                  </p:childTnLst>
                                </p:cTn>
                              </p:par>
                            </p:childTnLst>
                          </p:cTn>
                        </p:par>
                        <p:par>
                          <p:cTn id="72" fill="hold">
                            <p:stCondLst>
                              <p:cond delay="0"/>
                            </p:stCondLst>
                            <p:childTnLst>
                              <p:par>
                                <p:cTn id="73" presetClass="entr" nodeType="afterEffect" presetSubtype="0" presetID="1" grpId="21" fill="hold">
                                  <p:stCondLst>
                                    <p:cond delay="0"/>
                                  </p:stCondLst>
                                  <p:iterate type="el" backwards="0">
                                    <p:tmAbs val="0"/>
                                  </p:iterate>
                                  <p:childTnLst>
                                    <p:set>
                                      <p:cBhvr>
                                        <p:cTn id="74" fill="hold"/>
                                        <p:tgtEl>
                                          <p:spTgt spid="268"/>
                                        </p:tgtEl>
                                        <p:attrNameLst>
                                          <p:attrName>style.visibility</p:attrName>
                                        </p:attrNameLst>
                                      </p:cBhvr>
                                      <p:to>
                                        <p:strVal val="visible"/>
                                      </p:to>
                                    </p:set>
                                  </p:childTnLst>
                                </p:cTn>
                              </p:par>
                            </p:childTnLst>
                          </p:cTn>
                        </p:par>
                        <p:par>
                          <p:cTn id="75" fill="hold">
                            <p:stCondLst>
                              <p:cond delay="0"/>
                            </p:stCondLst>
                            <p:childTnLst>
                              <p:par>
                                <p:cTn id="76" presetClass="entr" nodeType="afterEffect" presetSubtype="0" presetID="1" grpId="22" fill="hold">
                                  <p:stCondLst>
                                    <p:cond delay="0"/>
                                  </p:stCondLst>
                                  <p:iterate type="el" backwards="0">
                                    <p:tmAbs val="0"/>
                                  </p:iterate>
                                  <p:childTnLst>
                                    <p:set>
                                      <p:cBhvr>
                                        <p:cTn id="77" fill="hold"/>
                                        <p:tgtEl>
                                          <p:spTgt spid="26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Class="exit" nodeType="clickEffect" presetSubtype="0" presetID="1" grpId="23" fill="hold">
                                  <p:stCondLst>
                                    <p:cond delay="0"/>
                                  </p:stCondLst>
                                  <p:iterate type="el" backwards="0">
                                    <p:tmAbs val="0"/>
                                  </p:iterate>
                                  <p:childTnLst>
                                    <p:set>
                                      <p:cBhvr>
                                        <p:cTn id="81" fill="hold">
                                          <p:stCondLst>
                                            <p:cond delay="0"/>
                                          </p:stCondLst>
                                        </p:cTn>
                                        <p:tgtEl>
                                          <p:spTgt spid="271"/>
                                        </p:tgtEl>
                                        <p:attrNameLst>
                                          <p:attrName>style.visibility</p:attrName>
                                        </p:attrNameLst>
                                      </p:cBhvr>
                                      <p:to>
                                        <p:strVal val="hidden"/>
                                      </p:to>
                                    </p:set>
                                  </p:childTnLst>
                                </p:cTn>
                              </p:par>
                            </p:childTnLst>
                          </p:cTn>
                        </p:par>
                        <p:par>
                          <p:cTn id="82" fill="hold">
                            <p:stCondLst>
                              <p:cond delay="0"/>
                            </p:stCondLst>
                            <p:childTnLst>
                              <p:par>
                                <p:cTn id="83" presetClass="exit" nodeType="afterEffect" presetSubtype="0" presetID="1" grpId="24" fill="hold">
                                  <p:stCondLst>
                                    <p:cond delay="0"/>
                                  </p:stCondLst>
                                  <p:iterate type="el" backwards="0">
                                    <p:tmAbs val="0"/>
                                  </p:iterate>
                                  <p:childTnLst>
                                    <p:set>
                                      <p:cBhvr>
                                        <p:cTn id="84" fill="hold">
                                          <p:stCondLst>
                                            <p:cond delay="0"/>
                                          </p:stCondLst>
                                        </p:cTn>
                                        <p:tgtEl>
                                          <p:spTgt spid="270"/>
                                        </p:tgtEl>
                                        <p:attrNameLst>
                                          <p:attrName>style.visibility</p:attrName>
                                        </p:attrNameLst>
                                      </p:cBhvr>
                                      <p:to>
                                        <p:strVal val="hidden"/>
                                      </p:to>
                                    </p:set>
                                  </p:childTnLst>
                                </p:cTn>
                              </p:par>
                            </p:childTnLst>
                          </p:cTn>
                        </p:par>
                        <p:par>
                          <p:cTn id="85" fill="hold">
                            <p:stCondLst>
                              <p:cond delay="0"/>
                            </p:stCondLst>
                            <p:childTnLst>
                              <p:par>
                                <p:cTn id="86" presetClass="exit" nodeType="afterEffect" presetSubtype="0" presetID="1" grpId="25" fill="hold">
                                  <p:stCondLst>
                                    <p:cond delay="0"/>
                                  </p:stCondLst>
                                  <p:iterate type="el" backwards="0">
                                    <p:tmAbs val="0"/>
                                  </p:iterate>
                                  <p:childTnLst>
                                    <p:set>
                                      <p:cBhvr>
                                        <p:cTn id="87" fill="hold">
                                          <p:stCondLst>
                                            <p:cond delay="0"/>
                                          </p:stCondLst>
                                        </p:cTn>
                                        <p:tgtEl>
                                          <p:spTgt spid="267"/>
                                        </p:tgtEl>
                                        <p:attrNameLst>
                                          <p:attrName>style.visibility</p:attrName>
                                        </p:attrNameLst>
                                      </p:cBhvr>
                                      <p:to>
                                        <p:strVal val="hidden"/>
                                      </p:to>
                                    </p:set>
                                  </p:childTnLst>
                                </p:cTn>
                              </p:par>
                            </p:childTnLst>
                          </p:cTn>
                        </p:par>
                        <p:par>
                          <p:cTn id="88" fill="hold">
                            <p:stCondLst>
                              <p:cond delay="0"/>
                            </p:stCondLst>
                            <p:childTnLst>
                              <p:par>
                                <p:cTn id="89" presetClass="exit" nodeType="afterEffect" presetSubtype="0" presetID="1" grpId="26" fill="hold">
                                  <p:stCondLst>
                                    <p:cond delay="0"/>
                                  </p:stCondLst>
                                  <p:iterate type="el" backwards="0">
                                    <p:tmAbs val="0"/>
                                  </p:iterate>
                                  <p:childTnLst>
                                    <p:set>
                                      <p:cBhvr>
                                        <p:cTn id="90" fill="hold">
                                          <p:stCondLst>
                                            <p:cond delay="0"/>
                                          </p:stCondLst>
                                        </p:cTn>
                                        <p:tgtEl>
                                          <p:spTgt spid="263"/>
                                        </p:tgtEl>
                                        <p:attrNameLst>
                                          <p:attrName>style.visibility</p:attrName>
                                        </p:attrNameLst>
                                      </p:cBhvr>
                                      <p:to>
                                        <p:strVal val="hidden"/>
                                      </p:to>
                                    </p:set>
                                  </p:childTnLst>
                                </p:cTn>
                              </p:par>
                            </p:childTnLst>
                          </p:cTn>
                        </p:par>
                        <p:par>
                          <p:cTn id="91" fill="hold">
                            <p:stCondLst>
                              <p:cond delay="0"/>
                            </p:stCondLst>
                            <p:childTnLst>
                              <p:par>
                                <p:cTn id="92" presetClass="entr" nodeType="afterEffect" presetSubtype="0" presetID="1" grpId="27" fill="hold">
                                  <p:stCondLst>
                                    <p:cond delay="0"/>
                                  </p:stCondLst>
                                  <p:iterate type="el" backwards="0">
                                    <p:tmAbs val="0"/>
                                  </p:iterate>
                                  <p:childTnLst>
                                    <p:set>
                                      <p:cBhvr>
                                        <p:cTn id="93" fill="hold"/>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7"/>
      <p:bldP build="whole" bldLvl="1" animBg="1" rev="0" advAuto="0" spid="261" grpId="8"/>
      <p:bldP build="whole" bldLvl="1" animBg="1" rev="0" advAuto="0" spid="267" grpId="25"/>
      <p:bldP build="whole" bldLvl="1" animBg="1" rev="0" advAuto="0" spid="270" grpId="5"/>
      <p:bldP build="whole" bldLvl="1" animBg="1" rev="0" advAuto="0" spid="264" grpId="12"/>
      <p:bldP build="whole" bldLvl="1" animBg="1" rev="0" advAuto="0" spid="263" grpId="26"/>
      <p:bldP build="whole" bldLvl="1" animBg="1" rev="0" advAuto="0" spid="264" grpId="14"/>
      <p:bldP build="whole" bldLvl="1" animBg="1" rev="0" advAuto="0" spid="271" grpId="13"/>
      <p:bldP build="whole" bldLvl="1" animBg="1" rev="0" advAuto="0" spid="266" grpId="17"/>
      <p:bldP build="whole" bldLvl="1" animBg="1" rev="0" advAuto="0" spid="266" grpId="18"/>
      <p:bldP build="whole" bldLvl="1" animBg="1" rev="0" advAuto="0" spid="271" grpId="23"/>
      <p:bldP build="whole" bldLvl="1" animBg="1" rev="0" advAuto="0" spid="270" grpId="24"/>
      <p:bldP build="whole" bldLvl="1" animBg="1" rev="0" advAuto="0" spid="272" grpId="20"/>
      <p:bldP build="whole" bldLvl="1" animBg="1" rev="0" advAuto="0" spid="263" grpId="11"/>
      <p:bldP build="whole" bldLvl="1" animBg="1" rev="0" advAuto="0" spid="273" grpId="27"/>
      <p:bldP build="whole" bldLvl="1" animBg="1" rev="0" advAuto="0" spid="269" grpId="22"/>
      <p:bldP build="whole" bldLvl="1" animBg="1" rev="0" advAuto="0" spid="262" grpId="9"/>
      <p:bldP build="whole" bldLvl="1" animBg="1" rev="0" advAuto="0" spid="262" grpId="10"/>
      <p:bldP build="whole" bldLvl="1" animBg="1" rev="0" advAuto="0" spid="252" grpId="1"/>
      <p:bldP build="whole" bldLvl="1" animBg="1" rev="0" advAuto="0" spid="256" grpId="2"/>
      <p:bldP build="whole" bldLvl="1" animBg="1" rev="0" advAuto="0" spid="260" grpId="4"/>
      <p:bldP build="whole" bldLvl="1" animBg="1" rev="0" advAuto="0" spid="268" grpId="21"/>
      <p:bldP build="whole" bldLvl="1" animBg="1" rev="0" advAuto="0" spid="260" grpId="6"/>
      <p:bldP build="whole" bldLvl="1" animBg="1" rev="0" advAuto="0" spid="267" grpId="19"/>
      <p:bldP build="whole" bldLvl="1" animBg="1" rev="0" advAuto="0" spid="265" grpId="15"/>
      <p:bldP build="whole" bldLvl="1" animBg="1" rev="0" advAuto="0" spid="265" grpId="16"/>
      <p:bldP build="whole" bldLvl="1" animBg="1" rev="0" advAuto="0" spid="259"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278" name="Shape 278"/>
          <p:cNvSpPr/>
          <p:nvPr>
            <p:ph type="title"/>
          </p:nvPr>
        </p:nvSpPr>
        <p:spPr>
          <a:prstGeom prst="rect">
            <a:avLst/>
          </a:prstGeom>
        </p:spPr>
        <p:txBody>
          <a:bodyPr/>
          <a:lstStyle/>
          <a:p>
            <a:pPr/>
            <a:r>
              <a:t>3D Imaging at </a:t>
            </a:r>
            <a:r>
              <a:rPr i="1"/>
              <a:t>e</a:t>
            </a:r>
            <a:r>
              <a:t>RHIC: TMDs &amp; GPDs</a:t>
            </a:r>
          </a:p>
        </p:txBody>
      </p:sp>
      <p:sp>
        <p:nvSpPr>
          <p:cNvPr id="279" name="Shape 279"/>
          <p:cNvSpPr/>
          <p:nvPr>
            <p:ph type="sldNum" sz="quarter" idx="2"/>
          </p:nvPr>
        </p:nvSpPr>
        <p:spPr>
          <a:xfrm>
            <a:off x="8738728" y="6553200"/>
            <a:ext cx="312069"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0" name="Shape 280"/>
          <p:cNvSpPr/>
          <p:nvPr>
            <p:ph type="body" sz="quarter" idx="1"/>
          </p:nvPr>
        </p:nvSpPr>
        <p:spPr>
          <a:xfrm>
            <a:off x="-228600" y="2419350"/>
            <a:ext cx="4521200" cy="2006600"/>
          </a:xfrm>
          <a:prstGeom prst="rect">
            <a:avLst/>
          </a:prstGeom>
        </p:spPr>
        <p:txBody>
          <a:bodyPr/>
          <a:lstStyle/>
          <a:p>
            <a:pPr lvl="1">
              <a:defRPr b="1" sz="2000"/>
            </a:pPr>
            <a:r>
              <a:t>Transverse Momentum Distributions (TMDs):</a:t>
            </a:r>
          </a:p>
          <a:p>
            <a:pPr lvl="2" marL="739775">
              <a:defRPr sz="2000"/>
            </a:pPr>
            <a:r>
              <a:t> 2D+1 picture in </a:t>
            </a:r>
            <a:r>
              <a:rPr>
                <a:solidFill>
                  <a:srgbClr val="FF2600"/>
                </a:solidFill>
              </a:rPr>
              <a:t>momentum</a:t>
            </a:r>
            <a:r>
              <a:t> space (k</a:t>
            </a:r>
            <a:r>
              <a:rPr baseline="-5999"/>
              <a:t>T</a:t>
            </a:r>
            <a:r>
              <a:t>)</a:t>
            </a:r>
          </a:p>
        </p:txBody>
      </p:sp>
      <p:sp>
        <p:nvSpPr>
          <p:cNvPr id="281" name="Shape 281"/>
          <p:cNvSpPr/>
          <p:nvPr/>
        </p:nvSpPr>
        <p:spPr>
          <a:xfrm>
            <a:off x="4152900" y="2413000"/>
            <a:ext cx="4927600" cy="1159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lvl="1" marL="254000" marR="41275" indent="-254000">
              <a:spcBef>
                <a:spcPts val="400"/>
              </a:spcBef>
              <a:buClr>
                <a:srgbClr val="FF2600"/>
              </a:buClr>
              <a:buSzPct val="150000"/>
              <a:buChar char="•"/>
              <a:defRPr b="1" sz="2000"/>
            </a:pPr>
            <a:r>
              <a:t>Generalized Parton Distributions (GPDs): </a:t>
            </a:r>
          </a:p>
          <a:p>
            <a:pPr lvl="2" marL="482600" marR="41275" indent="-228600">
              <a:spcBef>
                <a:spcPts val="400"/>
              </a:spcBef>
              <a:buClr>
                <a:srgbClr val="434ED6"/>
              </a:buClr>
              <a:buSzPct val="115000"/>
              <a:buFont typeface="Lucida Grande"/>
              <a:buChar char="‣"/>
              <a:defRPr sz="2000"/>
            </a:pPr>
            <a:r>
              <a:t>2D+1 picture in </a:t>
            </a:r>
            <a:r>
              <a:rPr>
                <a:solidFill>
                  <a:srgbClr val="FF2600"/>
                </a:solidFill>
              </a:rPr>
              <a:t>coordinate</a:t>
            </a:r>
            <a:r>
              <a:t> space (b</a:t>
            </a:r>
            <a:r>
              <a:rPr baseline="-5999"/>
              <a:t>T</a:t>
            </a:r>
            <a:r>
              <a:t>)</a:t>
            </a:r>
          </a:p>
        </p:txBody>
      </p:sp>
      <p:grpSp>
        <p:nvGrpSpPr>
          <p:cNvPr id="291" name="Group 291"/>
          <p:cNvGrpSpPr/>
          <p:nvPr/>
        </p:nvGrpSpPr>
        <p:grpSpPr>
          <a:xfrm>
            <a:off x="400050" y="3949700"/>
            <a:ext cx="2796892" cy="2717802"/>
            <a:chOff x="0" y="0"/>
            <a:chExt cx="2796891" cy="2717801"/>
          </a:xfrm>
        </p:grpSpPr>
        <p:pic>
          <p:nvPicPr>
            <p:cNvPr id="282" name="3d_TMD.pdf"/>
            <p:cNvPicPr>
              <a:picLocks noChangeAspect="1"/>
            </p:cNvPicPr>
            <p:nvPr/>
          </p:nvPicPr>
          <p:blipFill>
            <a:blip r:embed="rId3">
              <a:extLst/>
            </a:blip>
            <a:stretch>
              <a:fillRect/>
            </a:stretch>
          </p:blipFill>
          <p:spPr>
            <a:xfrm>
              <a:off x="0" y="0"/>
              <a:ext cx="2796892" cy="2717802"/>
            </a:xfrm>
            <a:prstGeom prst="rect">
              <a:avLst/>
            </a:prstGeom>
            <a:ln w="12700" cap="flat">
              <a:noFill/>
              <a:round/>
            </a:ln>
            <a:effectLst/>
          </p:spPr>
        </p:pic>
        <p:grpSp>
          <p:nvGrpSpPr>
            <p:cNvPr id="290" name="Group 290"/>
            <p:cNvGrpSpPr/>
            <p:nvPr/>
          </p:nvGrpSpPr>
          <p:grpSpPr>
            <a:xfrm>
              <a:off x="537002" y="1274605"/>
              <a:ext cx="645523" cy="937635"/>
              <a:chOff x="0" y="0"/>
              <a:chExt cx="645522" cy="937634"/>
            </a:xfrm>
          </p:grpSpPr>
          <p:sp>
            <p:nvSpPr>
              <p:cNvPr id="283" name="Shape 283"/>
              <p:cNvSpPr/>
              <p:nvPr/>
            </p:nvSpPr>
            <p:spPr>
              <a:xfrm flipH="1">
                <a:off x="257883" y="31519"/>
                <a:ext cx="1" cy="385372"/>
              </a:xfrm>
              <a:prstGeom prst="line">
                <a:avLst/>
              </a:prstGeom>
              <a:noFill/>
              <a:ln w="12700" cap="flat">
                <a:solidFill>
                  <a:srgbClr val="FFFFFF"/>
                </a:solidFill>
                <a:prstDash val="solid"/>
                <a:round/>
                <a:headEnd type="stealth" w="med" len="me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grpSp>
            <p:nvGrpSpPr>
              <p:cNvPr id="289" name="Group 289"/>
              <p:cNvGrpSpPr/>
              <p:nvPr/>
            </p:nvGrpSpPr>
            <p:grpSpPr>
              <a:xfrm>
                <a:off x="0" y="0"/>
                <a:ext cx="645523" cy="937635"/>
                <a:chOff x="0" y="0"/>
                <a:chExt cx="645522" cy="937634"/>
              </a:xfrm>
            </p:grpSpPr>
            <p:sp>
              <p:nvSpPr>
                <p:cNvPr id="284" name="Shape 284"/>
                <p:cNvSpPr/>
                <p:nvPr/>
              </p:nvSpPr>
              <p:spPr>
                <a:xfrm>
                  <a:off x="78312" y="346814"/>
                  <a:ext cx="342717" cy="358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a:solidFill>
                        <a:srgbClr val="FFFFFF"/>
                      </a:solidFill>
                      <a:uFill>
                        <a:solidFill>
                          <a:srgbClr val="FFFFFF"/>
                        </a:solidFill>
                      </a:uFill>
                      <a:latin typeface="Symbol"/>
                      <a:ea typeface="Symbol"/>
                      <a:cs typeface="Symbol"/>
                      <a:sym typeface="Symbol"/>
                    </a:defRPr>
                  </a:lvl1pPr>
                </a:lstStyle>
                <a:p>
                  <a:pPr/>
                  <a:r>
                    <a:t>⊕</a:t>
                  </a:r>
                </a:p>
              </p:txBody>
            </p:sp>
            <p:grpSp>
              <p:nvGrpSpPr>
                <p:cNvPr id="288" name="Group 288"/>
                <p:cNvGrpSpPr/>
                <p:nvPr/>
              </p:nvGrpSpPr>
              <p:grpSpPr>
                <a:xfrm>
                  <a:off x="0" y="0"/>
                  <a:ext cx="645523" cy="937635"/>
                  <a:chOff x="0" y="0"/>
                  <a:chExt cx="645522" cy="937634"/>
                </a:xfrm>
              </p:grpSpPr>
              <p:sp>
                <p:nvSpPr>
                  <p:cNvPr id="285" name="Shape 285"/>
                  <p:cNvSpPr/>
                  <p:nvPr/>
                </p:nvSpPr>
                <p:spPr>
                  <a:xfrm flipH="1" flipV="1">
                    <a:off x="269071" y="506391"/>
                    <a:ext cx="291209" cy="431244"/>
                  </a:xfrm>
                  <a:prstGeom prst="line">
                    <a:avLst/>
                  </a:prstGeom>
                  <a:noFill/>
                  <a:ln w="12700" cap="flat">
                    <a:solidFill>
                      <a:srgbClr val="FFFFFF"/>
                    </a:solidFill>
                    <a:prstDash val="solid"/>
                    <a:round/>
                    <a:headEnd type="stealth" w="med" len="me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sp>
                <p:nvSpPr>
                  <p:cNvPr id="286" name="Shape 286"/>
                  <p:cNvSpPr/>
                  <p:nvPr/>
                </p:nvSpPr>
                <p:spPr>
                  <a:xfrm>
                    <a:off x="0" y="0"/>
                    <a:ext cx="263343" cy="3020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1700">
                        <a:solidFill>
                          <a:srgbClr val="FFFFFF"/>
                        </a:solidFill>
                        <a:uFill>
                          <a:solidFill>
                            <a:srgbClr val="FFFFFF"/>
                          </a:solidFill>
                        </a:uFill>
                      </a:defRPr>
                    </a:lvl1pPr>
                  </a:lstStyle>
                  <a:p>
                    <a:pPr/>
                    <a:r>
                      <a:t>S</a:t>
                    </a:r>
                  </a:p>
                </p:txBody>
              </p:sp>
              <p:sp>
                <p:nvSpPr>
                  <p:cNvPr id="287" name="Shape 287"/>
                  <p:cNvSpPr/>
                  <p:nvPr/>
                </p:nvSpPr>
                <p:spPr>
                  <a:xfrm>
                    <a:off x="413939" y="503440"/>
                    <a:ext cx="231584" cy="3020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1700">
                        <a:solidFill>
                          <a:srgbClr val="FFFFFF"/>
                        </a:solidFill>
                        <a:uFill>
                          <a:solidFill>
                            <a:srgbClr val="FFFFFF"/>
                          </a:solidFill>
                        </a:uFill>
                      </a:defRPr>
                    </a:lvl1pPr>
                  </a:lstStyle>
                  <a:p>
                    <a:pPr/>
                    <a:r>
                      <a:t>z</a:t>
                    </a:r>
                  </a:p>
                </p:txBody>
              </p:sp>
            </p:grpSp>
          </p:grpSp>
        </p:grpSp>
      </p:grpSp>
      <p:pic>
        <p:nvPicPr>
          <p:cNvPr id="292" name="gpd.pdf"/>
          <p:cNvPicPr>
            <a:picLocks noChangeAspect="1"/>
          </p:cNvPicPr>
          <p:nvPr/>
        </p:nvPicPr>
        <p:blipFill>
          <a:blip r:embed="rId4">
            <a:extLst/>
          </a:blip>
          <a:stretch>
            <a:fillRect/>
          </a:stretch>
        </p:blipFill>
        <p:spPr>
          <a:xfrm>
            <a:off x="4775930" y="3615397"/>
            <a:ext cx="3681579" cy="3130500"/>
          </a:xfrm>
          <a:prstGeom prst="rect">
            <a:avLst/>
          </a:prstGeom>
          <a:ln w="12700"/>
        </p:spPr>
      </p:pic>
      <p:sp>
        <p:nvSpPr>
          <p:cNvPr id="293" name="Shape 293"/>
          <p:cNvSpPr/>
          <p:nvPr/>
        </p:nvSpPr>
        <p:spPr>
          <a:xfrm>
            <a:off x="1332963" y="1487510"/>
            <a:ext cx="5409127" cy="888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048"/>
                  <a:pt x="1465" y="0"/>
                  <a:pt x="11301" y="0"/>
                </a:cubicBezTo>
                <a:cubicBezTo>
                  <a:pt x="21138" y="0"/>
                  <a:pt x="21600" y="10774"/>
                  <a:pt x="21600" y="20426"/>
                </a:cubicBezTo>
              </a:path>
            </a:pathLst>
          </a:custGeom>
          <a:ln w="38100">
            <a:solidFill>
              <a:srgbClr val="0042AA"/>
            </a:solidFill>
            <a:headEnd type="triangle"/>
            <a:tailEnd type="triangle"/>
          </a:ln>
        </p:spPr>
        <p:txBody>
          <a:bodyPr lIns="50800" tIns="50800" rIns="50800" bIns="50800"/>
          <a:lstStyle/>
          <a:p>
            <a:pPr>
              <a:defRPr>
                <a:latin typeface="Times New Roman"/>
                <a:ea typeface="Times New Roman"/>
                <a:cs typeface="Times New Roman"/>
                <a:sym typeface="Times New Roman"/>
              </a:defRPr>
            </a:pPr>
          </a:p>
        </p:txBody>
      </p:sp>
      <p:pic>
        <p:nvPicPr>
          <p:cNvPr id="294" name="droppedImage.png"/>
          <p:cNvPicPr>
            <a:picLocks noChangeAspect="1"/>
          </p:cNvPicPr>
          <p:nvPr/>
        </p:nvPicPr>
        <p:blipFill>
          <a:blip r:embed="rId5">
            <a:extLst/>
          </a:blip>
          <a:srcRect l="1384" t="12114" r="17076" b="15418"/>
          <a:stretch>
            <a:fillRect/>
          </a:stretch>
        </p:blipFill>
        <p:spPr>
          <a:xfrm>
            <a:off x="2850705" y="838200"/>
            <a:ext cx="2495995" cy="1549400"/>
          </a:xfrm>
          <a:prstGeom prst="rect">
            <a:avLst/>
          </a:prstGeom>
          <a:ln w="12700"/>
        </p:spPr>
      </p:pic>
      <p:sp>
        <p:nvSpPr>
          <p:cNvPr id="295" name="Shape 295"/>
          <p:cNvSpPr/>
          <p:nvPr/>
        </p:nvSpPr>
        <p:spPr>
          <a:xfrm>
            <a:off x="298474" y="3933818"/>
            <a:ext cx="3337158" cy="14132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69240" indent="-228600">
              <a:buClr>
                <a:srgbClr val="FF2600"/>
              </a:buClr>
              <a:buSzPct val="150000"/>
              <a:buChar char="•"/>
              <a:defRPr sz="2200">
                <a:solidFill>
                  <a:srgbClr val="021EAA"/>
                </a:solidFill>
              </a:defRPr>
            </a:pPr>
            <a:r>
              <a:t>Study through azimuthal asymmetries in semi-inclusive DIS</a:t>
            </a:r>
          </a:p>
          <a:p>
            <a:pPr marL="269240" indent="-228600">
              <a:buClr>
                <a:srgbClr val="FF2600"/>
              </a:buClr>
              <a:buSzPct val="150000"/>
              <a:buChar char="•"/>
              <a:defRPr sz="2200">
                <a:solidFill>
                  <a:srgbClr val="021EAA"/>
                </a:solidFill>
              </a:defRPr>
            </a:pPr>
            <a:r>
              <a:t>Requires π/K/p PID</a:t>
            </a:r>
          </a:p>
        </p:txBody>
      </p:sp>
      <p:sp>
        <p:nvSpPr>
          <p:cNvPr id="296" name="Shape 296"/>
          <p:cNvSpPr/>
          <p:nvPr/>
        </p:nvSpPr>
        <p:spPr>
          <a:xfrm>
            <a:off x="4776564" y="3933818"/>
            <a:ext cx="3680272" cy="14132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69240" indent="-228600">
              <a:buClr>
                <a:srgbClr val="FF2600"/>
              </a:buClr>
              <a:buSzPct val="150000"/>
              <a:buChar char="•"/>
              <a:defRPr sz="2200">
                <a:solidFill>
                  <a:srgbClr val="021EAA"/>
                </a:solidFill>
              </a:defRPr>
            </a:pPr>
            <a:r>
              <a:t>Study through exclusive processes (DVCS, diffraction, VM production)</a:t>
            </a:r>
          </a:p>
          <a:p>
            <a:pPr marL="269240" indent="-228600">
              <a:buClr>
                <a:srgbClr val="FF2600"/>
              </a:buClr>
              <a:buSzPct val="150000"/>
              <a:buChar char="•"/>
              <a:defRPr sz="2200">
                <a:solidFill>
                  <a:srgbClr val="021EAA"/>
                </a:solidFill>
              </a:defRPr>
            </a:pPr>
            <a:r>
              <a:t>Luminosity hungry</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291"/>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95"/>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96"/>
                                        </p:tgtEl>
                                        <p:attrNameLst>
                                          <p:attrName>style.visibility</p:attrName>
                                        </p:attrNameLst>
                                      </p:cBhvr>
                                      <p:to>
                                        <p:strVal val="visible"/>
                                      </p:to>
                                    </p:set>
                                  </p:childTnLst>
                                </p:cTn>
                              </p:par>
                            </p:childTnLst>
                          </p:cTn>
                        </p:par>
                        <p:par>
                          <p:cTn id="13" fill="hold">
                            <p:stCondLst>
                              <p:cond delay="0"/>
                            </p:stCondLst>
                            <p:childTnLst>
                              <p:par>
                                <p:cTn id="14" presetClass="exit" nodeType="afterEffect" presetSubtype="0" presetID="1" grpId="4" fill="hold">
                                  <p:stCondLst>
                                    <p:cond delay="0"/>
                                  </p:stCondLst>
                                  <p:iterate type="el" backwards="0">
                                    <p:tmAbs val="0"/>
                                  </p:iterate>
                                  <p:childTnLst>
                                    <p:set>
                                      <p:cBhvr>
                                        <p:cTn id="15" fill="hold">
                                          <p:stCondLst>
                                            <p:cond delay="0"/>
                                          </p:stCondLst>
                                        </p:cTn>
                                        <p:tgtEl>
                                          <p:spTgt spid="2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6" grpId="3"/>
      <p:bldP build="whole" bldLvl="1" animBg="1" rev="0" advAuto="0" spid="295" grpId="2"/>
      <p:bldP build="whole" bldLvl="1" animBg="1" rev="0" advAuto="0" spid="292" grpId="4"/>
      <p:bldP build="whole" bldLvl="1" animBg="1" rev="0" advAuto="0" spid="291"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301" name="Shape 301"/>
          <p:cNvSpPr/>
          <p:nvPr>
            <p:ph type="title"/>
          </p:nvPr>
        </p:nvSpPr>
        <p:spPr>
          <a:prstGeom prst="rect">
            <a:avLst/>
          </a:prstGeom>
        </p:spPr>
        <p:txBody>
          <a:bodyPr/>
          <a:lstStyle/>
          <a:p>
            <a:pPr/>
            <a:r>
              <a:rPr i="1"/>
              <a:t>e</a:t>
            </a:r>
            <a:r>
              <a:t>RHIC: Nuclear Structure Functions (I)</a:t>
            </a:r>
          </a:p>
        </p:txBody>
      </p:sp>
      <p:sp>
        <p:nvSpPr>
          <p:cNvPr id="302" name="Shape 302"/>
          <p:cNvSpPr/>
          <p:nvPr>
            <p:ph type="sldNum" sz="quarter" idx="2"/>
          </p:nvPr>
        </p:nvSpPr>
        <p:spPr>
          <a:xfrm>
            <a:off x="8738728" y="6553200"/>
            <a:ext cx="312069"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08" name="Group 308"/>
          <p:cNvGrpSpPr/>
          <p:nvPr/>
        </p:nvGrpSpPr>
        <p:grpSpPr>
          <a:xfrm>
            <a:off x="946150" y="1349472"/>
            <a:ext cx="7226300" cy="1161856"/>
            <a:chOff x="0" y="0"/>
            <a:chExt cx="7226300" cy="1161855"/>
          </a:xfrm>
        </p:grpSpPr>
        <p:pic>
          <p:nvPicPr>
            <p:cNvPr id="303" name="droppedImage.pdf"/>
            <p:cNvPicPr>
              <a:picLocks noChangeAspect="1"/>
            </p:cNvPicPr>
            <p:nvPr/>
          </p:nvPicPr>
          <p:blipFill>
            <a:blip r:embed="rId3">
              <a:extLst/>
            </a:blip>
            <a:stretch>
              <a:fillRect/>
            </a:stretch>
          </p:blipFill>
          <p:spPr>
            <a:xfrm>
              <a:off x="0" y="0"/>
              <a:ext cx="6510216" cy="622301"/>
            </a:xfrm>
            <a:prstGeom prst="rect">
              <a:avLst/>
            </a:prstGeom>
            <a:ln w="12700" cap="flat">
              <a:noFill/>
              <a:round/>
            </a:ln>
            <a:effectLst/>
          </p:spPr>
        </p:pic>
        <p:sp>
          <p:nvSpPr>
            <p:cNvPr id="304" name="Shape 304"/>
            <p:cNvSpPr/>
            <p:nvPr/>
          </p:nvSpPr>
          <p:spPr>
            <a:xfrm>
              <a:off x="1879600" y="801033"/>
              <a:ext cx="2015999" cy="3608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buClr>
                  <a:srgbClr val="008F00"/>
                </a:buClr>
                <a:buFont typeface="Arial"/>
                <a:defRPr b="1" sz="1800">
                  <a:solidFill>
                    <a:srgbClr val="0433FF"/>
                  </a:solidFill>
                  <a:uFill>
                    <a:solidFill>
                      <a:srgbClr val="0433FF"/>
                    </a:solidFill>
                  </a:uFill>
                </a:defRPr>
              </a:lvl1pPr>
            </a:lstStyle>
            <a:p>
              <a:pPr/>
              <a:r>
                <a:t>quark+anti-quark</a:t>
              </a:r>
            </a:p>
          </p:txBody>
        </p:sp>
        <p:sp>
          <p:nvSpPr>
            <p:cNvPr id="305" name="Shape 305"/>
            <p:cNvSpPr/>
            <p:nvPr/>
          </p:nvSpPr>
          <p:spPr>
            <a:xfrm>
              <a:off x="6070600" y="713721"/>
              <a:ext cx="1155700"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buClr>
                  <a:srgbClr val="008F00"/>
                </a:buClr>
                <a:buFont typeface="Arial"/>
                <a:defRPr b="1" sz="1800">
                  <a:solidFill>
                    <a:srgbClr val="FF2600"/>
                  </a:solidFill>
                  <a:uFill>
                    <a:solidFill>
                      <a:srgbClr val="FF2600"/>
                    </a:solidFill>
                  </a:uFill>
                </a:defRPr>
              </a:lvl1pPr>
            </a:lstStyle>
            <a:p>
              <a:pPr>
                <a:defRPr b="0" sz="2400">
                  <a:latin typeface="Times New Roman"/>
                  <a:ea typeface="Times New Roman"/>
                  <a:cs typeface="Times New Roman"/>
                  <a:sym typeface="Times New Roman"/>
                </a:defRPr>
              </a:pPr>
              <a:r>
                <a:rPr b="1" sz="1800">
                  <a:latin typeface="+mn-lt"/>
                  <a:ea typeface="+mn-ea"/>
                  <a:cs typeface="+mn-cs"/>
                  <a:sym typeface="Arial"/>
                </a:rPr>
                <a:t>gluon</a:t>
              </a:r>
            </a:p>
          </p:txBody>
        </p:sp>
        <p:sp>
          <p:nvSpPr>
            <p:cNvPr id="306" name="Shape 306"/>
            <p:cNvSpPr/>
            <p:nvPr/>
          </p:nvSpPr>
          <p:spPr>
            <a:xfrm flipV="1">
              <a:off x="3820274" y="510521"/>
              <a:ext cx="459626" cy="332428"/>
            </a:xfrm>
            <a:prstGeom prst="line">
              <a:avLst/>
            </a:prstGeom>
            <a:noFill/>
            <a:ln w="25400" cap="flat">
              <a:solidFill>
                <a:srgbClr val="0061FF"/>
              </a:solidFill>
              <a:prstDash val="solid"/>
              <a:round/>
              <a:headEnd type="stealth" w="med" len="med"/>
              <a:tailEnd type="stealth" w="med" len="me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sp>
          <p:nvSpPr>
            <p:cNvPr id="307" name="Shape 307"/>
            <p:cNvSpPr/>
            <p:nvPr/>
          </p:nvSpPr>
          <p:spPr>
            <a:xfrm flipH="1" flipV="1">
              <a:off x="5880100" y="485121"/>
              <a:ext cx="228601" cy="342901"/>
            </a:xfrm>
            <a:prstGeom prst="line">
              <a:avLst/>
            </a:prstGeom>
            <a:noFill/>
            <a:ln w="25400" cap="flat">
              <a:solidFill>
                <a:srgbClr val="E32400"/>
              </a:solidFill>
              <a:prstDash val="solid"/>
              <a:round/>
              <a:headEnd type="stealth" w="med" len="med"/>
              <a:tailEnd type="stealth" w="med" len="me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grpSp>
      <p:sp>
        <p:nvSpPr>
          <p:cNvPr id="309" name="Shape 309"/>
          <p:cNvSpPr/>
          <p:nvPr/>
        </p:nvSpPr>
        <p:spPr>
          <a:xfrm>
            <a:off x="279489" y="2580995"/>
            <a:ext cx="7863791" cy="11584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941751"/>
                </a:solidFill>
              </a:defRPr>
            </a:pPr>
            <a:r>
              <a:t>F</a:t>
            </a:r>
            <a:r>
              <a:rPr baseline="-5999"/>
              <a:t>2</a:t>
            </a:r>
            <a:r>
              <a:t> and F</a:t>
            </a:r>
            <a:r>
              <a:rPr baseline="-5999"/>
              <a:t>L</a:t>
            </a:r>
            <a:r>
              <a:t> are benchmark measurements:</a:t>
            </a:r>
          </a:p>
          <a:p>
            <a:pPr/>
            <a:r>
              <a:t>Theory/models have to be able to describe the structure </a:t>
            </a:r>
          </a:p>
          <a:p>
            <a:pPr/>
            <a:r>
              <a:t>functions and their evolution.</a:t>
            </a:r>
          </a:p>
        </p:txBody>
      </p:sp>
      <p:sp>
        <p:nvSpPr>
          <p:cNvPr id="310" name="Shape 310"/>
          <p:cNvSpPr/>
          <p:nvPr/>
        </p:nvSpPr>
        <p:spPr>
          <a:xfrm>
            <a:off x="178359" y="832575"/>
            <a:ext cx="2899481"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Inclusive DIS on eA:</a:t>
            </a:r>
          </a:p>
        </p:txBody>
      </p:sp>
      <p:pic>
        <p:nvPicPr>
          <p:cNvPr id="311" name="npdf.pdf"/>
          <p:cNvPicPr>
            <a:picLocks noChangeAspect="1"/>
          </p:cNvPicPr>
          <p:nvPr/>
        </p:nvPicPr>
        <p:blipFill>
          <a:blip r:embed="rId4">
            <a:extLst/>
          </a:blip>
          <a:srcRect l="0" t="0" r="0" b="0"/>
          <a:stretch>
            <a:fillRect/>
          </a:stretch>
        </p:blipFill>
        <p:spPr>
          <a:xfrm>
            <a:off x="5206952" y="3463725"/>
            <a:ext cx="3538052" cy="2644827"/>
          </a:xfrm>
          <a:prstGeom prst="rect">
            <a:avLst/>
          </a:prstGeom>
          <a:ln w="12700"/>
        </p:spPr>
      </p:pic>
      <p:sp>
        <p:nvSpPr>
          <p:cNvPr id="312" name="Shape 312"/>
          <p:cNvSpPr/>
          <p:nvPr/>
        </p:nvSpPr>
        <p:spPr>
          <a:xfrm>
            <a:off x="335553" y="3914383"/>
            <a:ext cx="4878541" cy="17434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200">
                <a:solidFill>
                  <a:srgbClr val="021EAA"/>
                </a:solidFill>
              </a:defRPr>
            </a:pPr>
            <a:r>
              <a:t>Leading twist pQCD models parameterize the observed suppression of the structure function with decreasing x using </a:t>
            </a:r>
            <a:r>
              <a:rPr i="1"/>
              <a:t>nuclear parton distribution functions</a:t>
            </a:r>
            <a:r>
              <a:t> (nPDFs)</a:t>
            </a:r>
          </a:p>
        </p:txBody>
      </p:sp>
      <p:sp>
        <p:nvSpPr>
          <p:cNvPr id="313" name="Shape 313"/>
          <p:cNvSpPr/>
          <p:nvPr/>
        </p:nvSpPr>
        <p:spPr>
          <a:xfrm>
            <a:off x="337345" y="6024475"/>
            <a:ext cx="7226301" cy="7528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solidFill>
                  <a:srgbClr val="008F00"/>
                </a:solidFill>
              </a:defRPr>
            </a:lvl1pPr>
          </a:lstStyle>
          <a:p>
            <a:pPr/>
            <a:r>
              <a:t>Aim at extending our knowledge on structure functions into the realm where gluon saturation effects emerge</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318" name="Shape 318"/>
          <p:cNvSpPr/>
          <p:nvPr>
            <p:ph type="title"/>
          </p:nvPr>
        </p:nvSpPr>
        <p:spPr>
          <a:prstGeom prst="rect">
            <a:avLst/>
          </a:prstGeom>
        </p:spPr>
        <p:txBody>
          <a:bodyPr/>
          <a:lstStyle/>
          <a:p>
            <a:pPr/>
            <a:r>
              <a:rPr i="1"/>
              <a:t>e</a:t>
            </a:r>
            <a:r>
              <a:t>RHIC: Nuclear Structure Functions (II)</a:t>
            </a:r>
          </a:p>
        </p:txBody>
      </p:sp>
      <p:sp>
        <p:nvSpPr>
          <p:cNvPr id="319" name="Shape 319"/>
          <p:cNvSpPr/>
          <p:nvPr>
            <p:ph type="body" sz="quarter" idx="1"/>
          </p:nvPr>
        </p:nvSpPr>
        <p:spPr>
          <a:xfrm>
            <a:off x="5581911" y="847763"/>
            <a:ext cx="3509247" cy="1555071"/>
          </a:xfrm>
          <a:prstGeom prst="rect">
            <a:avLst/>
          </a:prstGeom>
        </p:spPr>
        <p:txBody>
          <a:bodyPr/>
          <a:lstStyle/>
          <a:p>
            <a:pPr marL="317500" indent="-317500">
              <a:spcBef>
                <a:spcPts val="0"/>
              </a:spcBef>
              <a:buClr>
                <a:srgbClr val="FF2600"/>
              </a:buClr>
              <a:buSzPct val="175000"/>
              <a:buChar char="•"/>
              <a:defRPr sz="2200"/>
            </a:pPr>
            <a:r>
              <a:t>Assume 3% systematic uncertainty</a:t>
            </a:r>
          </a:p>
          <a:p>
            <a:pPr marL="317500" indent="-317500">
              <a:spcBef>
                <a:spcPts val="0"/>
              </a:spcBef>
              <a:buClr>
                <a:srgbClr val="FF2600"/>
              </a:buClr>
              <a:buSzPct val="175000"/>
              <a:buChar char="•"/>
              <a:defRPr sz="2200">
                <a:solidFill>
                  <a:srgbClr val="941751"/>
                </a:solidFill>
              </a:defRPr>
            </a:pPr>
            <a:r>
              <a:t>Systematic uncertainties dominate, not </a:t>
            </a:r>
            <a:r>
              <a:rPr>
                <a:latin typeface="Lucida Calligraphy"/>
                <a:ea typeface="Lucida Calligraphy"/>
                <a:cs typeface="Lucida Calligraphy"/>
                <a:sym typeface="Lucida Calligraphy"/>
              </a:rPr>
              <a:t>L</a:t>
            </a:r>
            <a:r>
              <a:t> hungry</a:t>
            </a:r>
          </a:p>
        </p:txBody>
      </p:sp>
      <p:pic>
        <p:nvPicPr>
          <p:cNvPr id="320" name="e.pdf"/>
          <p:cNvPicPr>
            <a:picLocks noChangeAspect="1"/>
          </p:cNvPicPr>
          <p:nvPr/>
        </p:nvPicPr>
        <p:blipFill>
          <a:blip r:embed="rId3">
            <a:extLst/>
          </a:blip>
          <a:stretch>
            <a:fillRect/>
          </a:stretch>
        </p:blipFill>
        <p:spPr>
          <a:xfrm>
            <a:off x="135066" y="816233"/>
            <a:ext cx="5384056" cy="5664201"/>
          </a:xfrm>
          <a:prstGeom prst="rect">
            <a:avLst/>
          </a:prstGeom>
          <a:ln w="12700"/>
        </p:spPr>
      </p:pic>
      <p:pic>
        <p:nvPicPr>
          <p:cNvPr id="321" name="d.pdf"/>
          <p:cNvPicPr>
            <a:picLocks noChangeAspect="1"/>
          </p:cNvPicPr>
          <p:nvPr/>
        </p:nvPicPr>
        <p:blipFill>
          <a:blip r:embed="rId4">
            <a:extLst/>
          </a:blip>
          <a:stretch>
            <a:fillRect/>
          </a:stretch>
        </p:blipFill>
        <p:spPr>
          <a:xfrm>
            <a:off x="135066" y="816233"/>
            <a:ext cx="5384056" cy="5664201"/>
          </a:xfrm>
          <a:prstGeom prst="rect">
            <a:avLst/>
          </a:prstGeom>
          <a:ln w="12700"/>
        </p:spPr>
      </p:pic>
      <p:pic>
        <p:nvPicPr>
          <p:cNvPr id="322" name="c.pdf"/>
          <p:cNvPicPr>
            <a:picLocks noChangeAspect="1"/>
          </p:cNvPicPr>
          <p:nvPr/>
        </p:nvPicPr>
        <p:blipFill>
          <a:blip r:embed="rId5">
            <a:extLst/>
          </a:blip>
          <a:stretch>
            <a:fillRect/>
          </a:stretch>
        </p:blipFill>
        <p:spPr>
          <a:xfrm>
            <a:off x="135066" y="816233"/>
            <a:ext cx="5384056" cy="5664201"/>
          </a:xfrm>
          <a:prstGeom prst="rect">
            <a:avLst/>
          </a:prstGeom>
          <a:ln w="12700"/>
        </p:spPr>
      </p:pic>
      <p:pic>
        <p:nvPicPr>
          <p:cNvPr id="323" name="b.pdf"/>
          <p:cNvPicPr>
            <a:picLocks noChangeAspect="1"/>
          </p:cNvPicPr>
          <p:nvPr/>
        </p:nvPicPr>
        <p:blipFill>
          <a:blip r:embed="rId6">
            <a:extLst/>
          </a:blip>
          <a:stretch>
            <a:fillRect/>
          </a:stretch>
        </p:blipFill>
        <p:spPr>
          <a:xfrm>
            <a:off x="135066" y="816233"/>
            <a:ext cx="5384056" cy="5664201"/>
          </a:xfrm>
          <a:prstGeom prst="rect">
            <a:avLst/>
          </a:prstGeom>
          <a:ln w="12700"/>
        </p:spPr>
      </p:pic>
      <p:pic>
        <p:nvPicPr>
          <p:cNvPr id="324" name="a.pdf"/>
          <p:cNvPicPr>
            <a:picLocks noChangeAspect="1"/>
          </p:cNvPicPr>
          <p:nvPr/>
        </p:nvPicPr>
        <p:blipFill>
          <a:blip r:embed="rId7">
            <a:extLst/>
          </a:blip>
          <a:stretch>
            <a:fillRect/>
          </a:stretch>
        </p:blipFill>
        <p:spPr>
          <a:xfrm>
            <a:off x="135066" y="816233"/>
            <a:ext cx="5384056" cy="5664201"/>
          </a:xfrm>
          <a:prstGeom prst="rect">
            <a:avLst/>
          </a:prstGeom>
          <a:ln w="12700"/>
        </p:spPr>
      </p:pic>
      <p:sp>
        <p:nvSpPr>
          <p:cNvPr id="325" name="Shape 325"/>
          <p:cNvSpPr/>
          <p:nvPr/>
        </p:nvSpPr>
        <p:spPr>
          <a:xfrm>
            <a:off x="5656945" y="3269449"/>
            <a:ext cx="3359179" cy="30476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0" marR="41275">
              <a:buClr>
                <a:srgbClr val="FF2600"/>
              </a:buClr>
              <a:defRPr sz="2200"/>
            </a:pPr>
            <a:r>
              <a:t>Also studied: </a:t>
            </a:r>
          </a:p>
          <a:p>
            <a:pPr marL="317500" marR="41275" indent="-317500">
              <a:buClr>
                <a:srgbClr val="FF2600"/>
              </a:buClr>
              <a:buSzPct val="175000"/>
              <a:buChar char="•"/>
              <a:defRPr sz="2200"/>
            </a:pPr>
            <a:r>
              <a:t>F</a:t>
            </a:r>
            <a:r>
              <a:rPr baseline="-5999"/>
              <a:t>L</a:t>
            </a:r>
            <a:r>
              <a:t> </a:t>
            </a:r>
          </a:p>
          <a:p>
            <a:pPr lvl="1" marL="762000" marR="41275" indent="-317500">
              <a:buClr>
                <a:srgbClr val="021EAA"/>
              </a:buClr>
              <a:buSzPct val="120000"/>
              <a:buChar char="‣"/>
              <a:defRPr sz="2100"/>
            </a:pPr>
            <a:r>
              <a:t>statistics hungry</a:t>
            </a:r>
          </a:p>
          <a:p>
            <a:pPr lvl="1" marL="762000" marR="41275" indent="-317500">
              <a:buClr>
                <a:srgbClr val="021EAA"/>
              </a:buClr>
              <a:buSzPct val="120000"/>
              <a:buChar char="‣"/>
              <a:defRPr sz="2100"/>
            </a:pPr>
            <a:r>
              <a:t>requires runs at various √s</a:t>
            </a:r>
          </a:p>
          <a:p>
            <a:pPr marL="317500" marR="41275" indent="-317500">
              <a:buClr>
                <a:srgbClr val="FF2600"/>
              </a:buClr>
              <a:buSzPct val="175000"/>
              <a:buChar char="•"/>
              <a:defRPr sz="2200"/>
            </a:pPr>
            <a:r>
              <a:t>F</a:t>
            </a:r>
            <a:r>
              <a:rPr baseline="-5999"/>
              <a:t>2,charm</a:t>
            </a:r>
            <a:r>
              <a:t> </a:t>
            </a:r>
          </a:p>
          <a:p>
            <a:pPr lvl="1" marL="762000" marR="41275" indent="-317500">
              <a:buClr>
                <a:srgbClr val="021EAA"/>
              </a:buClr>
              <a:buSzPct val="120000"/>
              <a:buChar char="‣"/>
              <a:defRPr sz="2100"/>
            </a:pPr>
            <a:r>
              <a:t>provides compelling alternative to F</a:t>
            </a:r>
            <a:r>
              <a:rPr baseline="-5999"/>
              <a:t>L </a:t>
            </a:r>
            <a:r>
              <a:t>,</a:t>
            </a:r>
            <a:r>
              <a:rPr baseline="-5999"/>
              <a:t> </a:t>
            </a:r>
            <a:r>
              <a:t>sensitive to glue</a:t>
            </a:r>
          </a:p>
        </p:txBody>
      </p:sp>
      <p:sp>
        <p:nvSpPr>
          <p:cNvPr id="326" name="Shape 326"/>
          <p:cNvSpPr/>
          <p:nvPr/>
        </p:nvSpPr>
        <p:spPr>
          <a:xfrm>
            <a:off x="5564764" y="2379060"/>
            <a:ext cx="3365741" cy="1083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17500" marR="41275" indent="-317500">
              <a:buClr>
                <a:srgbClr val="FF2600"/>
              </a:buClr>
              <a:buSzPct val="175000"/>
              <a:buChar char="•"/>
              <a:defRPr sz="2200"/>
            </a:pPr>
            <a:r>
              <a:t>Good lever arm at x~10</a:t>
            </a:r>
            <a:r>
              <a:rPr baseline="31999"/>
              <a:t>-3</a:t>
            </a:r>
          </a:p>
        </p:txBody>
      </p:sp>
      <p:sp>
        <p:nvSpPr>
          <p:cNvPr id="327" name="Shape 327"/>
          <p:cNvSpPr/>
          <p:nvPr>
            <p:ph type="sldNum" sz="quarter" idx="2"/>
          </p:nvPr>
        </p:nvSpPr>
        <p:spPr>
          <a:xfrm>
            <a:off x="8738728" y="6553200"/>
            <a:ext cx="312069"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324"/>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xit" nodeType="clickEffect" presetSubtype="0" presetID="1" grpId="3" fill="hold">
                                  <p:stCondLst>
                                    <p:cond delay="0"/>
                                  </p:stCondLst>
                                  <p:iterate type="el" backwards="0">
                                    <p:tmAbs val="0"/>
                                  </p:iterate>
                                  <p:childTnLst>
                                    <p:set>
                                      <p:cBhvr>
                                        <p:cTn id="13" fill="hold">
                                          <p:stCondLst>
                                            <p:cond delay="0"/>
                                          </p:stCondLst>
                                        </p:cTn>
                                        <p:tgtEl>
                                          <p:spTgt spid="323"/>
                                        </p:tgtEl>
                                        <p:attrNameLst>
                                          <p:attrName>style.visibility</p:attrName>
                                        </p:attrNameLst>
                                      </p:cBhvr>
                                      <p:to>
                                        <p:strVal val="hidden"/>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322"/>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3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xit" nodeType="clickEffect" presetSubtype="0" presetID="1" grpId="6" fill="hold">
                                  <p:stCondLst>
                                    <p:cond delay="0"/>
                                  </p:stCondLst>
                                  <p:iterate type="el" backwards="0">
                                    <p:tmAbs val="0"/>
                                  </p:iterate>
                                  <p:childTnLst>
                                    <p:set>
                                      <p:cBhvr>
                                        <p:cTn id="23" fill="hold">
                                          <p:stCondLst>
                                            <p:cond delay="0"/>
                                          </p:stCondLst>
                                        </p:cTn>
                                        <p:tgtEl>
                                          <p:spTgt spid="322"/>
                                        </p:tgtEl>
                                        <p:attrNameLst>
                                          <p:attrName>style.visibility</p:attrName>
                                        </p:attrNameLst>
                                      </p:cBhvr>
                                      <p:to>
                                        <p:strVal val="hidden"/>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3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0" presetID="1" grpId="8" fill="hold">
                                  <p:stCondLst>
                                    <p:cond delay="0"/>
                                  </p:stCondLst>
                                  <p:iterate type="el" backwards="0">
                                    <p:tmAbs val="0"/>
                                  </p:iterate>
                                  <p:childTnLst>
                                    <p:set>
                                      <p:cBhvr>
                                        <p:cTn id="30" fill="hold">
                                          <p:stCondLst>
                                            <p:cond delay="0"/>
                                          </p:stCondLst>
                                        </p:cTn>
                                        <p:tgtEl>
                                          <p:spTgt spid="321"/>
                                        </p:tgtEl>
                                        <p:attrNameLst>
                                          <p:attrName>style.visibility</p:attrName>
                                        </p:attrNameLst>
                                      </p:cBhvr>
                                      <p:to>
                                        <p:strVal val="hidden"/>
                                      </p:to>
                                    </p:set>
                                  </p:childTnLst>
                                </p:cTn>
                              </p:par>
                            </p:childTnLst>
                          </p:cTn>
                        </p:par>
                        <p:par>
                          <p:cTn id="31" fill="hold">
                            <p:stCondLst>
                              <p:cond delay="0"/>
                            </p:stCondLst>
                            <p:childTnLst>
                              <p:par>
                                <p:cTn id="32" presetClass="entr" nodeType="afterEffect" presetSubtype="0" presetID="1" grpId="9" fill="hold">
                                  <p:stCondLst>
                                    <p:cond delay="0"/>
                                  </p:stCondLst>
                                  <p:iterate type="el" backwards="0">
                                    <p:tmAbs val="0"/>
                                  </p:iterate>
                                  <p:childTnLst>
                                    <p:set>
                                      <p:cBhvr>
                                        <p:cTn id="33" fill="hold"/>
                                        <p:tgtEl>
                                          <p:spTgt spid="320"/>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10" fill="hold">
                                  <p:stCondLst>
                                    <p:cond delay="0"/>
                                  </p:stCondLst>
                                  <p:iterate type="el" backwards="0">
                                    <p:tmAbs val="0"/>
                                  </p:iterate>
                                  <p:childTnLst>
                                    <p:set>
                                      <p:cBhvr>
                                        <p:cTn id="36" fill="hold"/>
                                        <p:tgtEl>
                                          <p:spTgt spid="3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1" fill="hold">
                                  <p:stCondLst>
                                    <p:cond delay="0"/>
                                  </p:stCondLst>
                                  <p:iterate type="el" backwards="0">
                                    <p:tmAbs val="0"/>
                                  </p:iterate>
                                  <p:childTnLst>
                                    <p:set>
                                      <p:cBhvr>
                                        <p:cTn id="40" fill="hold"/>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9" grpId="5"/>
      <p:bldP build="whole" bldLvl="1" animBg="1" rev="0" advAuto="0" spid="322" grpId="4"/>
      <p:bldP build="whole" bldLvl="1" animBg="1" rev="0" advAuto="0" spid="321" grpId="8"/>
      <p:bldP build="whole" bldLvl="1" animBg="1" rev="0" advAuto="0" spid="322" grpId="6"/>
      <p:bldP build="whole" bldLvl="1" animBg="1" rev="0" advAuto="0" spid="326" grpId="10"/>
      <p:bldP build="whole" bldLvl="1" animBg="1" rev="0" advAuto="0" spid="320" grpId="9"/>
      <p:bldP build="whole" bldLvl="1" animBg="1" rev="0" advAuto="0" spid="325" grpId="11"/>
      <p:bldP build="whole" bldLvl="1" animBg="1" rev="0" advAuto="0" spid="324" grpId="1"/>
      <p:bldP build="whole" bldLvl="1" animBg="1" rev="0" advAuto="0" spid="323" grpId="3"/>
      <p:bldP build="whole" bldLvl="1" animBg="1" rev="0" advAuto="0" spid="323" grpId="2"/>
      <p:bldP build="whole" bldLvl="1" animBg="1" rev="0" advAuto="0" spid="321" grpId="7"/>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332" name="Shape 332"/>
          <p:cNvSpPr/>
          <p:nvPr>
            <p:ph type="title"/>
          </p:nvPr>
        </p:nvSpPr>
        <p:spPr>
          <a:prstGeom prst="rect">
            <a:avLst/>
          </a:prstGeom>
        </p:spPr>
        <p:txBody>
          <a:bodyPr/>
          <a:lstStyle/>
          <a:p>
            <a:pPr/>
            <a:r>
              <a:rPr i="1"/>
              <a:t>e</a:t>
            </a:r>
            <a:r>
              <a:t>RHIC: Impact on Knowledge on nPDFs</a:t>
            </a:r>
          </a:p>
        </p:txBody>
      </p:sp>
      <p:sp>
        <p:nvSpPr>
          <p:cNvPr id="333" name="Shape 333"/>
          <p:cNvSpPr/>
          <p:nvPr>
            <p:ph type="body" sz="half" idx="1"/>
          </p:nvPr>
        </p:nvSpPr>
        <p:spPr>
          <a:xfrm>
            <a:off x="349651" y="4018693"/>
            <a:ext cx="8444698" cy="2443353"/>
          </a:xfrm>
          <a:prstGeom prst="rect">
            <a:avLst/>
          </a:prstGeom>
        </p:spPr>
        <p:txBody>
          <a:bodyPr/>
          <a:lstStyle/>
          <a:p>
            <a:pPr marL="268653" indent="-268653">
              <a:defRPr sz="2400">
                <a:solidFill>
                  <a:srgbClr val="021EAA"/>
                </a:solidFill>
              </a:defRPr>
            </a:pPr>
            <a:r>
              <a:t>Ratio of PDF(Pb)/PDF(p)</a:t>
            </a:r>
          </a:p>
          <a:p>
            <a:pPr lvl="1" marL="586153" indent="-268653">
              <a:defRPr sz="2200"/>
            </a:pPr>
            <a:r>
              <a:t>Without EIC, large uncertainties for sea quarks and gluons</a:t>
            </a:r>
          </a:p>
          <a:p>
            <a:pPr lvl="1" marL="586153" indent="-268653">
              <a:defRPr sz="2200"/>
            </a:pPr>
            <a:r>
              <a:t>Adding in EIC, pseudo-data significantly reduces the uncertainties, particularly at small-x</a:t>
            </a:r>
          </a:p>
          <a:p>
            <a:pPr lvl="1" marL="586153" indent="-268653">
              <a:defRPr sz="2200"/>
            </a:pPr>
            <a:r>
              <a:t>Fitting the charm pseudo-data has a dramatic effect at high-x</a:t>
            </a:r>
          </a:p>
          <a:p>
            <a:pPr lvl="1" marL="586153" indent="-268653">
              <a:defRPr sz="2200"/>
            </a:pPr>
            <a:r>
              <a:t>Something </a:t>
            </a:r>
            <a:r>
              <a:rPr i="1"/>
              <a:t>p</a:t>
            </a:r>
            <a:r>
              <a:t>A at RHIC &amp; LHC will not be able to address</a:t>
            </a:r>
          </a:p>
        </p:txBody>
      </p:sp>
      <p:sp>
        <p:nvSpPr>
          <p:cNvPr id="334" name="Shape 33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5" name="Hannu_Pb_5GeV_Current.pdf"/>
          <p:cNvPicPr>
            <a:picLocks noChangeAspect="1"/>
          </p:cNvPicPr>
          <p:nvPr/>
        </p:nvPicPr>
        <p:blipFill>
          <a:blip r:embed="rId2">
            <a:extLst/>
          </a:blip>
          <a:stretch>
            <a:fillRect/>
          </a:stretch>
        </p:blipFill>
        <p:spPr>
          <a:xfrm>
            <a:off x="300029" y="818941"/>
            <a:ext cx="8341658" cy="3188528"/>
          </a:xfrm>
          <a:prstGeom prst="rect">
            <a:avLst/>
          </a:prstGeom>
          <a:ln w="12700">
            <a:miter lim="400000"/>
          </a:ln>
        </p:spPr>
      </p:pic>
      <p:pic>
        <p:nvPicPr>
          <p:cNvPr id="336" name="Hannu_Pb_5GeV_EICInclusive.pdf"/>
          <p:cNvPicPr>
            <a:picLocks noChangeAspect="1"/>
          </p:cNvPicPr>
          <p:nvPr/>
        </p:nvPicPr>
        <p:blipFill>
          <a:blip r:embed="rId3">
            <a:extLst/>
          </a:blip>
          <a:srcRect l="0" t="0" r="0" b="0"/>
          <a:stretch>
            <a:fillRect/>
          </a:stretch>
        </p:blipFill>
        <p:spPr>
          <a:xfrm>
            <a:off x="307620" y="818692"/>
            <a:ext cx="8341659" cy="3188528"/>
          </a:xfrm>
          <a:prstGeom prst="rect">
            <a:avLst/>
          </a:prstGeom>
          <a:ln w="12700">
            <a:miter lim="400000"/>
          </a:ln>
        </p:spPr>
      </p:pic>
      <p:pic>
        <p:nvPicPr>
          <p:cNvPr id="337" name="Hannu_Pb_5GeV_EICCharm.pdf"/>
          <p:cNvPicPr>
            <a:picLocks noChangeAspect="1"/>
          </p:cNvPicPr>
          <p:nvPr/>
        </p:nvPicPr>
        <p:blipFill>
          <a:blip r:embed="rId4">
            <a:extLst/>
          </a:blip>
          <a:stretch>
            <a:fillRect/>
          </a:stretch>
        </p:blipFill>
        <p:spPr>
          <a:xfrm>
            <a:off x="300029" y="818692"/>
            <a:ext cx="8341658" cy="318852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335"/>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3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xit" nodeType="clickEffect" presetSubtype="0" presetID="1" grpId="3" fill="hold">
                                  <p:stCondLst>
                                    <p:cond delay="0"/>
                                  </p:stCondLst>
                                  <p:iterate type="el" backwards="0">
                                    <p:tmAbs val="0"/>
                                  </p:iterate>
                                  <p:childTnLst>
                                    <p:set>
                                      <p:cBhvr>
                                        <p:cTn id="13" fill="hold">
                                          <p:stCondLst>
                                            <p:cond delay="0"/>
                                          </p:stCondLst>
                                        </p:cTn>
                                        <p:tgtEl>
                                          <p:spTgt spid="336"/>
                                        </p:tgtEl>
                                        <p:attrNameLst>
                                          <p:attrName>style.visibility</p:attrName>
                                        </p:attrNameLst>
                                      </p:cBhvr>
                                      <p:to>
                                        <p:strVal val="hidden"/>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6" grpId="3"/>
      <p:bldP build="whole" bldLvl="1" animBg="1" rev="0" advAuto="0" spid="337" grpId="4"/>
      <p:bldP build="whole" bldLvl="1" animBg="1" rev="0" advAuto="0" spid="335" grpId="1"/>
      <p:bldP build="whole" bldLvl="1" animBg="1" rev="0" advAuto="0" spid="336"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340" name="Shape 340"/>
          <p:cNvSpPr/>
          <p:nvPr>
            <p:ph type="title"/>
          </p:nvPr>
        </p:nvSpPr>
        <p:spPr>
          <a:prstGeom prst="rect">
            <a:avLst/>
          </a:prstGeom>
        </p:spPr>
        <p:txBody>
          <a:bodyPr/>
          <a:lstStyle/>
          <a:p>
            <a:pPr/>
            <a:r>
              <a:rPr i="1"/>
              <a:t>e</a:t>
            </a:r>
            <a:r>
              <a:t>RHIC: Diffractive Events in eA </a:t>
            </a:r>
          </a:p>
        </p:txBody>
      </p:sp>
      <p:sp>
        <p:nvSpPr>
          <p:cNvPr id="341" name="Shape 341"/>
          <p:cNvSpPr/>
          <p:nvPr>
            <p:ph type="body" sz="half" idx="1"/>
          </p:nvPr>
        </p:nvSpPr>
        <p:spPr>
          <a:xfrm>
            <a:off x="190500" y="4173357"/>
            <a:ext cx="8763000" cy="2110577"/>
          </a:xfrm>
          <a:prstGeom prst="rect">
            <a:avLst/>
          </a:prstGeom>
        </p:spPr>
        <p:txBody>
          <a:bodyPr/>
          <a:lstStyle/>
          <a:p>
            <a:pPr>
              <a:defRPr sz="2300"/>
            </a:pPr>
            <a:r>
              <a:t>2 Types: Coherent (A stays intact) &amp; Incoherent (A breaks up)</a:t>
            </a:r>
          </a:p>
          <a:p>
            <a:pPr>
              <a:defRPr sz="2300"/>
            </a:pPr>
            <a:r>
              <a:t>Experimental challenging to identify</a:t>
            </a:r>
          </a:p>
          <a:p>
            <a:pPr lvl="1" marL="735541" indent="-291041">
              <a:buClr>
                <a:srgbClr val="021EAA"/>
              </a:buClr>
              <a:buSzPct val="115000"/>
              <a:buFontTx/>
              <a:defRPr sz="2200"/>
            </a:pPr>
            <a:r>
              <a:t>Rapidity gap </a:t>
            </a:r>
            <a:r>
              <a:rPr>
                <a:latin typeface="Symbol"/>
                <a:ea typeface="Symbol"/>
                <a:cs typeface="Symbol"/>
                <a:sym typeface="Symbol"/>
              </a:rPr>
              <a:t>⇒</a:t>
            </a:r>
            <a:r>
              <a:t> hermetic detector</a:t>
            </a:r>
          </a:p>
          <a:p>
            <a:pPr lvl="1" marL="735541" indent="-291041">
              <a:buClr>
                <a:srgbClr val="021EAA"/>
              </a:buClr>
              <a:buSzPct val="115000"/>
              <a:buFontTx/>
              <a:defRPr sz="2200"/>
            </a:pPr>
            <a:r>
              <a:t>Breakup needs to be detected </a:t>
            </a:r>
            <a:r>
              <a:rPr>
                <a:latin typeface="Symbol"/>
                <a:ea typeface="Symbol"/>
                <a:cs typeface="Symbol"/>
                <a:sym typeface="Symbol"/>
              </a:rPr>
              <a:t>⇒ </a:t>
            </a:r>
            <a:r>
              <a:t>n</a:t>
            </a:r>
            <a:r>
              <a:rPr>
                <a:latin typeface="Symbol"/>
                <a:ea typeface="Symbol"/>
                <a:cs typeface="Symbol"/>
                <a:sym typeface="Symbol"/>
              </a:rPr>
              <a:t> </a:t>
            </a:r>
            <a:r>
              <a:t>and</a:t>
            </a:r>
            <a:r>
              <a:rPr>
                <a:latin typeface="Symbol"/>
                <a:ea typeface="Symbol"/>
                <a:cs typeface="Symbol"/>
                <a:sym typeface="Symbol"/>
              </a:rPr>
              <a:t> γ </a:t>
            </a:r>
            <a:r>
              <a:t>in Zero Degree Calorimeter, spectator tagging (Roman Pots), IR design!</a:t>
            </a:r>
          </a:p>
        </p:txBody>
      </p:sp>
      <p:sp>
        <p:nvSpPr>
          <p:cNvPr id="342" name="Shape 34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3" name="Shape 343"/>
          <p:cNvSpPr/>
          <p:nvPr/>
        </p:nvSpPr>
        <p:spPr>
          <a:xfrm>
            <a:off x="152396" y="783305"/>
            <a:ext cx="8839208" cy="827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500">
                <a:solidFill>
                  <a:srgbClr val="941751"/>
                </a:solidFill>
                <a:uFill>
                  <a:solidFill>
                    <a:srgbClr val="021EAA"/>
                  </a:solidFill>
                </a:uFill>
              </a:defRPr>
            </a:lvl1pPr>
          </a:lstStyle>
          <a:p>
            <a:pPr/>
            <a:r>
              <a:t>Diffractive physics will be a major component of the eA program at an EIC</a:t>
            </a:r>
          </a:p>
        </p:txBody>
      </p:sp>
      <p:pic>
        <p:nvPicPr>
          <p:cNvPr id="344" name="diff-graph.pdf"/>
          <p:cNvPicPr>
            <a:picLocks noChangeAspect="1"/>
          </p:cNvPicPr>
          <p:nvPr/>
        </p:nvPicPr>
        <p:blipFill>
          <a:blip r:embed="rId3">
            <a:extLst/>
          </a:blip>
          <a:stretch>
            <a:fillRect/>
          </a:stretch>
        </p:blipFill>
        <p:spPr>
          <a:xfrm>
            <a:off x="655485" y="1700884"/>
            <a:ext cx="2188972" cy="2244850"/>
          </a:xfrm>
          <a:prstGeom prst="rect">
            <a:avLst/>
          </a:prstGeom>
          <a:ln w="12700"/>
        </p:spPr>
      </p:pic>
      <p:sp>
        <p:nvSpPr>
          <p:cNvPr id="345" name="Shape 345"/>
          <p:cNvSpPr/>
          <p:nvPr/>
        </p:nvSpPr>
        <p:spPr>
          <a:xfrm>
            <a:off x="4269182" y="1687986"/>
            <a:ext cx="4192358" cy="21748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6185" indent="-265545">
              <a:buClr>
                <a:srgbClr val="FF2600"/>
              </a:buClr>
              <a:buSzPct val="125000"/>
              <a:buChar char="•"/>
              <a:defRPr sz="2300"/>
            </a:pPr>
            <a:r>
              <a:rPr>
                <a:solidFill>
                  <a:srgbClr val="021EAA"/>
                </a:solidFill>
              </a:rPr>
              <a:t>High sensitivity to gluon density:  </a:t>
            </a:r>
            <a:r>
              <a:rPr>
                <a:solidFill>
                  <a:srgbClr val="021EAA"/>
                </a:solidFill>
                <a:latin typeface="Symbol"/>
                <a:ea typeface="Symbol"/>
                <a:cs typeface="Symbol"/>
                <a:sym typeface="Symbol"/>
              </a:rPr>
              <a:t>σ</a:t>
            </a:r>
            <a:r>
              <a:rPr>
                <a:solidFill>
                  <a:srgbClr val="021EAA"/>
                </a:solidFill>
              </a:rPr>
              <a:t>~[g(x,Q</a:t>
            </a:r>
            <a:r>
              <a:rPr baseline="31999">
                <a:solidFill>
                  <a:srgbClr val="021EAA"/>
                </a:solidFill>
              </a:rPr>
              <a:t>2</a:t>
            </a:r>
            <a:r>
              <a:rPr>
                <a:solidFill>
                  <a:srgbClr val="021EAA"/>
                </a:solidFill>
              </a:rPr>
              <a:t>)]</a:t>
            </a:r>
            <a:r>
              <a:rPr b="1" baseline="31999">
                <a:solidFill>
                  <a:srgbClr val="FF2600"/>
                </a:solidFill>
                <a:uFill>
                  <a:solidFill>
                    <a:srgbClr val="FF2600"/>
                  </a:solidFill>
                </a:uFill>
              </a:rPr>
              <a:t>2 </a:t>
            </a:r>
            <a:r>
              <a:rPr>
                <a:solidFill>
                  <a:srgbClr val="021EAA"/>
                </a:solidFill>
                <a:uFill>
                  <a:solidFill>
                    <a:srgbClr val="FF2600"/>
                  </a:solidFill>
                </a:uFill>
              </a:rPr>
              <a:t>due to color-neutral exchange</a:t>
            </a:r>
            <a:endParaRPr b="1" baseline="31999">
              <a:solidFill>
                <a:srgbClr val="021EAA"/>
              </a:solidFill>
              <a:uFill>
                <a:solidFill>
                  <a:srgbClr val="FF2600"/>
                </a:solidFill>
              </a:uFill>
            </a:endParaRPr>
          </a:p>
          <a:p>
            <a:pPr marL="306185" indent="-265545">
              <a:buClr>
                <a:srgbClr val="FF2600"/>
              </a:buClr>
              <a:buSzPct val="125000"/>
              <a:buChar char="•"/>
              <a:defRPr sz="2300"/>
            </a:pPr>
            <a:r>
              <a:rPr>
                <a:solidFill>
                  <a:srgbClr val="021EAA"/>
                </a:solidFill>
              </a:rPr>
              <a:t>Only known process where</a:t>
            </a:r>
            <a:r>
              <a:t> </a:t>
            </a:r>
            <a:r>
              <a:rPr>
                <a:solidFill>
                  <a:srgbClr val="FF2600"/>
                </a:solidFill>
              </a:rPr>
              <a:t>spatial</a:t>
            </a:r>
            <a:r>
              <a:t> </a:t>
            </a:r>
            <a:r>
              <a:rPr>
                <a:solidFill>
                  <a:srgbClr val="021EAA"/>
                </a:solidFill>
              </a:rPr>
              <a:t>gluon distributions of nuclei can be extracted</a:t>
            </a:r>
          </a:p>
        </p:txBody>
      </p:sp>
      <p:sp>
        <p:nvSpPr>
          <p:cNvPr id="346" name="Shape 346"/>
          <p:cNvSpPr/>
          <p:nvPr/>
        </p:nvSpPr>
        <p:spPr>
          <a:xfrm>
            <a:off x="250701" y="6338675"/>
            <a:ext cx="3785281" cy="3731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solidFill>
                  <a:srgbClr val="008F00"/>
                </a:solidFill>
              </a:defRPr>
            </a:lvl1pPr>
          </a:lstStyle>
          <a:p>
            <a:pPr/>
            <a:r>
              <a:t>See also talks by Vadim and Elke </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351" name="Shape 351"/>
          <p:cNvSpPr/>
          <p:nvPr>
            <p:ph type="title"/>
          </p:nvPr>
        </p:nvSpPr>
        <p:spPr>
          <a:xfrm>
            <a:off x="106362" y="33352"/>
            <a:ext cx="8931276" cy="664537"/>
          </a:xfrm>
          <a:prstGeom prst="rect">
            <a:avLst/>
          </a:prstGeom>
        </p:spPr>
        <p:txBody>
          <a:bodyPr/>
          <a:lstStyle/>
          <a:p>
            <a:pPr>
              <a:defRPr sz="3400"/>
            </a:pPr>
            <a:r>
              <a:rPr i="1"/>
              <a:t>e</a:t>
            </a:r>
            <a:r>
              <a:t>RHIC: Spatial Gluon Distribution from d</a:t>
            </a:r>
            <a:r>
              <a:rPr>
                <a:latin typeface="Symbol"/>
                <a:ea typeface="Symbol"/>
                <a:cs typeface="Symbol"/>
                <a:sym typeface="Symbol"/>
              </a:rPr>
              <a:t>σ</a:t>
            </a:r>
            <a:r>
              <a:t>/d</a:t>
            </a:r>
            <a:r>
              <a:rPr i="1"/>
              <a:t>t</a:t>
            </a:r>
          </a:p>
        </p:txBody>
      </p:sp>
      <p:sp>
        <p:nvSpPr>
          <p:cNvPr id="352" name="Shape 352"/>
          <p:cNvSpPr/>
          <p:nvPr>
            <p:ph type="sldNum" sz="quarter" idx="2"/>
          </p:nvPr>
        </p:nvSpPr>
        <p:spPr>
          <a:xfrm>
            <a:off x="8738728" y="6553200"/>
            <a:ext cx="312069"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55" name="Group 355"/>
          <p:cNvGrpSpPr/>
          <p:nvPr/>
        </p:nvGrpSpPr>
        <p:grpSpPr>
          <a:xfrm>
            <a:off x="138701" y="2486994"/>
            <a:ext cx="8956862" cy="473721"/>
            <a:chOff x="0" y="0"/>
            <a:chExt cx="8956860" cy="473719"/>
          </a:xfrm>
        </p:grpSpPr>
        <p:sp>
          <p:nvSpPr>
            <p:cNvPr id="353" name="Shape 353"/>
            <p:cNvSpPr/>
            <p:nvPr/>
          </p:nvSpPr>
          <p:spPr>
            <a:xfrm>
              <a:off x="0" y="13245"/>
              <a:ext cx="5064562"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r>
                <a:t>Diffractive vector meson production:</a:t>
              </a:r>
            </a:p>
          </p:txBody>
        </p:sp>
        <p:sp>
          <p:nvSpPr>
            <p:cNvPr id="354" name="Shape 354"/>
            <p:cNvSpPr/>
            <p:nvPr/>
          </p:nvSpPr>
          <p:spPr>
            <a:xfrm>
              <a:off x="4998469" y="0"/>
              <a:ext cx="3958392" cy="4737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e + Au → e</a:t>
              </a:r>
              <a:r>
                <a:rPr>
                  <a:latin typeface="Symbol"/>
                  <a:ea typeface="Symbol"/>
                  <a:cs typeface="Symbol"/>
                  <a:sym typeface="Symbol"/>
                </a:rPr>
                <a:t>′</a:t>
              </a:r>
              <a:r>
                <a:t> + Au</a:t>
              </a:r>
              <a:r>
                <a:rPr>
                  <a:latin typeface="Symbol"/>
                  <a:ea typeface="Symbol"/>
                  <a:cs typeface="Symbol"/>
                  <a:sym typeface="Symbol"/>
                </a:rPr>
                <a:t>′</a:t>
              </a:r>
              <a:r>
                <a:t> + J/</a:t>
              </a:r>
              <a:r>
                <a:rPr>
                  <a:latin typeface="Symbol"/>
                  <a:ea typeface="Symbol"/>
                  <a:cs typeface="Symbol"/>
                  <a:sym typeface="Symbol"/>
                </a:rPr>
                <a:t>ψ,</a:t>
              </a:r>
              <a:r>
                <a:t> </a:t>
              </a:r>
              <a:r>
                <a:rPr>
                  <a:latin typeface="Symbol"/>
                  <a:ea typeface="Symbol"/>
                  <a:cs typeface="Symbol"/>
                  <a:sym typeface="Symbol"/>
                </a:rPr>
                <a:t>φ, ρ</a:t>
              </a:r>
            </a:p>
          </p:txBody>
        </p:sp>
      </p:grpSp>
      <p:sp>
        <p:nvSpPr>
          <p:cNvPr id="356" name="Shape 356"/>
          <p:cNvSpPr/>
          <p:nvPr/>
        </p:nvSpPr>
        <p:spPr>
          <a:xfrm>
            <a:off x="138701" y="2911315"/>
            <a:ext cx="6447570" cy="4469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54000" marR="41275" indent="-254000">
              <a:buClr>
                <a:srgbClr val="FF2600"/>
              </a:buClr>
              <a:buSzPct val="150000"/>
              <a:buChar char="•"/>
              <a:defRPr sz="2200"/>
            </a:pPr>
            <a:r>
              <a:t>Momentum transfer </a:t>
            </a:r>
            <a:r>
              <a:rPr i="1"/>
              <a:t>t</a:t>
            </a:r>
            <a:r>
              <a:t> = |</a:t>
            </a:r>
            <a:r>
              <a:rPr b="1"/>
              <a:t>p</a:t>
            </a:r>
            <a:r>
              <a:rPr baseline="-5999"/>
              <a:t>Au</a:t>
            </a:r>
            <a:r>
              <a:t>-</a:t>
            </a:r>
            <a:r>
              <a:rPr b="1"/>
              <a:t>p</a:t>
            </a:r>
            <a:r>
              <a:rPr baseline="-5999"/>
              <a:t>Au</a:t>
            </a:r>
            <a:r>
              <a:rPr baseline="-5999">
                <a:latin typeface="Symbol"/>
                <a:ea typeface="Symbol"/>
                <a:cs typeface="Symbol"/>
                <a:sym typeface="Symbol"/>
              </a:rPr>
              <a:t>′</a:t>
            </a:r>
            <a:r>
              <a:t>|</a:t>
            </a:r>
            <a:r>
              <a:rPr baseline="31999"/>
              <a:t>2 </a:t>
            </a:r>
            <a:r>
              <a:t>conjugate to </a:t>
            </a:r>
            <a:r>
              <a:rPr i="1"/>
              <a:t>b</a:t>
            </a:r>
            <a:r>
              <a:rPr baseline="-5999" i="1"/>
              <a:t>T</a:t>
            </a:r>
            <a:r>
              <a:t> </a:t>
            </a:r>
          </a:p>
        </p:txBody>
      </p:sp>
      <p:sp>
        <p:nvSpPr>
          <p:cNvPr id="357" name="Shape 357"/>
          <p:cNvSpPr/>
          <p:nvPr/>
        </p:nvSpPr>
        <p:spPr>
          <a:xfrm>
            <a:off x="138701" y="796660"/>
            <a:ext cx="8660170" cy="11584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a:solidFill>
                  <a:srgbClr val="941100"/>
                </a:solidFill>
              </a:rPr>
              <a:t>1950-60:</a:t>
            </a:r>
            <a:r>
              <a:t> Measurement of charge (proton) distribution in nuclei</a:t>
            </a:r>
          </a:p>
          <a:p>
            <a:pPr/>
            <a:r>
              <a:rPr>
                <a:solidFill>
                  <a:srgbClr val="941100"/>
                </a:solidFill>
              </a:rPr>
              <a:t>Ongoing:</a:t>
            </a:r>
            <a:r>
              <a:t> Measurement of neutron distribution in nuclei</a:t>
            </a:r>
          </a:p>
          <a:p>
            <a:pPr>
              <a:defRPr>
                <a:solidFill>
                  <a:srgbClr val="941100"/>
                </a:solidFill>
              </a:defRPr>
            </a:pPr>
            <a:r>
              <a:t>EIC ⇒ Gluon distribution in nuclei</a:t>
            </a:r>
          </a:p>
        </p:txBody>
      </p:sp>
      <p:sp>
        <p:nvSpPr>
          <p:cNvPr id="358" name="Shape 358"/>
          <p:cNvSpPr/>
          <p:nvPr/>
        </p:nvSpPr>
        <p:spPr>
          <a:xfrm>
            <a:off x="138701" y="2045311"/>
            <a:ext cx="1339910"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a:r>
              <a:t>Method:</a:t>
            </a:r>
          </a:p>
        </p:txBody>
      </p:sp>
      <p:pic>
        <p:nvPicPr>
          <p:cNvPr id="359" name="2.26-diff_dsigdt_15x100.pdf.pdf"/>
          <p:cNvPicPr>
            <a:picLocks noChangeAspect="1"/>
          </p:cNvPicPr>
          <p:nvPr/>
        </p:nvPicPr>
        <p:blipFill>
          <a:blip r:embed="rId3">
            <a:extLst/>
          </a:blip>
          <a:srcRect l="50857" t="0" r="0" b="0"/>
          <a:stretch>
            <a:fillRect/>
          </a:stretch>
        </p:blipFill>
        <p:spPr>
          <a:xfrm>
            <a:off x="4643333" y="1184766"/>
            <a:ext cx="4089758" cy="4082068"/>
          </a:xfrm>
          <a:prstGeom prst="rect">
            <a:avLst/>
          </a:prstGeom>
          <a:ln w="12700"/>
        </p:spPr>
      </p:pic>
      <p:grpSp>
        <p:nvGrpSpPr>
          <p:cNvPr id="363" name="Group 363"/>
          <p:cNvGrpSpPr/>
          <p:nvPr/>
        </p:nvGrpSpPr>
        <p:grpSpPr>
          <a:xfrm>
            <a:off x="410909" y="1184766"/>
            <a:ext cx="4010383" cy="4082068"/>
            <a:chOff x="0" y="0"/>
            <a:chExt cx="4010381" cy="4082067"/>
          </a:xfrm>
        </p:grpSpPr>
        <p:pic>
          <p:nvPicPr>
            <p:cNvPr id="360" name="2.26-diff_dsigdt_15x100.pdf.pdf"/>
            <p:cNvPicPr>
              <a:picLocks noChangeAspect="1"/>
            </p:cNvPicPr>
            <p:nvPr/>
          </p:nvPicPr>
          <p:blipFill>
            <a:blip r:embed="rId3">
              <a:extLst/>
            </a:blip>
            <a:srcRect l="0" t="0" r="51810" b="0"/>
            <a:stretch>
              <a:fillRect/>
            </a:stretch>
          </p:blipFill>
          <p:spPr>
            <a:xfrm>
              <a:off x="0" y="0"/>
              <a:ext cx="4010382" cy="4082068"/>
            </a:xfrm>
            <a:prstGeom prst="rect">
              <a:avLst/>
            </a:prstGeom>
            <a:ln w="12700" cap="flat">
              <a:noFill/>
              <a:round/>
            </a:ln>
            <a:effectLst/>
          </p:spPr>
        </p:pic>
        <p:sp>
          <p:nvSpPr>
            <p:cNvPr id="361" name="Shape 361"/>
            <p:cNvSpPr/>
            <p:nvPr/>
          </p:nvSpPr>
          <p:spPr>
            <a:xfrm>
              <a:off x="2305520" y="2228922"/>
              <a:ext cx="1044562" cy="3608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solidFill>
                    <a:srgbClr val="941751"/>
                  </a:solidFill>
                </a:defRPr>
              </a:lvl1pPr>
            </a:lstStyle>
            <a:p>
              <a:pPr/>
              <a:r>
                <a:t>coherent</a:t>
              </a:r>
            </a:p>
          </p:txBody>
        </p:sp>
        <p:sp>
          <p:nvSpPr>
            <p:cNvPr id="362" name="Shape 362"/>
            <p:cNvSpPr/>
            <p:nvPr/>
          </p:nvSpPr>
          <p:spPr>
            <a:xfrm rot="154964">
              <a:off x="2623020" y="1695522"/>
              <a:ext cx="1222486" cy="3608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solidFill>
                    <a:srgbClr val="941100"/>
                  </a:solidFill>
                </a:defRPr>
              </a:lvl1pPr>
            </a:lstStyle>
            <a:p>
              <a:pPr/>
              <a:r>
                <a:t>incoherent</a:t>
              </a:r>
            </a:p>
          </p:txBody>
        </p:sp>
      </p:grpSp>
      <p:sp>
        <p:nvSpPr>
          <p:cNvPr id="364" name="Shape 364"/>
          <p:cNvSpPr/>
          <p:nvPr>
            <p:ph type="body" sz="half" idx="1"/>
          </p:nvPr>
        </p:nvSpPr>
        <p:spPr>
          <a:xfrm>
            <a:off x="87285" y="5202386"/>
            <a:ext cx="8763001" cy="1566714"/>
          </a:xfrm>
          <a:prstGeom prst="rect">
            <a:avLst/>
          </a:prstGeom>
        </p:spPr>
        <p:txBody>
          <a:bodyPr/>
          <a:lstStyle/>
          <a:p>
            <a:pPr lvl="1">
              <a:spcBef>
                <a:spcPts val="0"/>
              </a:spcBef>
              <a:defRPr sz="2400"/>
            </a:pPr>
            <a:r>
              <a:t>d</a:t>
            </a:r>
            <a:r>
              <a:rPr>
                <a:latin typeface="Symbol"/>
                <a:ea typeface="Symbol"/>
                <a:cs typeface="Symbol"/>
                <a:sym typeface="Symbol"/>
              </a:rPr>
              <a:t>σ</a:t>
            </a:r>
            <a:r>
              <a:t>/d</a:t>
            </a:r>
            <a:r>
              <a:rPr i="1"/>
              <a:t>t:</a:t>
            </a:r>
            <a:r>
              <a:t> diffractive pattern known from wave optics</a:t>
            </a:r>
          </a:p>
          <a:p>
            <a:pPr lvl="1">
              <a:spcBef>
                <a:spcPts val="0"/>
              </a:spcBef>
              <a:defRPr sz="2400"/>
            </a:pPr>
            <a:r>
              <a:rPr>
                <a:latin typeface="Symbol"/>
                <a:ea typeface="Symbol"/>
                <a:cs typeface="Symbol"/>
                <a:sym typeface="Symbol"/>
              </a:rPr>
              <a:t>φ </a:t>
            </a:r>
            <a:r>
              <a:t>sensitive to saturation effects, smaller J/</a:t>
            </a:r>
            <a:r>
              <a:rPr>
                <a:latin typeface="Symbol"/>
                <a:ea typeface="Symbol"/>
                <a:cs typeface="Symbol"/>
                <a:sym typeface="Symbol"/>
              </a:rPr>
              <a:t>ψ </a:t>
            </a:r>
            <a:r>
              <a:t>shows no effect</a:t>
            </a:r>
          </a:p>
          <a:p>
            <a:pPr lvl="1">
              <a:spcBef>
                <a:spcPts val="0"/>
              </a:spcBef>
              <a:defRPr sz="2400"/>
            </a:pPr>
            <a:r>
              <a:t>J/</a:t>
            </a:r>
            <a:r>
              <a:rPr>
                <a:latin typeface="Symbol"/>
                <a:ea typeface="Symbol"/>
                <a:cs typeface="Symbol"/>
                <a:sym typeface="Symbol"/>
              </a:rPr>
              <a:t>ψ</a:t>
            </a:r>
            <a:r>
              <a:t> perfectly suited to extract source distribution</a:t>
            </a:r>
          </a:p>
        </p:txBody>
      </p:sp>
      <p:grpSp>
        <p:nvGrpSpPr>
          <p:cNvPr id="369" name="Group 369"/>
          <p:cNvGrpSpPr/>
          <p:nvPr/>
        </p:nvGrpSpPr>
        <p:grpSpPr>
          <a:xfrm>
            <a:off x="4611140" y="2763848"/>
            <a:ext cx="4407226" cy="2313006"/>
            <a:chOff x="51734" y="77100"/>
            <a:chExt cx="4407224" cy="2313005"/>
          </a:xfrm>
        </p:grpSpPr>
        <p:grpSp>
          <p:nvGrpSpPr>
            <p:cNvPr id="367" name="Group 367"/>
            <p:cNvGrpSpPr/>
            <p:nvPr/>
          </p:nvGrpSpPr>
          <p:grpSpPr>
            <a:xfrm>
              <a:off x="51734" y="77100"/>
              <a:ext cx="4407226" cy="2313006"/>
              <a:chOff x="51734" y="77100"/>
              <a:chExt cx="4407224" cy="2313005"/>
            </a:xfrm>
          </p:grpSpPr>
          <p:pic>
            <p:nvPicPr>
              <p:cNvPr id="365" name="source_all.pdf"/>
              <p:cNvPicPr>
                <a:picLocks noChangeAspect="1"/>
              </p:cNvPicPr>
              <p:nvPr/>
            </p:nvPicPr>
            <p:blipFill>
              <a:blip r:embed="rId4">
                <a:extLst/>
              </a:blip>
              <a:srcRect l="0" t="0" r="50437" b="50689"/>
              <a:stretch>
                <a:fillRect/>
              </a:stretch>
            </p:blipFill>
            <p:spPr>
              <a:xfrm>
                <a:off x="51735" y="77100"/>
                <a:ext cx="4407225" cy="2313006"/>
              </a:xfrm>
              <a:prstGeom prst="rect">
                <a:avLst/>
              </a:prstGeom>
              <a:ln w="12700" cap="flat">
                <a:noFill/>
                <a:round/>
              </a:ln>
              <a:effectLst/>
            </p:spPr>
          </p:pic>
          <p:sp>
            <p:nvSpPr>
              <p:cNvPr id="366" name="Shape 366"/>
              <p:cNvSpPr/>
              <p:nvPr/>
            </p:nvSpPr>
            <p:spPr>
              <a:xfrm>
                <a:off x="745301" y="154200"/>
                <a:ext cx="308402" cy="282701"/>
              </a:xfrm>
              <a:prstGeom prst="rect">
                <a:avLst/>
              </a:prstGeom>
              <a:solidFill>
                <a:srgbClr val="FFFFFF"/>
              </a:solidFill>
              <a:ln w="12700" cap="flat">
                <a:noFill/>
                <a:round/>
              </a:ln>
              <a:effectLst/>
            </p:spPr>
            <p:txBody>
              <a:bodyPr wrap="square" lIns="50800" tIns="50800" rIns="50800" bIns="50800" numCol="1" anchor="ctr">
                <a:noAutofit/>
              </a:bodyPr>
              <a:lstStyle/>
              <a:p>
                <a:pPr>
                  <a:defRPr>
                    <a:latin typeface="Times New Roman"/>
                    <a:ea typeface="Times New Roman"/>
                    <a:cs typeface="Times New Roman"/>
                    <a:sym typeface="Times New Roman"/>
                  </a:defRPr>
                </a:pPr>
              </a:p>
            </p:txBody>
          </p:sp>
        </p:grpSp>
        <p:sp>
          <p:nvSpPr>
            <p:cNvPr id="368" name="Shape 368"/>
            <p:cNvSpPr/>
            <p:nvPr/>
          </p:nvSpPr>
          <p:spPr>
            <a:xfrm>
              <a:off x="1670717" y="1475433"/>
              <a:ext cx="1765199" cy="4457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1300">
                  <a:solidFill>
                    <a:srgbClr val="008F00"/>
                  </a:solidFill>
                </a:defRPr>
              </a:lvl1pPr>
            </a:lstStyle>
            <a:p>
              <a:pPr/>
              <a:r>
                <a:t>PRC 87 (2013) 024913</a:t>
              </a:r>
            </a:p>
          </p:txBody>
        </p:sp>
      </p:grpSp>
      <p:sp>
        <p:nvSpPr>
          <p:cNvPr id="370" name="Shape 370"/>
          <p:cNvSpPr/>
          <p:nvPr/>
        </p:nvSpPr>
        <p:spPr>
          <a:xfrm>
            <a:off x="350072" y="5252225"/>
            <a:ext cx="8161227" cy="14416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54000" marR="41275" indent="-254000">
              <a:buClr>
                <a:srgbClr val="FF2600"/>
              </a:buClr>
              <a:buSzPct val="150000"/>
              <a:buChar char="•"/>
              <a:defRPr sz="2200"/>
            </a:pPr>
            <a:r>
              <a:t>Converges to input F(b) rapidly: |</a:t>
            </a:r>
            <a:r>
              <a:rPr i="1"/>
              <a:t>t</a:t>
            </a:r>
            <a:r>
              <a:t>| &lt; 0.1 almost enough</a:t>
            </a:r>
          </a:p>
          <a:p>
            <a:pPr marL="254000" marR="41275" indent="-254000">
              <a:buClr>
                <a:srgbClr val="FF2600"/>
              </a:buClr>
              <a:buSzPct val="150000"/>
              <a:buChar char="•"/>
              <a:defRPr sz="2200"/>
            </a:pPr>
            <a:r>
              <a:rPr>
                <a:solidFill>
                  <a:srgbClr val="941100"/>
                </a:solidFill>
              </a:rPr>
              <a:t>Recover accurately any input distribution used in model used to generate pseudo-data</a:t>
            </a:r>
            <a:r>
              <a:t> (here Wood-Saxon)</a:t>
            </a:r>
          </a:p>
          <a:p>
            <a:pPr lvl="1" marL="214923" marR="41275" indent="-214923">
              <a:buClr>
                <a:srgbClr val="FF2600"/>
              </a:buClr>
              <a:buSzPct val="150000"/>
              <a:buChar char="•"/>
              <a:defRPr sz="2200"/>
            </a:pPr>
            <a:r>
              <a:t>Systematic measurement requires </a:t>
            </a:r>
            <a:r>
              <a:rPr>
                <a:latin typeface="Symbol"/>
                <a:ea typeface="Symbol"/>
                <a:cs typeface="Symbol"/>
                <a:sym typeface="Symbol"/>
              </a:rPr>
              <a:t>∫</a:t>
            </a:r>
            <a:r>
              <a:rPr b="1">
                <a:latin typeface="Helvetica"/>
                <a:ea typeface="Helvetica"/>
                <a:cs typeface="Helvetica"/>
                <a:sym typeface="Helvetica"/>
              </a:rPr>
              <a:t>L</a:t>
            </a:r>
            <a:r>
              <a:t>dt</a:t>
            </a:r>
            <a:r>
              <a:rPr b="1">
                <a:latin typeface="Helvetica"/>
                <a:ea typeface="Helvetica"/>
                <a:cs typeface="Helvetica"/>
                <a:sym typeface="Helvetica"/>
              </a:rPr>
              <a:t> </a:t>
            </a:r>
            <a:r>
              <a:t>&gt;&gt;</a:t>
            </a:r>
            <a:r>
              <a:rPr>
                <a:latin typeface="Lucida Calligraphy"/>
                <a:ea typeface="Lucida Calligraphy"/>
                <a:cs typeface="Lucida Calligraphy"/>
                <a:sym typeface="Lucida Calligraphy"/>
              </a:rPr>
              <a:t> </a:t>
            </a:r>
            <a:r>
              <a:t>1 fb</a:t>
            </a:r>
            <a:r>
              <a:rPr baseline="31999"/>
              <a:t>-1</a:t>
            </a:r>
            <a:r>
              <a:t>/A</a:t>
            </a:r>
          </a:p>
        </p:txBody>
      </p:sp>
      <p:grpSp>
        <p:nvGrpSpPr>
          <p:cNvPr id="374" name="Group 374"/>
          <p:cNvGrpSpPr/>
          <p:nvPr/>
        </p:nvGrpSpPr>
        <p:grpSpPr>
          <a:xfrm>
            <a:off x="4563039" y="1513136"/>
            <a:ext cx="3375159" cy="1108276"/>
            <a:chOff x="0" y="0"/>
            <a:chExt cx="3375158" cy="1108275"/>
          </a:xfrm>
        </p:grpSpPr>
        <p:sp>
          <p:nvSpPr>
            <p:cNvPr id="371" name="Shape 371"/>
            <p:cNvSpPr/>
            <p:nvPr/>
          </p:nvSpPr>
          <p:spPr>
            <a:xfrm flipH="1">
              <a:off x="0" y="223614"/>
              <a:ext cx="580461" cy="1"/>
            </a:xfrm>
            <a:prstGeom prst="line">
              <a:avLst/>
            </a:prstGeom>
            <a:noFill/>
            <a:ln w="88900" cap="flat">
              <a:solidFill>
                <a:srgbClr val="000000"/>
              </a:solidFill>
              <a:prstDash val="solid"/>
              <a:round/>
              <a:headEnd type="stealth" w="med" len="me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sp>
          <p:nvSpPr>
            <p:cNvPr id="372" name="Shape 372"/>
            <p:cNvSpPr/>
            <p:nvPr/>
          </p:nvSpPr>
          <p:spPr>
            <a:xfrm flipH="1" flipV="1">
              <a:off x="2540000" y="625675"/>
              <a:ext cx="8961" cy="482601"/>
            </a:xfrm>
            <a:prstGeom prst="line">
              <a:avLst/>
            </a:prstGeom>
            <a:noFill/>
            <a:ln w="88900" cap="flat">
              <a:solidFill>
                <a:srgbClr val="000000"/>
              </a:solidFill>
              <a:prstDash val="solid"/>
              <a:round/>
              <a:headEnd type="stealth" w="med" len="med"/>
            </a:ln>
            <a:effectLst/>
          </p:spPr>
          <p:txBody>
            <a:bodyPr wrap="square" lIns="0" tIns="0" rIns="0" bIns="0" numCol="1" anchor="t">
              <a:noAutofit/>
            </a:bodyPr>
            <a:lstStyle/>
            <a:p>
              <a:pPr marL="0" marR="0" defTabSz="457200">
                <a:defRPr sz="1200">
                  <a:uFillTx/>
                  <a:latin typeface="Helvetica"/>
                  <a:ea typeface="Helvetica"/>
                  <a:cs typeface="Helvetica"/>
                  <a:sym typeface="Helvetica"/>
                </a:defRPr>
              </a:pPr>
            </a:p>
          </p:txBody>
        </p:sp>
        <p:sp>
          <p:nvSpPr>
            <p:cNvPr id="373" name="Shape 373"/>
            <p:cNvSpPr/>
            <p:nvPr/>
          </p:nvSpPr>
          <p:spPr>
            <a:xfrm>
              <a:off x="803993" y="-1"/>
              <a:ext cx="2571166"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a:lvl1pPr>
            </a:lstStyle>
            <a:p>
              <a:pPr/>
              <a:r>
                <a:t>Fourier Transform</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357"/>
                                        </p:tgtEl>
                                        <p:attrNameLst>
                                          <p:attrName>style.visibility</p:attrName>
                                        </p:attrNameLst>
                                      </p:cBhvr>
                                      <p:to>
                                        <p:strVal val="hidden"/>
                                      </p:to>
                                    </p:set>
                                  </p:childTnLst>
                                </p:cTn>
                              </p:par>
                            </p:childTnLst>
                          </p:cTn>
                        </p:par>
                        <p:par>
                          <p:cTn id="7" fill="hold">
                            <p:stCondLst>
                              <p:cond delay="0"/>
                            </p:stCondLst>
                            <p:childTnLst>
                              <p:par>
                                <p:cTn id="8" presetClass="exit" nodeType="afterEffect" presetSubtype="0" presetID="1" grpId="2" fill="hold">
                                  <p:stCondLst>
                                    <p:cond delay="0"/>
                                  </p:stCondLst>
                                  <p:iterate type="el" backwards="0">
                                    <p:tmAbs val="0"/>
                                  </p:iterate>
                                  <p:childTnLst>
                                    <p:set>
                                      <p:cBhvr>
                                        <p:cTn id="9" fill="hold">
                                          <p:stCondLst>
                                            <p:cond delay="0"/>
                                          </p:stCondLst>
                                        </p:cTn>
                                        <p:tgtEl>
                                          <p:spTgt spid="358"/>
                                        </p:tgtEl>
                                        <p:attrNameLst>
                                          <p:attrName>style.visibility</p:attrName>
                                        </p:attrNameLst>
                                      </p:cBhvr>
                                      <p:to>
                                        <p:strVal val="hidden"/>
                                      </p:to>
                                    </p:set>
                                  </p:childTnLst>
                                </p:cTn>
                              </p:par>
                            </p:childTnLst>
                          </p:cTn>
                        </p:par>
                        <p:par>
                          <p:cTn id="10" fill="hold">
                            <p:stCondLst>
                              <p:cond delay="0"/>
                            </p:stCondLst>
                            <p:childTnLst>
                              <p:par>
                                <p:cTn id="11" presetClass="exit" nodeType="afterEffect" presetSubtype="0" presetID="1" grpId="3" fill="hold">
                                  <p:stCondLst>
                                    <p:cond delay="0"/>
                                  </p:stCondLst>
                                  <p:iterate type="el" backwards="0">
                                    <p:tmAbs val="0"/>
                                  </p:iterate>
                                  <p:childTnLst>
                                    <p:set>
                                      <p:cBhvr>
                                        <p:cTn id="12" fill="hold">
                                          <p:stCondLst>
                                            <p:cond delay="0"/>
                                          </p:stCondLst>
                                        </p:cTn>
                                        <p:tgtEl>
                                          <p:spTgt spid="356"/>
                                        </p:tgtEl>
                                        <p:attrNameLst>
                                          <p:attrName>style.visibility</p:attrName>
                                        </p:attrNameLst>
                                      </p:cBhvr>
                                      <p:to>
                                        <p:strVal val="hidden"/>
                                      </p:to>
                                    </p:set>
                                  </p:childTnLst>
                                </p:cTn>
                              </p:par>
                            </p:childTnLst>
                          </p:cTn>
                        </p:par>
                        <p:par>
                          <p:cTn id="13" fill="hold">
                            <p:stCondLst>
                              <p:cond delay="0"/>
                            </p:stCondLst>
                            <p:childTnLst>
                              <p:par>
                                <p:cTn id="14" presetClass="path" nodeType="afterEffect" presetSubtype="0" presetID="-1" grpId="4" accel="50000" decel="50000" fill="hold">
                                  <p:stCondLst>
                                    <p:cond delay="0"/>
                                  </p:stCondLst>
                                  <p:childTnLst>
                                    <p:animMotion path="M 0.000000 0.000000 L -0.006380 -0.258898" origin="layout" pathEditMode="relative">
                                      <p:cBhvr>
                                        <p:cTn id="15" dur="300" fill="hold"/>
                                        <p:tgtEl>
                                          <p:spTgt spid="355"/>
                                        </p:tgtEl>
                                        <p:attrNameLst>
                                          <p:attrName>ppt_x</p:attrName>
                                          <p:attrName>ppt_y</p:attrName>
                                        </p:attrNameLst>
                                      </p:cBhvr>
                                    </p:animMotion>
                                  </p:childTnLst>
                                </p:cTn>
                              </p:par>
                            </p:childTnLst>
                          </p:cTn>
                        </p:par>
                        <p:par>
                          <p:cTn id="16" fill="hold">
                            <p:stCondLst>
                              <p:cond delay="300"/>
                            </p:stCondLst>
                            <p:childTnLst>
                              <p:par>
                                <p:cTn id="17" presetClass="entr" nodeType="afterEffect" presetSubtype="0" presetID="1" grpId="5" fill="hold">
                                  <p:stCondLst>
                                    <p:cond delay="0"/>
                                  </p:stCondLst>
                                  <p:iterate type="el" backwards="0">
                                    <p:tmAbs val="0"/>
                                  </p:iterate>
                                  <p:childTnLst>
                                    <p:set>
                                      <p:cBhvr>
                                        <p:cTn id="18" fill="hold"/>
                                        <p:tgtEl>
                                          <p:spTgt spid="359"/>
                                        </p:tgtEl>
                                        <p:attrNameLst>
                                          <p:attrName>style.visibility</p:attrName>
                                        </p:attrNameLst>
                                      </p:cBhvr>
                                      <p:to>
                                        <p:strVal val="visible"/>
                                      </p:to>
                                    </p:set>
                                  </p:childTnLst>
                                </p:cTn>
                              </p:par>
                            </p:childTnLst>
                          </p:cTn>
                        </p:par>
                        <p:par>
                          <p:cTn id="19" fill="hold">
                            <p:stCondLst>
                              <p:cond delay="300"/>
                            </p:stCondLst>
                            <p:childTnLst>
                              <p:par>
                                <p:cTn id="20" presetClass="entr" nodeType="afterEffect" presetSubtype="0" presetID="1" grpId="6" fill="hold">
                                  <p:stCondLst>
                                    <p:cond delay="0"/>
                                  </p:stCondLst>
                                  <p:iterate type="el" backwards="0">
                                    <p:tmAbs val="0"/>
                                  </p:iterate>
                                  <p:childTnLst>
                                    <p:set>
                                      <p:cBhvr>
                                        <p:cTn id="21" fill="hold"/>
                                        <p:tgtEl>
                                          <p:spTgt spid="363"/>
                                        </p:tgtEl>
                                        <p:attrNameLst>
                                          <p:attrName>style.visibility</p:attrName>
                                        </p:attrNameLst>
                                      </p:cBhvr>
                                      <p:to>
                                        <p:strVal val="visible"/>
                                      </p:to>
                                    </p:set>
                                  </p:childTnLst>
                                </p:cTn>
                              </p:par>
                            </p:childTnLst>
                          </p:cTn>
                        </p:par>
                        <p:par>
                          <p:cTn id="22" fill="hold">
                            <p:stCondLst>
                              <p:cond delay="300"/>
                            </p:stCondLst>
                            <p:childTnLst>
                              <p:par>
                                <p:cTn id="23" presetClass="entr" nodeType="afterEffect" presetSubtype="0" presetID="1" grpId="7" fill="hold">
                                  <p:stCondLst>
                                    <p:cond delay="0"/>
                                  </p:stCondLst>
                                  <p:iterate type="el" backwards="0">
                                    <p:tmAbs val="0"/>
                                  </p:iterate>
                                  <p:childTnLst>
                                    <p:set>
                                      <p:cBhvr>
                                        <p:cTn id="24" fill="hold"/>
                                        <p:tgtEl>
                                          <p:spTgt spid="3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xit" nodeType="clickEffect" presetSubtype="0" presetID="1" grpId="8" fill="hold">
                                  <p:stCondLst>
                                    <p:cond delay="0"/>
                                  </p:stCondLst>
                                  <p:iterate type="el" backwards="0">
                                    <p:tmAbs val="0"/>
                                  </p:iterate>
                                  <p:childTnLst>
                                    <p:set>
                                      <p:cBhvr>
                                        <p:cTn id="28" fill="hold">
                                          <p:stCondLst>
                                            <p:cond delay="0"/>
                                          </p:stCondLst>
                                        </p:cTn>
                                        <p:tgtEl>
                                          <p:spTgt spid="364"/>
                                        </p:tgtEl>
                                        <p:attrNameLst>
                                          <p:attrName>style.visibility</p:attrName>
                                        </p:attrNameLst>
                                      </p:cBhvr>
                                      <p:to>
                                        <p:strVal val="hidden"/>
                                      </p:to>
                                    </p:set>
                                  </p:childTnLst>
                                </p:cTn>
                              </p:par>
                            </p:childTnLst>
                          </p:cTn>
                        </p:par>
                        <p:par>
                          <p:cTn id="29" fill="hold">
                            <p:stCondLst>
                              <p:cond delay="0"/>
                            </p:stCondLst>
                            <p:childTnLst>
                              <p:par>
                                <p:cTn id="30" presetClass="exit" nodeType="afterEffect" presetSubtype="0" presetID="1" grpId="9" fill="hold">
                                  <p:stCondLst>
                                    <p:cond delay="0"/>
                                  </p:stCondLst>
                                  <p:iterate type="el" backwards="0">
                                    <p:tmAbs val="0"/>
                                  </p:iterate>
                                  <p:childTnLst>
                                    <p:set>
                                      <p:cBhvr>
                                        <p:cTn id="31" fill="hold">
                                          <p:stCondLst>
                                            <p:cond delay="0"/>
                                          </p:stCondLst>
                                        </p:cTn>
                                        <p:tgtEl>
                                          <p:spTgt spid="359"/>
                                        </p:tgtEl>
                                        <p:attrNameLst>
                                          <p:attrName>style.visibility</p:attrName>
                                        </p:attrNameLst>
                                      </p:cBhvr>
                                      <p:to>
                                        <p:strVal val="hidden"/>
                                      </p:to>
                                    </p:set>
                                  </p:childTnLst>
                                </p:cTn>
                              </p:par>
                            </p:childTnLst>
                          </p:cTn>
                        </p:par>
                        <p:par>
                          <p:cTn id="32" fill="hold">
                            <p:stCondLst>
                              <p:cond delay="0"/>
                            </p:stCondLst>
                            <p:childTnLst>
                              <p:par>
                                <p:cTn id="33" presetClass="entr" nodeType="afterEffect" presetSubtype="0" presetID="1" grpId="10" fill="hold">
                                  <p:stCondLst>
                                    <p:cond delay="0"/>
                                  </p:stCondLst>
                                  <p:iterate type="el" backwards="0">
                                    <p:tmAbs val="0"/>
                                  </p:iterate>
                                  <p:childTnLst>
                                    <p:set>
                                      <p:cBhvr>
                                        <p:cTn id="34" fill="hold"/>
                                        <p:tgtEl>
                                          <p:spTgt spid="374"/>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1" fill="hold">
                                  <p:stCondLst>
                                    <p:cond delay="0"/>
                                  </p:stCondLst>
                                  <p:iterate type="el" backwards="0">
                                    <p:tmAbs val="0"/>
                                  </p:iterate>
                                  <p:childTnLst>
                                    <p:set>
                                      <p:cBhvr>
                                        <p:cTn id="37" fill="hold"/>
                                        <p:tgtEl>
                                          <p:spTgt spid="370"/>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2" fill="hold">
                                  <p:stCondLst>
                                    <p:cond delay="0"/>
                                  </p:stCondLst>
                                  <p:iterate type="el" backwards="0">
                                    <p:tmAbs val="0"/>
                                  </p:iterate>
                                  <p:childTnLst>
                                    <p:set>
                                      <p:cBhvr>
                                        <p:cTn id="40" fill="hold"/>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9" grpId="5"/>
      <p:bldP build="whole" bldLvl="1" animBg="1" rev="0" advAuto="0" spid="357" grpId="1"/>
      <p:bldP build="whole" bldLvl="1" animBg="1" rev="0" advAuto="0" spid="370" grpId="11"/>
      <p:bldP build="whole" bldLvl="1" animBg="1" rev="0" advAuto="0" spid="363" grpId="6"/>
      <p:bldP build="whole" bldLvl="1" animBg="1" rev="0" advAuto="0" spid="359" grpId="9"/>
      <p:bldP build="whole" bldLvl="1" animBg="1" rev="0" advAuto="0" spid="364" grpId="7"/>
      <p:bldP build="whole" bldLvl="1" animBg="1" rev="0" advAuto="0" spid="358" grpId="2"/>
      <p:bldP build="whole" bldLvl="1" animBg="1" rev="0" advAuto="0" spid="364" grpId="8"/>
      <p:bldP build="whole" bldLvl="1" animBg="1" rev="0" advAuto="0" spid="374" grpId="10"/>
      <p:bldP build="whole" bldLvl="1" animBg="1" rev="0" advAuto="0" spid="356" grpId="3"/>
      <p:bldP build="whole" bldLvl="1" animBg="1" rev="0" advAuto="0" spid="369" grpId="1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103" name="Shape 103"/>
          <p:cNvSpPr/>
          <p:nvPr>
            <p:ph type="sldNum" sz="quarter" idx="2"/>
          </p:nvPr>
        </p:nvSpPr>
        <p:spPr>
          <a:xfrm>
            <a:off x="8738728" y="6553200"/>
            <a:ext cx="312069"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4" name="Shape 104"/>
          <p:cNvSpPr/>
          <p:nvPr>
            <p:ph type="title"/>
          </p:nvPr>
        </p:nvSpPr>
        <p:spPr>
          <a:xfrm>
            <a:off x="136525" y="-19050"/>
            <a:ext cx="8931275" cy="717550"/>
          </a:xfrm>
          <a:prstGeom prst="rect">
            <a:avLst/>
          </a:prstGeom>
        </p:spPr>
        <p:txBody>
          <a:bodyPr/>
          <a:lstStyle/>
          <a:p>
            <a:pPr/>
            <a:r>
              <a:t>Deep Inelastic Scattering (DIS)</a:t>
            </a:r>
          </a:p>
        </p:txBody>
      </p:sp>
      <p:pic>
        <p:nvPicPr>
          <p:cNvPr id="105" name="DIS-Kinematics_revised copy.pdf"/>
          <p:cNvPicPr>
            <a:picLocks noChangeAspect="1"/>
          </p:cNvPicPr>
          <p:nvPr/>
        </p:nvPicPr>
        <p:blipFill>
          <a:blip r:embed="rId3">
            <a:extLst/>
          </a:blip>
          <a:stretch>
            <a:fillRect/>
          </a:stretch>
        </p:blipFill>
        <p:spPr>
          <a:xfrm>
            <a:off x="193623" y="887072"/>
            <a:ext cx="4856451" cy="3843361"/>
          </a:xfrm>
          <a:prstGeom prst="rect">
            <a:avLst/>
          </a:prstGeom>
          <a:ln w="12700"/>
        </p:spPr>
      </p:pic>
      <p:sp>
        <p:nvSpPr>
          <p:cNvPr id="106" name="Shape 106"/>
          <p:cNvSpPr/>
          <p:nvPr/>
        </p:nvSpPr>
        <p:spPr>
          <a:xfrm>
            <a:off x="185930" y="4999967"/>
            <a:ext cx="4898540"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uFill>
                  <a:solidFill>
                    <a:srgbClr val="008800"/>
                  </a:solidFill>
                </a:uFill>
              </a:defRPr>
            </a:pPr>
            <a:r>
              <a:rPr b="1"/>
              <a:t>s</a:t>
            </a:r>
            <a:r>
              <a:t>:   center-of-mass energy squared</a:t>
            </a:r>
          </a:p>
        </p:txBody>
      </p:sp>
      <p:sp>
        <p:nvSpPr>
          <p:cNvPr id="107" name="Shape 107"/>
          <p:cNvSpPr/>
          <p:nvPr/>
        </p:nvSpPr>
        <p:spPr>
          <a:xfrm>
            <a:off x="185930" y="5385293"/>
            <a:ext cx="2910841"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uFill>
                  <a:solidFill>
                    <a:srgbClr val="FF2600"/>
                  </a:solidFill>
                </a:uFill>
              </a:defRPr>
            </a:pPr>
            <a:r>
              <a:rPr b="1"/>
              <a:t>Q</a:t>
            </a:r>
            <a:r>
              <a:rPr b="1" baseline="31999"/>
              <a:t>2</a:t>
            </a:r>
            <a:r>
              <a:t>: resolution power</a:t>
            </a:r>
          </a:p>
        </p:txBody>
      </p:sp>
      <p:sp>
        <p:nvSpPr>
          <p:cNvPr id="108" name="Shape 108"/>
          <p:cNvSpPr/>
          <p:nvPr/>
        </p:nvSpPr>
        <p:spPr>
          <a:xfrm>
            <a:off x="185930" y="5770619"/>
            <a:ext cx="4559658"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t>x</a:t>
            </a:r>
            <a:r>
              <a:t>:   momentum fraction of parton</a:t>
            </a:r>
          </a:p>
        </p:txBody>
      </p:sp>
      <p:sp>
        <p:nvSpPr>
          <p:cNvPr id="109" name="Shape 109"/>
          <p:cNvSpPr/>
          <p:nvPr/>
        </p:nvSpPr>
        <p:spPr>
          <a:xfrm>
            <a:off x="185930" y="6155945"/>
            <a:ext cx="2069168"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uFill>
                  <a:solidFill>
                    <a:srgbClr val="021EAA"/>
                  </a:solidFill>
                </a:uFill>
              </a:defRPr>
            </a:pPr>
            <a:r>
              <a:rPr b="1"/>
              <a:t>y</a:t>
            </a:r>
            <a:r>
              <a:t>:   inelasticity</a:t>
            </a:r>
          </a:p>
        </p:txBody>
      </p:sp>
      <p:pic>
        <p:nvPicPr>
          <p:cNvPr id="110" name="droppedImage.pdf"/>
          <p:cNvPicPr>
            <a:picLocks noChangeAspect="1"/>
          </p:cNvPicPr>
          <p:nvPr/>
        </p:nvPicPr>
        <p:blipFill>
          <a:blip r:embed="rId4">
            <a:extLst/>
          </a:blip>
          <a:stretch>
            <a:fillRect/>
          </a:stretch>
        </p:blipFill>
        <p:spPr>
          <a:xfrm>
            <a:off x="5813109" y="5508841"/>
            <a:ext cx="2360513" cy="476872"/>
          </a:xfrm>
          <a:prstGeom prst="rect">
            <a:avLst/>
          </a:prstGeom>
          <a:ln w="12700"/>
        </p:spPr>
      </p:pic>
      <p:grpSp>
        <p:nvGrpSpPr>
          <p:cNvPr id="113" name="Group 113"/>
          <p:cNvGrpSpPr/>
          <p:nvPr/>
        </p:nvGrpSpPr>
        <p:grpSpPr>
          <a:xfrm>
            <a:off x="5210784" y="896392"/>
            <a:ext cx="4213165" cy="2497229"/>
            <a:chOff x="0" y="0"/>
            <a:chExt cx="4213164" cy="2497228"/>
          </a:xfrm>
        </p:grpSpPr>
        <p:sp>
          <p:nvSpPr>
            <p:cNvPr id="111" name="Shape 111"/>
            <p:cNvSpPr/>
            <p:nvPr/>
          </p:nvSpPr>
          <p:spPr>
            <a:xfrm>
              <a:off x="391411" y="523255"/>
              <a:ext cx="3455742" cy="19739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marL="357163" indent="-316523">
                <a:buSzPct val="125000"/>
                <a:buChar char="•"/>
                <a:defRPr>
                  <a:solidFill>
                    <a:srgbClr val="021EAA"/>
                  </a:solidFill>
                  <a:uFill>
                    <a:solidFill>
                      <a:srgbClr val="021EAA"/>
                    </a:solidFill>
                  </a:uFill>
                </a:defRPr>
              </a:pPr>
              <a:r>
                <a:t>squared momentum transfer from scattered electron</a:t>
              </a:r>
            </a:p>
            <a:p>
              <a:pPr marL="357163" indent="-316523">
                <a:buSzPct val="125000"/>
                <a:buChar char="•"/>
                <a:defRPr>
                  <a:solidFill>
                    <a:srgbClr val="021EAA"/>
                  </a:solidFill>
                  <a:uFill>
                    <a:solidFill>
                      <a:srgbClr val="021EAA"/>
                    </a:solidFill>
                  </a:uFill>
                </a:defRPr>
              </a:pPr>
              <a:r>
                <a:t>Virtuality</a:t>
              </a:r>
            </a:p>
            <a:p>
              <a:pPr marL="357163" indent="-316523">
                <a:buSzPct val="125000"/>
                <a:buChar char="•"/>
                <a:defRPr>
                  <a:solidFill>
                    <a:srgbClr val="021EAA"/>
                  </a:solidFill>
                  <a:uFill>
                    <a:solidFill>
                      <a:srgbClr val="021EAA"/>
                    </a:solidFill>
                  </a:uFill>
                </a:defRPr>
              </a:pPr>
              <a:r>
                <a:t>“Resolution” power </a:t>
              </a:r>
            </a:p>
          </p:txBody>
        </p:sp>
        <p:sp>
          <p:nvSpPr>
            <p:cNvPr id="112" name="Shape 112"/>
            <p:cNvSpPr/>
            <p:nvPr/>
          </p:nvSpPr>
          <p:spPr>
            <a:xfrm>
              <a:off x="0" y="0"/>
              <a:ext cx="4213165" cy="3678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a:defRPr b="1" sz="2600">
                  <a:solidFill>
                    <a:srgbClr val="FF2600"/>
                  </a:solidFill>
                  <a:uFill>
                    <a:solidFill>
                      <a:srgbClr val="FF2600"/>
                    </a:solidFill>
                  </a:uFill>
                </a:defRPr>
              </a:pPr>
              <a:r>
                <a:t>Q</a:t>
              </a:r>
              <a:r>
                <a:rPr baseline="31999"/>
                <a:t>2</a:t>
              </a:r>
              <a:r>
                <a:t>:</a:t>
              </a:r>
            </a:p>
          </p:txBody>
        </p:sp>
      </p:grpSp>
      <p:grpSp>
        <p:nvGrpSpPr>
          <p:cNvPr id="116" name="Group 116"/>
          <p:cNvGrpSpPr/>
          <p:nvPr/>
        </p:nvGrpSpPr>
        <p:grpSpPr>
          <a:xfrm>
            <a:off x="5421650" y="883692"/>
            <a:ext cx="3634409" cy="2647705"/>
            <a:chOff x="0" y="0"/>
            <a:chExt cx="3634408" cy="2647704"/>
          </a:xfrm>
        </p:grpSpPr>
        <p:sp>
          <p:nvSpPr>
            <p:cNvPr id="114" name="Shape 114"/>
            <p:cNvSpPr/>
            <p:nvPr/>
          </p:nvSpPr>
          <p:spPr>
            <a:xfrm>
              <a:off x="185034" y="524075"/>
              <a:ext cx="3449375" cy="2123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marL="383540" indent="-342900">
                <a:buSzPct val="125000"/>
                <a:buChar char="•"/>
                <a:defRPr>
                  <a:solidFill>
                    <a:srgbClr val="021EAA"/>
                  </a:solidFill>
                  <a:uFill>
                    <a:solidFill>
                      <a:srgbClr val="021EAA"/>
                    </a:solidFill>
                  </a:uFill>
                </a:defRPr>
              </a:pPr>
              <a:r>
                <a:t>Bjorken-x</a:t>
              </a:r>
            </a:p>
            <a:p>
              <a:pPr marL="383540" indent="-342900">
                <a:buSzPct val="125000"/>
                <a:buChar char="•"/>
                <a:defRPr>
                  <a:solidFill>
                    <a:srgbClr val="021EAA"/>
                  </a:solidFill>
                  <a:uFill>
                    <a:solidFill>
                      <a:srgbClr val="021EAA"/>
                    </a:solidFill>
                  </a:uFill>
                </a:defRPr>
              </a:pPr>
              <a:r>
                <a:t>x is fraction of the nucleon’s momentum carried by the struck quark</a:t>
              </a:r>
            </a:p>
            <a:p>
              <a:pPr marL="383540" indent="-342900">
                <a:buSzPct val="125000"/>
                <a:buChar char="•"/>
                <a:defRPr>
                  <a:solidFill>
                    <a:srgbClr val="021EAA"/>
                  </a:solidFill>
                  <a:uFill>
                    <a:solidFill>
                      <a:srgbClr val="021EAA"/>
                    </a:solidFill>
                  </a:uFill>
                </a:defRPr>
              </a:pPr>
              <a:r>
                <a:t>0 &lt; x &lt; 1</a:t>
              </a:r>
            </a:p>
          </p:txBody>
        </p:sp>
        <p:sp>
          <p:nvSpPr>
            <p:cNvPr id="115" name="Shape 115"/>
            <p:cNvSpPr/>
            <p:nvPr/>
          </p:nvSpPr>
          <p:spPr>
            <a:xfrm>
              <a:off x="0" y="0"/>
              <a:ext cx="2936317" cy="3828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b="1" sz="2600">
                  <a:solidFill>
                    <a:srgbClr val="FF2600"/>
                  </a:solidFill>
                  <a:uFill>
                    <a:solidFill>
                      <a:srgbClr val="FF2600"/>
                    </a:solidFill>
                  </a:uFill>
                </a:defRPr>
              </a:lvl1pPr>
            </a:lstStyle>
            <a:p>
              <a:pPr/>
              <a:r>
                <a:t>x:</a:t>
              </a:r>
            </a:p>
          </p:txBody>
        </p:sp>
      </p:grpSp>
      <p:grpSp>
        <p:nvGrpSpPr>
          <p:cNvPr id="119" name="Group 119"/>
          <p:cNvGrpSpPr/>
          <p:nvPr/>
        </p:nvGrpSpPr>
        <p:grpSpPr>
          <a:xfrm>
            <a:off x="5408862" y="889343"/>
            <a:ext cx="4807609" cy="2440895"/>
            <a:chOff x="0" y="0"/>
            <a:chExt cx="4807607" cy="2440893"/>
          </a:xfrm>
        </p:grpSpPr>
        <p:sp>
          <p:nvSpPr>
            <p:cNvPr id="117" name="Shape 117"/>
            <p:cNvSpPr/>
            <p:nvPr/>
          </p:nvSpPr>
          <p:spPr>
            <a:xfrm>
              <a:off x="197952" y="560864"/>
              <a:ext cx="3943319" cy="18800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marL="383540" indent="-342900">
                <a:buSzPct val="125000"/>
                <a:buChar char="•"/>
                <a:defRPr>
                  <a:solidFill>
                    <a:srgbClr val="021EAA"/>
                  </a:solidFill>
                  <a:uFill>
                    <a:solidFill>
                      <a:srgbClr val="021EAA"/>
                    </a:solidFill>
                  </a:uFill>
                </a:defRPr>
              </a:pPr>
              <a:r>
                <a:t>Inelasticity</a:t>
              </a:r>
            </a:p>
            <a:p>
              <a:pPr marL="383540" indent="-342900">
                <a:buSzPct val="125000"/>
                <a:buChar char="•"/>
                <a:defRPr>
                  <a:solidFill>
                    <a:srgbClr val="021EAA"/>
                  </a:solidFill>
                  <a:uFill>
                    <a:solidFill>
                      <a:srgbClr val="021EAA"/>
                    </a:solidFill>
                  </a:uFill>
                </a:defRPr>
              </a:pPr>
              <a:r>
                <a:t>Fraction of electron’s energy lost in nucleon restframe </a:t>
              </a:r>
            </a:p>
            <a:p>
              <a:pPr marL="383540" indent="-342900">
                <a:buSzPct val="125000"/>
                <a:buChar char="•"/>
                <a:defRPr>
                  <a:solidFill>
                    <a:srgbClr val="021EAA"/>
                  </a:solidFill>
                  <a:uFill>
                    <a:solidFill>
                      <a:srgbClr val="021EAA"/>
                    </a:solidFill>
                  </a:uFill>
                </a:defRPr>
              </a:pPr>
              <a:r>
                <a:t>0 &lt; y &lt; 1</a:t>
              </a:r>
            </a:p>
          </p:txBody>
        </p:sp>
        <p:sp>
          <p:nvSpPr>
            <p:cNvPr id="118" name="Shape 118"/>
            <p:cNvSpPr/>
            <p:nvPr/>
          </p:nvSpPr>
          <p:spPr>
            <a:xfrm>
              <a:off x="0" y="0"/>
              <a:ext cx="4807608" cy="4071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b="1" sz="2600">
                  <a:solidFill>
                    <a:srgbClr val="FF2600"/>
                  </a:solidFill>
                  <a:uFill>
                    <a:solidFill>
                      <a:srgbClr val="FF2600"/>
                    </a:solidFill>
                  </a:uFill>
                </a:defRPr>
              </a:lvl1pPr>
            </a:lstStyle>
            <a:p>
              <a:pPr/>
              <a:r>
                <a:t>y:</a:t>
              </a:r>
            </a:p>
          </p:txBody>
        </p:sp>
      </p:grpSp>
      <p:sp>
        <p:nvSpPr>
          <p:cNvPr id="120" name="Shape 120"/>
          <p:cNvSpPr/>
          <p:nvPr>
            <p:ph type="body" sz="half" idx="1"/>
          </p:nvPr>
        </p:nvSpPr>
        <p:spPr>
          <a:xfrm>
            <a:off x="5047639" y="859361"/>
            <a:ext cx="3987202" cy="3431858"/>
          </a:xfrm>
          <a:prstGeom prst="rect">
            <a:avLst/>
          </a:prstGeom>
        </p:spPr>
        <p:txBody>
          <a:bodyPr/>
          <a:lstStyle/>
          <a:p>
            <a:pPr>
              <a:defRPr b="1" sz="2400"/>
            </a:pPr>
            <a:r>
              <a:t>DIS:</a:t>
            </a:r>
          </a:p>
          <a:p>
            <a:pPr lvl="1" marL="468923" indent="-214923">
              <a:defRPr sz="2200"/>
            </a:pPr>
            <a:r>
              <a:t>As a probe, electron beams provide unmatched precision of the electromagnetic interaction </a:t>
            </a:r>
          </a:p>
          <a:p>
            <a:pPr lvl="1" marL="468923" indent="-214923">
              <a:defRPr sz="2200"/>
            </a:pPr>
            <a:r>
              <a:t>Direct, model independent, determination of kinematics of physics processes</a:t>
            </a:r>
          </a:p>
        </p:txBody>
      </p:sp>
      <p:grpSp>
        <p:nvGrpSpPr>
          <p:cNvPr id="125" name="Group 125"/>
          <p:cNvGrpSpPr/>
          <p:nvPr/>
        </p:nvGrpSpPr>
        <p:grpSpPr>
          <a:xfrm>
            <a:off x="5418463" y="889343"/>
            <a:ext cx="3818583" cy="2440895"/>
            <a:chOff x="0" y="0"/>
            <a:chExt cx="3818581" cy="2440893"/>
          </a:xfrm>
        </p:grpSpPr>
        <p:grpSp>
          <p:nvGrpSpPr>
            <p:cNvPr id="123" name="Group 123"/>
            <p:cNvGrpSpPr/>
            <p:nvPr/>
          </p:nvGrpSpPr>
          <p:grpSpPr>
            <a:xfrm>
              <a:off x="0" y="0"/>
              <a:ext cx="3818582" cy="1981672"/>
              <a:chOff x="0" y="0"/>
              <a:chExt cx="3818581" cy="1981671"/>
            </a:xfrm>
          </p:grpSpPr>
          <p:sp>
            <p:nvSpPr>
              <p:cNvPr id="121" name="Shape 121"/>
              <p:cNvSpPr/>
              <p:nvPr/>
            </p:nvSpPr>
            <p:spPr>
              <a:xfrm>
                <a:off x="0" y="0"/>
                <a:ext cx="3818582" cy="333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b="1" sz="2600">
                    <a:solidFill>
                      <a:srgbClr val="FF2600"/>
                    </a:solidFill>
                    <a:uFill>
                      <a:solidFill>
                        <a:srgbClr val="FF2600"/>
                      </a:solidFill>
                    </a:uFill>
                  </a:defRPr>
                </a:lvl1pPr>
              </a:lstStyle>
              <a:p>
                <a:pPr/>
                <a:r>
                  <a:t>s:</a:t>
                </a:r>
              </a:p>
            </p:txBody>
          </p:sp>
          <p:sp>
            <p:nvSpPr>
              <p:cNvPr id="122" name="Shape 122"/>
              <p:cNvSpPr/>
              <p:nvPr/>
            </p:nvSpPr>
            <p:spPr>
              <a:xfrm>
                <a:off x="173183" y="487019"/>
                <a:ext cx="3132097" cy="14946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383540" indent="-342900">
                  <a:buSzPct val="125000"/>
                  <a:buChar char="•"/>
                  <a:defRPr>
                    <a:solidFill>
                      <a:srgbClr val="021EAA"/>
                    </a:solidFill>
                    <a:uFill>
                      <a:solidFill>
                        <a:srgbClr val="021EAA"/>
                      </a:solidFill>
                    </a:uFill>
                  </a:defRPr>
                </a:lvl1pPr>
              </a:lstStyle>
              <a:p>
                <a:pPr/>
                <a:r>
                  <a:t>square of center-of-mass energy of electron-hadron system</a:t>
                </a:r>
              </a:p>
            </p:txBody>
          </p:sp>
        </p:grpSp>
        <p:pic>
          <p:nvPicPr>
            <p:cNvPr id="124" name="pasted-image.pdf"/>
            <p:cNvPicPr>
              <a:picLocks noChangeAspect="1"/>
            </p:cNvPicPr>
            <p:nvPr/>
          </p:nvPicPr>
          <p:blipFill>
            <a:blip r:embed="rId5">
              <a:extLst/>
            </a:blip>
            <a:stretch>
              <a:fillRect/>
            </a:stretch>
          </p:blipFill>
          <p:spPr>
            <a:xfrm>
              <a:off x="610004" y="2024503"/>
              <a:ext cx="2195514" cy="416391"/>
            </a:xfrm>
            <a:prstGeom prst="rect">
              <a:avLst/>
            </a:prstGeom>
            <a:ln w="12700" cap="flat">
              <a:noFill/>
              <a:round/>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120"/>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25"/>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107"/>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113"/>
                                        </p:tgtEl>
                                        <p:attrNameLst>
                                          <p:attrName>style.visibility</p:attrName>
                                        </p:attrNameLst>
                                      </p:cBhvr>
                                      <p:to>
                                        <p:strVal val="visible"/>
                                      </p:to>
                                    </p:set>
                                  </p:childTnLst>
                                </p:cTn>
                              </p:par>
                            </p:childTnLst>
                          </p:cTn>
                        </p:par>
                        <p:par>
                          <p:cTn id="20" fill="hold">
                            <p:stCondLst>
                              <p:cond delay="0"/>
                            </p:stCondLst>
                            <p:childTnLst>
                              <p:par>
                                <p:cTn id="21" presetClass="exit" nodeType="afterEffect" presetSubtype="0" presetID="1" grpId="6" fill="hold">
                                  <p:stCondLst>
                                    <p:cond delay="0"/>
                                  </p:stCondLst>
                                  <p:iterate type="el" backwards="0">
                                    <p:tmAbs val="0"/>
                                  </p:iterate>
                                  <p:childTnLst>
                                    <p:set>
                                      <p:cBhvr>
                                        <p:cTn id="22" fill="hold">
                                          <p:stCondLst>
                                            <p:cond delay="0"/>
                                          </p:stCondLst>
                                        </p:cTn>
                                        <p:tgtEl>
                                          <p:spTgt spid="1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0" presetID="1" grpId="7" fill="hold">
                                  <p:stCondLst>
                                    <p:cond delay="0"/>
                                  </p:stCondLst>
                                  <p:iterate type="el" backwards="0">
                                    <p:tmAbs val="0"/>
                                  </p:iterate>
                                  <p:childTnLst>
                                    <p:set>
                                      <p:cBhvr>
                                        <p:cTn id="26" fill="hold">
                                          <p:stCondLst>
                                            <p:cond delay="0"/>
                                          </p:stCondLst>
                                        </p:cTn>
                                        <p:tgtEl>
                                          <p:spTgt spid="113"/>
                                        </p:tgtEl>
                                        <p:attrNameLst>
                                          <p:attrName>style.visibility</p:attrName>
                                        </p:attrNameLst>
                                      </p:cBhvr>
                                      <p:to>
                                        <p:strVal val="hidden"/>
                                      </p:to>
                                    </p:set>
                                  </p:childTnLst>
                                </p:cTn>
                              </p:par>
                            </p:childTnLst>
                          </p:cTn>
                        </p:par>
                        <p:par>
                          <p:cTn id="27" fill="hold">
                            <p:stCondLst>
                              <p:cond delay="0"/>
                            </p:stCondLst>
                            <p:childTnLst>
                              <p:par>
                                <p:cTn id="28" presetClass="entr" nodeType="afterEffect" presetSubtype="0" presetID="1" grpId="8" fill="hold">
                                  <p:stCondLst>
                                    <p:cond delay="0"/>
                                  </p:stCondLst>
                                  <p:iterate type="el" backwards="0">
                                    <p:tmAbs val="0"/>
                                  </p:iterate>
                                  <p:childTnLst>
                                    <p:set>
                                      <p:cBhvr>
                                        <p:cTn id="29" fill="hold"/>
                                        <p:tgtEl>
                                          <p:spTgt spid="108"/>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9" fill="hold">
                                  <p:stCondLst>
                                    <p:cond delay="0"/>
                                  </p:stCondLst>
                                  <p:iterate type="el" backwards="0">
                                    <p:tmAbs val="0"/>
                                  </p:iterate>
                                  <p:childTnLst>
                                    <p:set>
                                      <p:cBhvr>
                                        <p:cTn id="32" fill="hold"/>
                                        <p:tgtEl>
                                          <p:spTgt spid="1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xit" nodeType="clickEffect" presetSubtype="0" presetID="1" grpId="10" fill="hold">
                                  <p:stCondLst>
                                    <p:cond delay="0"/>
                                  </p:stCondLst>
                                  <p:iterate type="el" backwards="0">
                                    <p:tmAbs val="0"/>
                                  </p:iterate>
                                  <p:childTnLst>
                                    <p:set>
                                      <p:cBhvr>
                                        <p:cTn id="36" fill="hold">
                                          <p:stCondLst>
                                            <p:cond delay="0"/>
                                          </p:stCondLst>
                                        </p:cTn>
                                        <p:tgtEl>
                                          <p:spTgt spid="116"/>
                                        </p:tgtEl>
                                        <p:attrNameLst>
                                          <p:attrName>style.visibility</p:attrName>
                                        </p:attrNameLst>
                                      </p:cBhvr>
                                      <p:to>
                                        <p:strVal val="hidden"/>
                                      </p:to>
                                    </p:set>
                                  </p:childTnLst>
                                </p:cTn>
                              </p:par>
                            </p:childTnLst>
                          </p:cTn>
                        </p:par>
                        <p:par>
                          <p:cTn id="37" fill="hold">
                            <p:stCondLst>
                              <p:cond delay="0"/>
                            </p:stCondLst>
                            <p:childTnLst>
                              <p:par>
                                <p:cTn id="38" presetClass="entr" nodeType="afterEffect" presetSubtype="0" presetID="1" grpId="11" fill="hold">
                                  <p:stCondLst>
                                    <p:cond delay="0"/>
                                  </p:stCondLst>
                                  <p:iterate type="el" backwards="0">
                                    <p:tmAbs val="0"/>
                                  </p:iterate>
                                  <p:childTnLst>
                                    <p:set>
                                      <p:cBhvr>
                                        <p:cTn id="39" fill="hold"/>
                                        <p:tgtEl>
                                          <p:spTgt spid="109"/>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12" fill="hold">
                                  <p:stCondLst>
                                    <p:cond delay="0"/>
                                  </p:stCondLst>
                                  <p:iterate type="el" backwards="0">
                                    <p:tmAbs val="0"/>
                                  </p:iterate>
                                  <p:childTnLst>
                                    <p:set>
                                      <p:cBhvr>
                                        <p:cTn id="42" fill="hold"/>
                                        <p:tgtEl>
                                          <p:spTgt spid="1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xit" nodeType="clickEffect" presetSubtype="0" presetID="1" grpId="13" fill="hold">
                                  <p:stCondLst>
                                    <p:cond delay="0"/>
                                  </p:stCondLst>
                                  <p:iterate type="el" backwards="0">
                                    <p:tmAbs val="0"/>
                                  </p:iterate>
                                  <p:childTnLst>
                                    <p:set>
                                      <p:cBhvr>
                                        <p:cTn id="46" fill="hold">
                                          <p:stCondLst>
                                            <p:cond delay="0"/>
                                          </p:stCondLst>
                                        </p:cTn>
                                        <p:tgtEl>
                                          <p:spTgt spid="119"/>
                                        </p:tgtEl>
                                        <p:attrNameLst>
                                          <p:attrName>style.visibility</p:attrName>
                                        </p:attrNameLst>
                                      </p:cBhvr>
                                      <p:to>
                                        <p:strVal val="hidden"/>
                                      </p:to>
                                    </p:set>
                                  </p:childTnLst>
                                </p:cTn>
                              </p:par>
                            </p:childTnLst>
                          </p:cTn>
                        </p:par>
                        <p:par>
                          <p:cTn id="47" fill="hold">
                            <p:stCondLst>
                              <p:cond delay="0"/>
                            </p:stCondLst>
                            <p:childTnLst>
                              <p:par>
                                <p:cTn id="48" presetClass="entr" nodeType="afterEffect" presetSubtype="0" presetID="1" grpId="14" fill="hold">
                                  <p:stCondLst>
                                    <p:cond delay="0"/>
                                  </p:stCondLst>
                                  <p:iterate type="el" backwards="0">
                                    <p:tmAbs val="0"/>
                                  </p:iterate>
                                  <p:childTnLst>
                                    <p:set>
                                      <p:cBhvr>
                                        <p:cTn id="49" fill="hold"/>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6" grpId="10"/>
      <p:bldP build="whole" bldLvl="1" animBg="1" rev="0" advAuto="0" spid="113" grpId="7"/>
      <p:bldP build="whole" bldLvl="1" animBg="1" rev="0" advAuto="0" spid="110" grpId="14"/>
      <p:bldP build="whole" bldLvl="1" animBg="1" rev="0" advAuto="0" spid="106" grpId="3"/>
      <p:bldP build="whole" bldLvl="1" animBg="1" rev="0" advAuto="0" spid="108" grpId="8"/>
      <p:bldP build="whole" bldLvl="1" animBg="1" rev="0" advAuto="0" spid="120" grpId="1"/>
      <p:bldP build="whole" bldLvl="1" animBg="1" rev="0" advAuto="0" spid="125" grpId="2"/>
      <p:bldP build="whole" bldLvl="1" animBg="1" rev="0" advAuto="0" spid="119" grpId="12"/>
      <p:bldP build="whole" bldLvl="1" animBg="1" rev="0" advAuto="0" spid="119" grpId="13"/>
      <p:bldP build="whole" bldLvl="1" animBg="1" rev="0" advAuto="0" spid="107" grpId="4"/>
      <p:bldP build="whole" bldLvl="1" animBg="1" rev="0" advAuto="0" spid="125" grpId="6"/>
      <p:bldP build="whole" bldLvl="1" animBg="1" rev="0" advAuto="0" spid="109" grpId="11"/>
      <p:bldP build="whole" bldLvl="1" animBg="1" rev="0" advAuto="0" spid="113" grpId="5"/>
      <p:bldP build="whole" bldLvl="1" animBg="1" rev="0" advAuto="0" spid="116" grpId="9"/>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379" name="Shape 379"/>
          <p:cNvSpPr/>
          <p:nvPr>
            <p:ph type="title"/>
          </p:nvPr>
        </p:nvSpPr>
        <p:spPr>
          <a:prstGeom prst="rect">
            <a:avLst/>
          </a:prstGeom>
        </p:spPr>
        <p:txBody>
          <a:bodyPr/>
          <a:lstStyle/>
          <a:p>
            <a:pPr/>
            <a:r>
              <a:t>Summary</a:t>
            </a:r>
          </a:p>
        </p:txBody>
      </p:sp>
      <p:sp>
        <p:nvSpPr>
          <p:cNvPr id="380" name="Shape 3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1" name="Shape 381"/>
          <p:cNvSpPr/>
          <p:nvPr>
            <p:ph type="body" idx="1"/>
          </p:nvPr>
        </p:nvSpPr>
        <p:spPr>
          <a:xfrm>
            <a:off x="158750" y="733766"/>
            <a:ext cx="8826500" cy="5795014"/>
          </a:xfrm>
          <a:prstGeom prst="rect">
            <a:avLst/>
          </a:prstGeom>
        </p:spPr>
        <p:txBody>
          <a:bodyPr/>
          <a:lstStyle/>
          <a:p>
            <a:pPr marL="41275" indent="0">
              <a:spcBef>
                <a:spcPts val="1600"/>
              </a:spcBef>
              <a:buClrTx/>
              <a:buSzTx/>
              <a:buNone/>
              <a:defRPr sz="2400">
                <a:solidFill>
                  <a:srgbClr val="021EAA"/>
                </a:solidFill>
                <a:uFill>
                  <a:solidFill>
                    <a:srgbClr val="021EAA"/>
                  </a:solidFill>
                </a:uFill>
              </a:defRPr>
            </a:pPr>
            <a:r>
              <a:t>eRHIC, with its high energy, high luminosity eA and polarized ep collisions, will provide answers to long-standing fundamental questions in QCD</a:t>
            </a:r>
          </a:p>
          <a:p>
            <a:pPr lvl="1" marL="468923" indent="-214923">
              <a:spcBef>
                <a:spcPts val="1600"/>
              </a:spcBef>
              <a:buClr>
                <a:srgbClr val="FF2600"/>
              </a:buClr>
              <a:buSzPct val="150000"/>
              <a:buFontTx/>
              <a:buChar char="•"/>
              <a:defRPr sz="2200"/>
            </a:pPr>
            <a:r>
              <a:rPr b="1"/>
              <a:t>ep:</a:t>
            </a:r>
            <a:r>
              <a:t> Precision studies of structure functions, TMDs, and GPDs will lead to the most comprehensive picture of the nucleon ever: its </a:t>
            </a:r>
            <a:r>
              <a:rPr>
                <a:uFill>
                  <a:solidFill>
                    <a:srgbClr val="FF2600"/>
                  </a:solidFill>
                </a:uFill>
              </a:rPr>
              <a:t>flavor, spin, and spatial structure</a:t>
            </a:r>
            <a:r>
              <a:t> </a:t>
            </a:r>
          </a:p>
          <a:p>
            <a:pPr lvl="1" marL="468923" indent="-214923">
              <a:spcBef>
                <a:spcPts val="1600"/>
              </a:spcBef>
              <a:buClr>
                <a:srgbClr val="FF2600"/>
              </a:buClr>
              <a:buSzPct val="150000"/>
              <a:buFontTx/>
              <a:buChar char="•"/>
              <a:defRPr sz="2200"/>
            </a:pPr>
            <a:r>
              <a:rPr b="1"/>
              <a:t>eA:</a:t>
            </a:r>
            <a:r>
              <a:t> Unprecedented study of  matter in a new regime of QCD. New capabilities open a new frontier to study the saturation region, measure the gluonic structure of nuclei, and investigate color propagation, and fragmentation using the nucleus as analyzer.</a:t>
            </a:r>
          </a:p>
          <a:p>
            <a:pPr lvl="1" marL="468923" indent="-214923">
              <a:spcBef>
                <a:spcPts val="1600"/>
              </a:spcBef>
              <a:buClr>
                <a:srgbClr val="FF2600"/>
              </a:buClr>
              <a:buSzPct val="150000"/>
              <a:buFontTx/>
              <a:buChar char="•"/>
              <a:defRPr sz="2200"/>
            </a:pPr>
            <a:r>
              <a:rPr b="1"/>
              <a:t>eRHIC:</a:t>
            </a:r>
            <a:r>
              <a:t>  Provides </a:t>
            </a:r>
            <a:r>
              <a:rPr i="1"/>
              <a:t>unique</a:t>
            </a:r>
            <a:r>
              <a:t> capabilities for the study of QCD well beyond those available at existing facilities worldwide. </a:t>
            </a:r>
            <a:r>
              <a:rPr>
                <a:solidFill>
                  <a:srgbClr val="941100"/>
                </a:solidFill>
              </a:rPr>
              <a:t>Its design matches the physics goals in </a:t>
            </a:r>
            <a:r>
              <a:rPr b="1">
                <a:solidFill>
                  <a:srgbClr val="941100"/>
                </a:solidFill>
              </a:rPr>
              <a:t>all</a:t>
            </a:r>
            <a:r>
              <a:rPr>
                <a:solidFill>
                  <a:srgbClr val="941100"/>
                </a:solidFill>
              </a:rPr>
              <a:t> aspects, allowing us to study the broad range of topics detailed in the EIC White Paper.</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130" name="Shape 130"/>
          <p:cNvSpPr/>
          <p:nvPr>
            <p:ph type="title"/>
          </p:nvPr>
        </p:nvSpPr>
        <p:spPr>
          <a:prstGeom prst="rect">
            <a:avLst/>
          </a:prstGeom>
        </p:spPr>
        <p:txBody>
          <a:bodyPr/>
          <a:lstStyle/>
          <a:p>
            <a:pPr/>
            <a:r>
              <a:t>EIC: The Physics Program</a:t>
            </a:r>
          </a:p>
        </p:txBody>
      </p:sp>
      <p:sp>
        <p:nvSpPr>
          <p:cNvPr id="131" name="Shape 131"/>
          <p:cNvSpPr/>
          <p:nvPr>
            <p:ph type="sldNum" sz="quarter" idx="2"/>
          </p:nvPr>
        </p:nvSpPr>
        <p:spPr>
          <a:xfrm>
            <a:off x="8738728" y="6553200"/>
            <a:ext cx="312069"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2" name="Shape 132"/>
          <p:cNvSpPr/>
          <p:nvPr/>
        </p:nvSpPr>
        <p:spPr>
          <a:xfrm>
            <a:off x="228600" y="763830"/>
            <a:ext cx="8763000"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1275" marR="41275">
              <a:spcBef>
                <a:spcPts val="400"/>
              </a:spcBef>
              <a:defRPr>
                <a:solidFill>
                  <a:srgbClr val="021EAA"/>
                </a:solidFill>
                <a:uFill>
                  <a:solidFill>
                    <a:srgbClr val="021EAA"/>
                  </a:solidFill>
                </a:uFill>
              </a:defRPr>
            </a:pPr>
            <a:r>
              <a:rPr>
                <a:uFill>
                  <a:solidFill>
                    <a:srgbClr val="9E2611"/>
                  </a:solidFill>
                </a:uFill>
              </a:rPr>
              <a:t>Investigate with precision the universal dynamics of </a:t>
            </a:r>
            <a:r>
              <a:rPr b="1">
                <a:solidFill>
                  <a:srgbClr val="941751"/>
                </a:solidFill>
                <a:uFill>
                  <a:solidFill>
                    <a:srgbClr val="9E2611"/>
                  </a:solidFill>
                </a:uFill>
              </a:rPr>
              <a:t>gluons</a:t>
            </a:r>
            <a:r>
              <a:rPr>
                <a:uFill>
                  <a:solidFill>
                    <a:srgbClr val="9E2611"/>
                  </a:solidFill>
                </a:uFill>
              </a:rPr>
              <a:t> and </a:t>
            </a:r>
            <a:r>
              <a:rPr b="1">
                <a:solidFill>
                  <a:srgbClr val="941751"/>
                </a:solidFill>
                <a:uFill>
                  <a:solidFill>
                    <a:srgbClr val="9E2611"/>
                  </a:solidFill>
                </a:uFill>
              </a:rPr>
              <a:t>sea quarks</a:t>
            </a:r>
            <a:r>
              <a:rPr>
                <a:uFill>
                  <a:solidFill>
                    <a:srgbClr val="9E2611"/>
                  </a:solidFill>
                </a:uFill>
              </a:rPr>
              <a:t> that fundamentally make up nearly all the mass of the visible universe</a:t>
            </a:r>
            <a:r>
              <a:t> </a:t>
            </a:r>
          </a:p>
        </p:txBody>
      </p:sp>
      <p:sp>
        <p:nvSpPr>
          <p:cNvPr id="133" name="Shape 133"/>
          <p:cNvSpPr/>
          <p:nvPr/>
        </p:nvSpPr>
        <p:spPr>
          <a:xfrm>
            <a:off x="4422111" y="2090953"/>
            <a:ext cx="4550258" cy="3884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0" marR="41275">
              <a:spcBef>
                <a:spcPts val="400"/>
              </a:spcBef>
              <a:defRPr sz="2200"/>
            </a:pPr>
            <a:r>
              <a:t>All strongly interacting matter is an emergent consequence of many-body quark-gluon dynamics. </a:t>
            </a:r>
          </a:p>
          <a:p>
            <a:pPr lvl="1" marL="0" marR="41275" indent="228600">
              <a:spcBef>
                <a:spcPts val="400"/>
              </a:spcBef>
              <a:defRPr sz="2200"/>
            </a:pPr>
            <a:r>
              <a:rPr i="1"/>
              <a:t>Example:</a:t>
            </a:r>
            <a:r>
              <a:t> Mass from massless gluons and (nearly) massless quarks</a:t>
            </a:r>
          </a:p>
          <a:p>
            <a:pPr marL="0" marR="41275">
              <a:spcBef>
                <a:spcPts val="400"/>
              </a:spcBef>
              <a:defRPr sz="2200">
                <a:solidFill>
                  <a:srgbClr val="021EAA"/>
                </a:solidFill>
              </a:defRPr>
            </a:pPr>
          </a:p>
          <a:p>
            <a:pPr marL="0" marR="41275">
              <a:spcBef>
                <a:spcPts val="400"/>
              </a:spcBef>
              <a:defRPr sz="2200">
                <a:solidFill>
                  <a:srgbClr val="021EAA"/>
                </a:solidFill>
              </a:defRPr>
            </a:pPr>
            <a:r>
              <a:t>Understanding the origins of matter demands that we develop a deep and varied knowledge of this emergent dynamics</a:t>
            </a:r>
          </a:p>
        </p:txBody>
      </p:sp>
      <p:grpSp>
        <p:nvGrpSpPr>
          <p:cNvPr id="138" name="Group 138"/>
          <p:cNvGrpSpPr/>
          <p:nvPr/>
        </p:nvGrpSpPr>
        <p:grpSpPr>
          <a:xfrm>
            <a:off x="36434" y="2159538"/>
            <a:ext cx="4079004" cy="3884681"/>
            <a:chOff x="0" y="0"/>
            <a:chExt cx="4079003" cy="3884679"/>
          </a:xfrm>
        </p:grpSpPr>
        <p:pic>
          <p:nvPicPr>
            <p:cNvPr id="134" name="3_3-replace-hera.pdf"/>
            <p:cNvPicPr>
              <a:picLocks noChangeAspect="1"/>
            </p:cNvPicPr>
            <p:nvPr/>
          </p:nvPicPr>
          <p:blipFill>
            <a:blip r:embed="rId2">
              <a:extLst/>
            </a:blip>
            <a:stretch>
              <a:fillRect/>
            </a:stretch>
          </p:blipFill>
          <p:spPr>
            <a:xfrm>
              <a:off x="0" y="0"/>
              <a:ext cx="4079004" cy="3884680"/>
            </a:xfrm>
            <a:prstGeom prst="rect">
              <a:avLst/>
            </a:prstGeom>
            <a:ln w="12700" cap="flat">
              <a:noFill/>
              <a:round/>
            </a:ln>
            <a:effectLst/>
          </p:spPr>
        </p:pic>
        <p:sp>
          <p:nvSpPr>
            <p:cNvPr id="135" name="Shape 135"/>
            <p:cNvSpPr/>
            <p:nvPr/>
          </p:nvSpPr>
          <p:spPr>
            <a:xfrm>
              <a:off x="693086" y="1303230"/>
              <a:ext cx="2642032" cy="1"/>
            </a:xfrm>
            <a:prstGeom prst="line">
              <a:avLst/>
            </a:prstGeom>
            <a:noFill/>
            <a:ln w="25400" cap="flat">
              <a:solidFill>
                <a:srgbClr val="000000"/>
              </a:solidFill>
              <a:prstDash val="solid"/>
              <a:miter lim="400000"/>
              <a:headEnd type="stealth" w="med" len="med"/>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6" name="Shape 136"/>
            <p:cNvSpPr/>
            <p:nvPr/>
          </p:nvSpPr>
          <p:spPr>
            <a:xfrm flipV="1">
              <a:off x="3360516" y="1303230"/>
              <a:ext cx="1" cy="2112182"/>
            </a:xfrm>
            <a:prstGeom prst="line">
              <a:avLst/>
            </a:prstGeom>
            <a:noFill/>
            <a:ln w="25400" cap="flat">
              <a:solidFill>
                <a:srgbClr val="000000"/>
              </a:solidFill>
              <a:custDash>
                <a:ds d="200000" sp="200000"/>
              </a:custDash>
              <a:miter lim="400000"/>
            </a:ln>
            <a:effectLst/>
          </p:spPr>
          <p:txBody>
            <a:bodyPr wrap="square" lIns="0" tIns="0" rIns="0" bIns="0" numCol="1" anchor="t">
              <a:noAutofit/>
            </a:bodyPr>
            <a:lstStyle/>
            <a:p>
              <a:pPr>
                <a:defRPr>
                  <a:latin typeface="Times New Roman"/>
                  <a:ea typeface="Times New Roman"/>
                  <a:cs typeface="Times New Roman"/>
                  <a:sym typeface="Times New Roman"/>
                </a:defRPr>
              </a:pPr>
            </a:p>
          </p:txBody>
        </p:sp>
        <p:sp>
          <p:nvSpPr>
            <p:cNvPr id="137" name="Shape 137"/>
            <p:cNvSpPr/>
            <p:nvPr/>
          </p:nvSpPr>
          <p:spPr>
            <a:xfrm>
              <a:off x="780894" y="1003512"/>
              <a:ext cx="1657510" cy="3235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1600"/>
              </a:lvl1pPr>
            </a:lstStyle>
            <a:p>
              <a:pPr/>
              <a:r>
                <a:t>gluon dominated</a:t>
              </a:r>
            </a:p>
          </p:txBody>
        </p:sp>
      </p:grpSp>
      <p:sp>
        <p:nvSpPr>
          <p:cNvPr id="139" name="Shape 139"/>
          <p:cNvSpPr/>
          <p:nvPr/>
        </p:nvSpPr>
        <p:spPr>
          <a:xfrm>
            <a:off x="1521604" y="6220727"/>
            <a:ext cx="5233998" cy="4737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Two branches </a:t>
            </a:r>
            <a:r>
              <a:rPr>
                <a:latin typeface="Symbol"/>
                <a:ea typeface="Symbol"/>
                <a:cs typeface="Symbol"/>
                <a:sym typeface="Symbol"/>
              </a:rPr>
              <a:t>⇒</a:t>
            </a:r>
            <a:r>
              <a:t> polarized ep and eA</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142" name="Shape 142"/>
          <p:cNvSpPr/>
          <p:nvPr>
            <p:ph type="title"/>
          </p:nvPr>
        </p:nvSpPr>
        <p:spPr>
          <a:xfrm>
            <a:off x="138112" y="31750"/>
            <a:ext cx="8928101" cy="647700"/>
          </a:xfrm>
          <a:prstGeom prst="rect">
            <a:avLst/>
          </a:prstGeom>
        </p:spPr>
        <p:txBody>
          <a:bodyPr/>
          <a:lstStyle/>
          <a:p>
            <a:pPr/>
            <a:r>
              <a:t>Key Topic in ep: Proton Spin Puzzle </a:t>
            </a:r>
          </a:p>
        </p:txBody>
      </p:sp>
      <p:sp>
        <p:nvSpPr>
          <p:cNvPr id="143" name="Shape 143"/>
          <p:cNvSpPr/>
          <p:nvPr>
            <p:ph type="body" sz="quarter" idx="1"/>
          </p:nvPr>
        </p:nvSpPr>
        <p:spPr>
          <a:xfrm>
            <a:off x="190500" y="749300"/>
            <a:ext cx="8763000" cy="1104900"/>
          </a:xfrm>
          <a:prstGeom prst="rect">
            <a:avLst/>
          </a:prstGeom>
        </p:spPr>
        <p:txBody>
          <a:bodyPr/>
          <a:lstStyle>
            <a:lvl1pPr>
              <a:defRPr sz="2600"/>
            </a:lvl1pPr>
          </a:lstStyle>
          <a:p>
            <a:pPr/>
            <a:r>
              <a:t>What are the appropriate degrees of freedom in QCD that would explain the “spin” of a proton?</a:t>
            </a:r>
          </a:p>
        </p:txBody>
      </p:sp>
      <p:sp>
        <p:nvSpPr>
          <p:cNvPr id="144" name="Shape 144"/>
          <p:cNvSpPr/>
          <p:nvPr>
            <p:ph type="sldNum" sz="quarter" idx="2"/>
          </p:nvPr>
        </p:nvSpPr>
        <p:spPr>
          <a:xfrm>
            <a:off x="8738728" y="6553200"/>
            <a:ext cx="312069"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5" name="Shape 145"/>
          <p:cNvSpPr/>
          <p:nvPr/>
        </p:nvSpPr>
        <p:spPr>
          <a:xfrm>
            <a:off x="230046" y="1706605"/>
            <a:ext cx="4800601" cy="2233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2" marL="254000" marR="41275" indent="-254000">
              <a:spcBef>
                <a:spcPts val="400"/>
              </a:spcBef>
              <a:buClr>
                <a:srgbClr val="FF2600"/>
              </a:buClr>
              <a:buSzPct val="150000"/>
              <a:buChar char="•"/>
              <a:defRPr sz="2200">
                <a:solidFill>
                  <a:srgbClr val="021EAA"/>
                </a:solidFill>
              </a:defRPr>
            </a:pPr>
            <a:r>
              <a:t>After 20 years effort</a:t>
            </a:r>
          </a:p>
          <a:p>
            <a:pPr lvl="3" marL="460375" marR="41275" indent="-228600">
              <a:spcBef>
                <a:spcPts val="400"/>
              </a:spcBef>
              <a:buClr>
                <a:srgbClr val="434ED6"/>
              </a:buClr>
              <a:buSzPct val="115000"/>
              <a:buFont typeface="Lucida Grande"/>
              <a:buChar char="‣"/>
              <a:defRPr sz="2200">
                <a:solidFill>
                  <a:srgbClr val="021EAA"/>
                </a:solidFill>
              </a:defRPr>
            </a:pPr>
            <a:r>
              <a:t>Quarks (valence and sea): ~30% of proton spin in limited range</a:t>
            </a:r>
          </a:p>
          <a:p>
            <a:pPr lvl="3" marL="460375" marR="41275" indent="-228600">
              <a:spcBef>
                <a:spcPts val="400"/>
              </a:spcBef>
              <a:buClr>
                <a:srgbClr val="434ED6"/>
              </a:buClr>
              <a:buSzPct val="115000"/>
              <a:buFont typeface="Lucida Grande"/>
              <a:buChar char="‣"/>
              <a:defRPr sz="2200">
                <a:solidFill>
                  <a:srgbClr val="021EAA"/>
                </a:solidFill>
              </a:defRPr>
            </a:pPr>
            <a:r>
              <a:t>Gluons (latest RHIC data): ~20% of proton spin in limited range</a:t>
            </a:r>
          </a:p>
          <a:p>
            <a:pPr lvl="3" marL="460375" marR="41275" indent="-228600">
              <a:spcBef>
                <a:spcPts val="400"/>
              </a:spcBef>
              <a:buClr>
                <a:srgbClr val="434ED6"/>
              </a:buClr>
              <a:buSzPct val="115000"/>
              <a:buFont typeface="Lucida Grande"/>
              <a:buChar char="‣"/>
              <a:defRPr sz="2200">
                <a:solidFill>
                  <a:srgbClr val="FF2600"/>
                </a:solidFill>
              </a:defRPr>
            </a:pPr>
            <a:r>
              <a:t>Where is the rest?</a:t>
            </a:r>
          </a:p>
        </p:txBody>
      </p:sp>
      <p:pic>
        <p:nvPicPr>
          <p:cNvPr id="146" name="droppedImage.png"/>
          <p:cNvPicPr>
            <a:picLocks noChangeAspect="1"/>
          </p:cNvPicPr>
          <p:nvPr/>
        </p:nvPicPr>
        <p:blipFill>
          <a:blip r:embed="rId3">
            <a:extLst/>
          </a:blip>
          <a:srcRect l="4077" t="300" r="314" b="3"/>
          <a:stretch>
            <a:fillRect/>
          </a:stretch>
        </p:blipFill>
        <p:spPr>
          <a:xfrm>
            <a:off x="5807846" y="1253990"/>
            <a:ext cx="2896747" cy="2544764"/>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40" y="0"/>
                </a:moveTo>
                <a:cubicBezTo>
                  <a:pt x="7322" y="0"/>
                  <a:pt x="4803" y="1134"/>
                  <a:pt x="2882" y="3399"/>
                </a:cubicBezTo>
                <a:cubicBezTo>
                  <a:pt x="-961" y="7929"/>
                  <a:pt x="-961" y="15274"/>
                  <a:pt x="2882" y="19804"/>
                </a:cubicBezTo>
                <a:cubicBezTo>
                  <a:pt x="3489" y="20521"/>
                  <a:pt x="4160" y="21110"/>
                  <a:pt x="4869" y="21600"/>
                </a:cubicBezTo>
                <a:lnTo>
                  <a:pt x="14809" y="21600"/>
                </a:lnTo>
                <a:cubicBezTo>
                  <a:pt x="15518" y="21110"/>
                  <a:pt x="16189" y="20521"/>
                  <a:pt x="16796" y="19804"/>
                </a:cubicBezTo>
                <a:cubicBezTo>
                  <a:pt x="20639" y="15274"/>
                  <a:pt x="20639" y="7929"/>
                  <a:pt x="16796" y="3399"/>
                </a:cubicBezTo>
                <a:cubicBezTo>
                  <a:pt x="14875" y="1134"/>
                  <a:pt x="12359" y="0"/>
                  <a:pt x="9840" y="0"/>
                </a:cubicBezTo>
                <a:close/>
              </a:path>
            </a:pathLst>
          </a:custGeom>
          <a:ln w="12700"/>
        </p:spPr>
      </p:pic>
      <p:pic>
        <p:nvPicPr>
          <p:cNvPr id="147" name="nucleon-pic-evol.pdf"/>
          <p:cNvPicPr>
            <a:picLocks noChangeAspect="1"/>
          </p:cNvPicPr>
          <p:nvPr/>
        </p:nvPicPr>
        <p:blipFill>
          <a:blip r:embed="rId4">
            <a:extLst/>
          </a:blip>
          <a:stretch>
            <a:fillRect/>
          </a:stretch>
        </p:blipFill>
        <p:spPr>
          <a:xfrm>
            <a:off x="629855" y="4967440"/>
            <a:ext cx="7721744" cy="1736894"/>
          </a:xfrm>
          <a:prstGeom prst="rect">
            <a:avLst/>
          </a:prstGeom>
          <a:ln w="25400">
            <a:miter lim="400000"/>
          </a:ln>
        </p:spPr>
      </p:pic>
      <p:sp>
        <p:nvSpPr>
          <p:cNvPr id="148" name="Shape 148"/>
          <p:cNvSpPr/>
          <p:nvPr/>
        </p:nvSpPr>
        <p:spPr>
          <a:xfrm>
            <a:off x="211546" y="4072863"/>
            <a:ext cx="8781233"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marR="0" defTabSz="457200">
              <a:defRPr sz="2200">
                <a:uFillTx/>
                <a:latin typeface="Helvetica"/>
                <a:ea typeface="Helvetica"/>
                <a:cs typeface="Helvetica"/>
                <a:sym typeface="Helvetica"/>
              </a:defRPr>
            </a:lvl1pPr>
          </a:lstStyle>
          <a:p>
            <a:pPr/>
            <a:r>
              <a:t>It is more than the number ½!  It is the interplay between the intrinsic properties and interactions of quarks and gluons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2"/>
      <p:bldP build="whole" bldLvl="1" animBg="1" rev="0" advAuto="0" spid="148"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153" name="Shape 153"/>
          <p:cNvSpPr/>
          <p:nvPr>
            <p:ph type="title"/>
          </p:nvPr>
        </p:nvSpPr>
        <p:spPr>
          <a:prstGeom prst="rect">
            <a:avLst/>
          </a:prstGeom>
        </p:spPr>
        <p:txBody>
          <a:bodyPr/>
          <a:lstStyle/>
          <a:p>
            <a:pPr/>
            <a:r>
              <a:t>Driving Fundamental Questions in ep</a:t>
            </a:r>
          </a:p>
        </p:txBody>
      </p:sp>
      <p:sp>
        <p:nvSpPr>
          <p:cNvPr id="154" name="Shape 154"/>
          <p:cNvSpPr/>
          <p:nvPr>
            <p:ph type="body" idx="1"/>
          </p:nvPr>
        </p:nvSpPr>
        <p:spPr>
          <a:xfrm>
            <a:off x="532599" y="1095654"/>
            <a:ext cx="8078802" cy="4399200"/>
          </a:xfrm>
          <a:prstGeom prst="rect">
            <a:avLst/>
          </a:prstGeom>
        </p:spPr>
        <p:txBody>
          <a:bodyPr/>
          <a:lstStyle/>
          <a:p>
            <a:pPr>
              <a:spcBef>
                <a:spcPts val="900"/>
              </a:spcBef>
              <a:defRPr sz="2400"/>
            </a:pPr>
            <a:r>
              <a:t>How do quark and gluon dynamics generate the proton spin?</a:t>
            </a:r>
          </a:p>
          <a:p>
            <a:pPr>
              <a:spcBef>
                <a:spcPts val="900"/>
              </a:spcBef>
              <a:defRPr sz="2400">
                <a:solidFill>
                  <a:srgbClr val="021EAA"/>
                </a:solidFill>
              </a:defRPr>
            </a:pPr>
            <a:r>
              <a:t>What is the role of the orbital motion of sea quarks and gluons in building up the nucleon spin?</a:t>
            </a:r>
          </a:p>
          <a:p>
            <a:pPr>
              <a:spcBef>
                <a:spcPts val="900"/>
              </a:spcBef>
              <a:defRPr sz="2400"/>
            </a:pPr>
            <a:r>
              <a:t>How are the sea quarks and gluons distributed in space and transverse momentum inside the nucleon?</a:t>
            </a:r>
          </a:p>
          <a:p>
            <a:pPr>
              <a:spcBef>
                <a:spcPts val="900"/>
              </a:spcBef>
              <a:defRPr sz="2400">
                <a:solidFill>
                  <a:srgbClr val="021EAA"/>
                </a:solidFill>
              </a:defRPr>
            </a:pPr>
            <a:r>
              <a:t>How are these distributions correlated with overall nucleon properties, such as spin direction?</a:t>
            </a:r>
          </a:p>
        </p:txBody>
      </p:sp>
      <p:sp>
        <p:nvSpPr>
          <p:cNvPr id="155" name="Shape 155"/>
          <p:cNvSpPr/>
          <p:nvPr>
            <p:ph type="sldNum" sz="quarter" idx="2"/>
          </p:nvPr>
        </p:nvSpPr>
        <p:spPr>
          <a:xfrm>
            <a:off x="8788170" y="6556108"/>
            <a:ext cx="213185"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158" name="Shape 158"/>
          <p:cNvSpPr/>
          <p:nvPr>
            <p:ph type="title"/>
          </p:nvPr>
        </p:nvSpPr>
        <p:spPr>
          <a:xfrm>
            <a:off x="85725" y="6350"/>
            <a:ext cx="8931275" cy="717550"/>
          </a:xfrm>
          <a:prstGeom prst="rect">
            <a:avLst/>
          </a:prstGeom>
        </p:spPr>
        <p:txBody>
          <a:bodyPr/>
          <a:lstStyle/>
          <a:p>
            <a:pPr/>
            <a:r>
              <a:t>Key Topic in eA: Gluon Saturation (I)</a:t>
            </a:r>
          </a:p>
        </p:txBody>
      </p:sp>
      <p:sp>
        <p:nvSpPr>
          <p:cNvPr id="159" name="Shape 159"/>
          <p:cNvSpPr/>
          <p:nvPr>
            <p:ph type="sldNum" sz="quarter" idx="2"/>
          </p:nvPr>
        </p:nvSpPr>
        <p:spPr>
          <a:xfrm>
            <a:off x="8738728" y="6553200"/>
            <a:ext cx="312069"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0" name="Shape 160"/>
          <p:cNvSpPr/>
          <p:nvPr>
            <p:ph type="body" sz="half" idx="1"/>
          </p:nvPr>
        </p:nvSpPr>
        <p:spPr>
          <a:xfrm>
            <a:off x="4929459" y="786775"/>
            <a:ext cx="4109299" cy="4311794"/>
          </a:xfrm>
          <a:prstGeom prst="rect">
            <a:avLst/>
          </a:prstGeom>
        </p:spPr>
        <p:txBody>
          <a:bodyPr/>
          <a:lstStyle/>
          <a:p>
            <a:pPr marL="0">
              <a:defRPr sz="2200">
                <a:solidFill>
                  <a:srgbClr val="021EAA"/>
                </a:solidFill>
              </a:defRPr>
            </a:pPr>
            <a:r>
              <a:t>In QCD, the proton is made up of quanta that fluctuate in and out of existence</a:t>
            </a:r>
          </a:p>
          <a:p>
            <a:pPr marL="303068" indent="-303068">
              <a:buClr>
                <a:srgbClr val="FF2600"/>
              </a:buClr>
              <a:buSzPct val="175000"/>
              <a:buChar char="•"/>
              <a:defRPr sz="2100"/>
            </a:pPr>
            <a:r>
              <a:t>Boosted proton:</a:t>
            </a:r>
          </a:p>
          <a:p>
            <a:pPr lvl="1" marL="620568" indent="-303068">
              <a:buClr>
                <a:srgbClr val="011993"/>
              </a:buClr>
              <a:buSzPct val="104999"/>
              <a:buFont typeface="Lucida Grande"/>
              <a:buChar char="‣"/>
              <a:defRPr sz="2100"/>
            </a:pPr>
            <a:r>
              <a:t>Fluctuations time dilated on strong interaction time scales </a:t>
            </a:r>
          </a:p>
          <a:p>
            <a:pPr lvl="1" marL="620568" indent="-303068">
              <a:buClr>
                <a:srgbClr val="011993"/>
              </a:buClr>
              <a:buSzPct val="104999"/>
              <a:buFont typeface="Lucida Grande"/>
              <a:buChar char="‣"/>
              <a:defRPr sz="2100"/>
            </a:pPr>
            <a:r>
              <a:t>Long lived gluons can radiate further small x gluons…</a:t>
            </a:r>
          </a:p>
          <a:p>
            <a:pPr lvl="1" marL="620568" indent="-303068">
              <a:buClr>
                <a:srgbClr val="011993"/>
              </a:buClr>
              <a:buSzPct val="104999"/>
              <a:buFont typeface="Lucida Grande"/>
              <a:buChar char="‣"/>
              <a:defRPr sz="2100"/>
            </a:pPr>
            <a:r>
              <a:t>Explosion of gluon density </a:t>
            </a:r>
            <a:r>
              <a:rPr>
                <a:latin typeface="Symbol"/>
                <a:ea typeface="Symbol"/>
                <a:cs typeface="Symbol"/>
                <a:sym typeface="Symbol"/>
              </a:rPr>
              <a:t>⇒</a:t>
            </a:r>
            <a:r>
              <a:t> violates unitarity</a:t>
            </a:r>
          </a:p>
        </p:txBody>
      </p:sp>
      <p:grpSp>
        <p:nvGrpSpPr>
          <p:cNvPr id="163" name="Group 163"/>
          <p:cNvGrpSpPr/>
          <p:nvPr/>
        </p:nvGrpSpPr>
        <p:grpSpPr>
          <a:xfrm>
            <a:off x="222785" y="807081"/>
            <a:ext cx="4220363" cy="4271182"/>
            <a:chOff x="0" y="0"/>
            <a:chExt cx="4220362" cy="4271180"/>
          </a:xfrm>
        </p:grpSpPr>
        <p:pic>
          <p:nvPicPr>
            <p:cNvPr id="161" name="3_3-replace-hera.pdf"/>
            <p:cNvPicPr>
              <a:picLocks noChangeAspect="1"/>
            </p:cNvPicPr>
            <p:nvPr/>
          </p:nvPicPr>
          <p:blipFill>
            <a:blip r:embed="rId2">
              <a:extLst/>
            </a:blip>
            <a:stretch>
              <a:fillRect/>
            </a:stretch>
          </p:blipFill>
          <p:spPr>
            <a:xfrm>
              <a:off x="67073" y="853503"/>
              <a:ext cx="3588641" cy="3417678"/>
            </a:xfrm>
            <a:prstGeom prst="rect">
              <a:avLst/>
            </a:prstGeom>
            <a:ln w="12700" cap="flat">
              <a:noFill/>
              <a:round/>
            </a:ln>
            <a:effectLst/>
          </p:spPr>
        </p:pic>
        <p:sp>
          <p:nvSpPr>
            <p:cNvPr id="162" name="Shape 162"/>
            <p:cNvSpPr/>
            <p:nvPr/>
          </p:nvSpPr>
          <p:spPr>
            <a:xfrm>
              <a:off x="0" y="0"/>
              <a:ext cx="4220363" cy="7528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marL="0" marR="41275" indent="0">
                <a:spcBef>
                  <a:spcPts val="400"/>
                </a:spcBef>
                <a:defRPr sz="2200">
                  <a:solidFill>
                    <a:srgbClr val="FF2600"/>
                  </a:solidFill>
                </a:defRPr>
              </a:pPr>
              <a:r>
                <a:t>Is the proton a runaway popcorn machine at high energies ?</a:t>
              </a:r>
            </a:p>
          </p:txBody>
        </p:sp>
      </p:grpSp>
      <p:grpSp>
        <p:nvGrpSpPr>
          <p:cNvPr id="166" name="Group 166"/>
          <p:cNvGrpSpPr/>
          <p:nvPr/>
        </p:nvGrpSpPr>
        <p:grpSpPr>
          <a:xfrm>
            <a:off x="37394" y="911779"/>
            <a:ext cx="4591145" cy="3531022"/>
            <a:chOff x="439081" y="201984"/>
            <a:chExt cx="4591143" cy="3531021"/>
          </a:xfrm>
        </p:grpSpPr>
        <p:pic>
          <p:nvPicPr>
            <p:cNvPr id="164" name="anim2.pdf"/>
            <p:cNvPicPr>
              <a:picLocks noChangeAspect="1"/>
            </p:cNvPicPr>
            <p:nvPr/>
          </p:nvPicPr>
          <p:blipFill>
            <a:blip r:embed="rId3">
              <a:extLst/>
            </a:blip>
            <a:srcRect l="8180" t="12535" r="6287" b="15328"/>
            <a:stretch>
              <a:fillRect/>
            </a:stretch>
          </p:blipFill>
          <p:spPr>
            <a:xfrm>
              <a:off x="439081" y="201984"/>
              <a:ext cx="4591144" cy="3531023"/>
            </a:xfrm>
            <a:prstGeom prst="rect">
              <a:avLst/>
            </a:prstGeom>
            <a:ln w="12700" cap="flat">
              <a:noFill/>
              <a:round/>
            </a:ln>
            <a:effectLst/>
          </p:spPr>
        </p:pic>
        <p:sp>
          <p:nvSpPr>
            <p:cNvPr id="165" name="Shape 165"/>
            <p:cNvSpPr/>
            <p:nvPr/>
          </p:nvSpPr>
          <p:spPr>
            <a:xfrm>
              <a:off x="2766210" y="1035194"/>
              <a:ext cx="1100683" cy="10046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800"/>
              </a:pPr>
              <a:r>
                <a:t>pQCD </a:t>
              </a:r>
            </a:p>
            <a:p>
              <a:pPr>
                <a:defRPr sz="1800"/>
              </a:pPr>
              <a:r>
                <a:t>evolution </a:t>
              </a:r>
            </a:p>
            <a:p>
              <a:pPr>
                <a:defRPr sz="1800"/>
              </a:pPr>
              <a:r>
                <a:t>equation</a:t>
              </a:r>
            </a:p>
          </p:txBody>
        </p:sp>
      </p:grpSp>
      <p:sp>
        <p:nvSpPr>
          <p:cNvPr id="167" name="Shape 167"/>
          <p:cNvSpPr/>
          <p:nvPr/>
        </p:nvSpPr>
        <p:spPr>
          <a:xfrm>
            <a:off x="382391" y="5161443"/>
            <a:ext cx="8337943" cy="1525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41275" marR="41275" indent="0">
              <a:spcBef>
                <a:spcPts val="400"/>
              </a:spcBef>
            </a:pPr>
            <a:r>
              <a:rPr>
                <a:solidFill>
                  <a:srgbClr val="021EAA"/>
                </a:solidFill>
              </a:rPr>
              <a:t>New Approach: Non-Linear Evolution</a:t>
            </a:r>
            <a:endParaRPr>
              <a:solidFill>
                <a:srgbClr val="021EAA"/>
              </a:solidFill>
            </a:endParaRPr>
          </a:p>
          <a:p>
            <a:pPr lvl="2" marL="342900" marR="41275" indent="-254000">
              <a:spcBef>
                <a:spcPts val="100"/>
              </a:spcBef>
              <a:buClr>
                <a:srgbClr val="FF2600"/>
              </a:buClr>
              <a:buSzPct val="150000"/>
              <a:buChar char="•"/>
              <a:defRPr sz="2200"/>
            </a:pPr>
            <a:r>
              <a:t>New evolution equations at  low-x &amp; low to moderate Q</a:t>
            </a:r>
            <a:r>
              <a:rPr baseline="31999"/>
              <a:t>2</a:t>
            </a:r>
            <a:endParaRPr baseline="31999"/>
          </a:p>
          <a:p>
            <a:pPr lvl="2" marL="342900" marR="41275" indent="-254000">
              <a:spcBef>
                <a:spcPts val="100"/>
              </a:spcBef>
              <a:buClr>
                <a:srgbClr val="FF2600"/>
              </a:buClr>
              <a:buSzPct val="150000"/>
              <a:buChar char="•"/>
              <a:defRPr sz="2200"/>
            </a:pPr>
            <a:r>
              <a:rPr>
                <a:solidFill>
                  <a:srgbClr val="FF2600"/>
                </a:solidFill>
              </a:rPr>
              <a:t>Saturation</a:t>
            </a:r>
            <a:r>
              <a:t> of gluon densities characterized by scale </a:t>
            </a:r>
            <a:r>
              <a:rPr>
                <a:uFill>
                  <a:solidFill>
                    <a:srgbClr val="FF2600"/>
                  </a:solidFill>
                </a:uFill>
              </a:rPr>
              <a:t>Q</a:t>
            </a:r>
            <a:r>
              <a:rPr baseline="-23272">
                <a:uFill>
                  <a:solidFill>
                    <a:srgbClr val="FF2600"/>
                  </a:solidFill>
                </a:uFill>
              </a:rPr>
              <a:t>s</a:t>
            </a:r>
            <a:r>
              <a:rPr>
                <a:uFill>
                  <a:solidFill>
                    <a:srgbClr val="FF2600"/>
                  </a:solidFill>
                </a:uFill>
              </a:rPr>
              <a:t>(x)</a:t>
            </a:r>
            <a:endParaRPr>
              <a:uFill>
                <a:solidFill>
                  <a:srgbClr val="FF2600"/>
                </a:solidFill>
              </a:uFill>
            </a:endParaRPr>
          </a:p>
          <a:p>
            <a:pPr lvl="2" marL="342900" marR="41275" indent="-254000">
              <a:spcBef>
                <a:spcPts val="100"/>
              </a:spcBef>
              <a:buClr>
                <a:srgbClr val="FF2600"/>
              </a:buClr>
              <a:buSzPct val="150000"/>
              <a:buChar char="•"/>
              <a:defRPr sz="2200"/>
            </a:pPr>
            <a:r>
              <a:t>Wave function is </a:t>
            </a:r>
            <a:r>
              <a:rPr>
                <a:solidFill>
                  <a:srgbClr val="FF2600"/>
                </a:solidFill>
              </a:rPr>
              <a:t>Color Glass Condensate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163"/>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66"/>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1"/>
      <p:bldP build="whole" bldLvl="1" animBg="1" rev="0" advAuto="0" spid="166" grpId="2"/>
      <p:bldP build="whole" bldLvl="1" animBg="1" rev="0" advAuto="0" spid="167"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170" name="Shape 170"/>
          <p:cNvSpPr/>
          <p:nvPr>
            <p:ph type="title"/>
          </p:nvPr>
        </p:nvSpPr>
        <p:spPr>
          <a:xfrm>
            <a:off x="85725" y="6350"/>
            <a:ext cx="8931275" cy="717550"/>
          </a:xfrm>
          <a:prstGeom prst="rect">
            <a:avLst/>
          </a:prstGeom>
        </p:spPr>
        <p:txBody>
          <a:bodyPr/>
          <a:lstStyle/>
          <a:p>
            <a:pPr/>
            <a:r>
              <a:t>Key Topic in eA: Gluon Saturation (II)</a:t>
            </a:r>
          </a:p>
        </p:txBody>
      </p:sp>
      <p:sp>
        <p:nvSpPr>
          <p:cNvPr id="171" name="Shape 171"/>
          <p:cNvSpPr/>
          <p:nvPr>
            <p:ph type="sldNum" sz="quarter" idx="2"/>
          </p:nvPr>
        </p:nvSpPr>
        <p:spPr>
          <a:xfrm>
            <a:off x="8738728" y="6553200"/>
            <a:ext cx="312069"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2" name="Qs.pdf"/>
          <p:cNvPicPr>
            <a:picLocks noChangeAspect="1"/>
          </p:cNvPicPr>
          <p:nvPr/>
        </p:nvPicPr>
        <p:blipFill>
          <a:blip r:embed="rId2">
            <a:extLst/>
          </a:blip>
          <a:srcRect l="0" t="10982" r="50265" b="1441"/>
          <a:stretch>
            <a:fillRect/>
          </a:stretch>
        </p:blipFill>
        <p:spPr>
          <a:xfrm>
            <a:off x="289050" y="811732"/>
            <a:ext cx="4143517" cy="4194944"/>
          </a:xfrm>
          <a:prstGeom prst="rect">
            <a:avLst/>
          </a:prstGeom>
          <a:ln w="12700"/>
        </p:spPr>
      </p:pic>
      <p:sp>
        <p:nvSpPr>
          <p:cNvPr id="173" name="Shape 173"/>
          <p:cNvSpPr/>
          <p:nvPr/>
        </p:nvSpPr>
        <p:spPr>
          <a:xfrm>
            <a:off x="4829175" y="4927943"/>
            <a:ext cx="4143376" cy="15749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0329D6"/>
              </a:buClr>
              <a:buFont typeface="Times New Roman"/>
            </a:pPr>
            <a:r>
              <a:rPr>
                <a:solidFill>
                  <a:srgbClr val="021EAA"/>
                </a:solidFill>
                <a:uFill>
                  <a:solidFill>
                    <a:srgbClr val="0329D6"/>
                  </a:solidFill>
                </a:uFill>
              </a:rPr>
              <a:t>Enhancement of </a:t>
            </a:r>
            <a:r>
              <a:rPr i="1">
                <a:solidFill>
                  <a:srgbClr val="021EAA"/>
                </a:solidFill>
                <a:uFill>
                  <a:solidFill>
                    <a:srgbClr val="0329D6"/>
                  </a:solidFill>
                </a:uFill>
              </a:rPr>
              <a:t>Q</a:t>
            </a:r>
            <a:r>
              <a:rPr baseline="-25000" i="1">
                <a:solidFill>
                  <a:srgbClr val="021EAA"/>
                </a:solidFill>
                <a:uFill>
                  <a:solidFill>
                    <a:srgbClr val="0329D6"/>
                  </a:solidFill>
                </a:uFill>
              </a:rPr>
              <a:t>S</a:t>
            </a:r>
            <a:r>
              <a:rPr>
                <a:solidFill>
                  <a:srgbClr val="021EAA"/>
                </a:solidFill>
                <a:uFill>
                  <a:solidFill>
                    <a:srgbClr val="0329D6"/>
                  </a:solidFill>
                </a:uFill>
              </a:rPr>
              <a:t> with A</a:t>
            </a:r>
            <a:r>
              <a:rPr>
                <a:solidFill>
                  <a:srgbClr val="021EAA"/>
                </a:solidFill>
                <a:latin typeface="Symbol"/>
                <a:ea typeface="Symbol"/>
                <a:cs typeface="Symbol"/>
                <a:sym typeface="Symbol"/>
              </a:rPr>
              <a:t>:</a:t>
            </a:r>
            <a:r>
              <a:rPr>
                <a:solidFill>
                  <a:srgbClr val="021EAA"/>
                </a:solidFill>
                <a:latin typeface="Times New Roman"/>
                <a:ea typeface="Times New Roman"/>
                <a:cs typeface="Times New Roman"/>
                <a:sym typeface="Times New Roman"/>
              </a:rPr>
              <a:t> </a:t>
            </a:r>
            <a:r>
              <a:t>saturation regime reached at significantly lower energy in nuclei (and lower cost)</a:t>
            </a:r>
          </a:p>
        </p:txBody>
      </p:sp>
      <p:pic>
        <p:nvPicPr>
          <p:cNvPr id="174" name="image.pdf"/>
          <p:cNvPicPr>
            <a:picLocks noChangeAspect="1"/>
          </p:cNvPicPr>
          <p:nvPr/>
        </p:nvPicPr>
        <p:blipFill>
          <a:blip r:embed="rId3">
            <a:extLst/>
          </a:blip>
          <a:stretch>
            <a:fillRect/>
          </a:stretch>
        </p:blipFill>
        <p:spPr>
          <a:xfrm>
            <a:off x="1759474" y="5198619"/>
            <a:ext cx="2857501" cy="1033565"/>
          </a:xfrm>
          <a:prstGeom prst="rect">
            <a:avLst/>
          </a:prstGeom>
          <a:ln w="12700">
            <a:miter lim="400000"/>
          </a:ln>
        </p:spPr>
      </p:pic>
      <p:pic>
        <p:nvPicPr>
          <p:cNvPr id="175" name="Untitled-1.png"/>
          <p:cNvPicPr>
            <a:picLocks noChangeAspect="0"/>
          </p:cNvPicPr>
          <p:nvPr/>
        </p:nvPicPr>
        <p:blipFill>
          <a:blip r:embed="rId4">
            <a:extLst/>
          </a:blip>
          <a:stretch>
            <a:fillRect/>
          </a:stretch>
        </p:blipFill>
        <p:spPr>
          <a:xfrm>
            <a:off x="188373" y="4945786"/>
            <a:ext cx="1358901" cy="1765301"/>
          </a:xfrm>
          <a:prstGeom prst="rect">
            <a:avLst/>
          </a:prstGeom>
          <a:ln w="12700">
            <a:miter lim="400000"/>
          </a:ln>
        </p:spPr>
      </p:pic>
      <p:pic>
        <p:nvPicPr>
          <p:cNvPr id="176" name="QxA.pdf"/>
          <p:cNvPicPr>
            <a:picLocks noChangeAspect="1"/>
          </p:cNvPicPr>
          <p:nvPr/>
        </p:nvPicPr>
        <p:blipFill>
          <a:blip r:embed="rId5">
            <a:extLst/>
          </a:blip>
          <a:stretch>
            <a:fillRect/>
          </a:stretch>
        </p:blipFill>
        <p:spPr>
          <a:xfrm>
            <a:off x="4536246" y="896470"/>
            <a:ext cx="4413013" cy="3981134"/>
          </a:xfrm>
          <a:prstGeom prst="rect">
            <a:avLst/>
          </a:prstGeom>
          <a:ln w="12700"/>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179" name="Shape 179"/>
          <p:cNvSpPr/>
          <p:nvPr>
            <p:ph type="title"/>
          </p:nvPr>
        </p:nvSpPr>
        <p:spPr>
          <a:prstGeom prst="rect">
            <a:avLst/>
          </a:prstGeom>
        </p:spPr>
        <p:txBody>
          <a:bodyPr/>
          <a:lstStyle/>
          <a:p>
            <a:pPr/>
            <a:r>
              <a:t>Driving Fundamental Questions in eA</a:t>
            </a:r>
          </a:p>
        </p:txBody>
      </p:sp>
      <p:sp>
        <p:nvSpPr>
          <p:cNvPr id="180" name="Shape 180"/>
          <p:cNvSpPr/>
          <p:nvPr>
            <p:ph type="body" idx="1"/>
          </p:nvPr>
        </p:nvSpPr>
        <p:spPr>
          <a:xfrm>
            <a:off x="324209" y="1674388"/>
            <a:ext cx="6633411" cy="4449343"/>
          </a:xfrm>
          <a:prstGeom prst="rect">
            <a:avLst/>
          </a:prstGeom>
        </p:spPr>
        <p:txBody>
          <a:bodyPr/>
          <a:lstStyle/>
          <a:p>
            <a:pPr>
              <a:spcBef>
                <a:spcPts val="900"/>
              </a:spcBef>
              <a:defRPr sz="2400"/>
            </a:pPr>
            <a:r>
              <a:t>What is the fundamental quark-gluon structure of atomic nuclei?</a:t>
            </a:r>
          </a:p>
          <a:p>
            <a:pPr>
              <a:spcBef>
                <a:spcPts val="900"/>
              </a:spcBef>
              <a:defRPr sz="2400">
                <a:solidFill>
                  <a:srgbClr val="021EAA"/>
                </a:solidFill>
              </a:defRPr>
            </a:pPr>
            <a:r>
              <a:t>Can we experimentally find and explore a novel universal regime of strongly correlated QCD dynamics? </a:t>
            </a:r>
          </a:p>
          <a:p>
            <a:pPr>
              <a:spcBef>
                <a:spcPts val="900"/>
              </a:spcBef>
              <a:defRPr sz="2400"/>
            </a:pPr>
            <a:r>
              <a:t>What is the role of saturated strong gluon fields, and what are the degrees of freedom in this strongly interacting regime?</a:t>
            </a:r>
          </a:p>
          <a:p>
            <a:pPr>
              <a:spcBef>
                <a:spcPts val="900"/>
              </a:spcBef>
              <a:defRPr sz="2400">
                <a:solidFill>
                  <a:srgbClr val="021EAA"/>
                </a:solidFill>
              </a:defRPr>
            </a:pPr>
            <a:r>
              <a:t>Can the nuclear color filter provide novel insight into propagation, attenuation and hadronization of colored probes?</a:t>
            </a:r>
          </a:p>
        </p:txBody>
      </p:sp>
      <p:sp>
        <p:nvSpPr>
          <p:cNvPr id="181" name="Shape 181"/>
          <p:cNvSpPr/>
          <p:nvPr>
            <p:ph type="sldNum" sz="quarter" idx="2"/>
          </p:nvPr>
        </p:nvSpPr>
        <p:spPr>
          <a:xfrm>
            <a:off x="8788170" y="6556108"/>
            <a:ext cx="213185"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2" name="Shape 182"/>
          <p:cNvSpPr/>
          <p:nvPr/>
        </p:nvSpPr>
        <p:spPr>
          <a:xfrm>
            <a:off x="7277881" y="716648"/>
            <a:ext cx="1646347" cy="8028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941751"/>
                </a:solidFill>
              </a:defRPr>
            </a:pPr>
            <a:r>
              <a:t>Nucleus</a:t>
            </a:r>
          </a:p>
          <a:p>
            <a:pPr>
              <a:defRPr b="1">
                <a:solidFill>
                  <a:srgbClr val="941751"/>
                </a:solidFill>
              </a:defRPr>
            </a:pPr>
            <a:r>
              <a:t>serves as:</a:t>
            </a:r>
          </a:p>
        </p:txBody>
      </p:sp>
      <p:sp>
        <p:nvSpPr>
          <p:cNvPr id="183" name="Shape 183"/>
          <p:cNvSpPr/>
          <p:nvPr/>
        </p:nvSpPr>
        <p:spPr>
          <a:xfrm>
            <a:off x="7277881" y="5200494"/>
            <a:ext cx="1425487"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0056D6"/>
                </a:solidFill>
              </a:defRPr>
            </a:lvl1pPr>
          </a:lstStyle>
          <a:p>
            <a:pPr/>
            <a:r>
              <a:t>Analyzer</a:t>
            </a:r>
          </a:p>
        </p:txBody>
      </p:sp>
      <p:sp>
        <p:nvSpPr>
          <p:cNvPr id="184" name="Shape 184"/>
          <p:cNvSpPr/>
          <p:nvPr/>
        </p:nvSpPr>
        <p:spPr>
          <a:xfrm>
            <a:off x="7277881" y="3483858"/>
            <a:ext cx="1475939"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0056D6"/>
                </a:solidFill>
              </a:defRPr>
            </a:lvl1pPr>
          </a:lstStyle>
          <a:p>
            <a:pPr/>
            <a:r>
              <a:t>Amplifier</a:t>
            </a:r>
          </a:p>
        </p:txBody>
      </p:sp>
      <p:sp>
        <p:nvSpPr>
          <p:cNvPr id="185" name="Shape 185"/>
          <p:cNvSpPr/>
          <p:nvPr/>
        </p:nvSpPr>
        <p:spPr>
          <a:xfrm flipH="1">
            <a:off x="6454963" y="2328619"/>
            <a:ext cx="842204" cy="25469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40000"/>
              </a:lnSpc>
              <a:defRPr sz="2800"/>
            </a:pPr>
          </a:p>
          <a:p>
            <a:pPr>
              <a:lnSpc>
                <a:spcPct val="40000"/>
              </a:lnSpc>
              <a:defRPr sz="2800"/>
            </a:pPr>
            <a:r>
              <a:t>⎧</a:t>
            </a:r>
          </a:p>
          <a:p>
            <a:pPr>
              <a:lnSpc>
                <a:spcPct val="40000"/>
              </a:lnSpc>
              <a:defRPr sz="2800"/>
            </a:pPr>
            <a:r>
              <a:t>⎪⎪⎨</a:t>
            </a:r>
          </a:p>
          <a:p>
            <a:pPr>
              <a:lnSpc>
                <a:spcPct val="40000"/>
              </a:lnSpc>
              <a:defRPr sz="2800"/>
            </a:pPr>
            <a:r>
              <a:t>⎪⎪⎩</a:t>
            </a:r>
          </a:p>
        </p:txBody>
      </p:sp>
      <p:sp>
        <p:nvSpPr>
          <p:cNvPr id="186" name="Shape 186"/>
          <p:cNvSpPr/>
          <p:nvPr/>
        </p:nvSpPr>
        <p:spPr>
          <a:xfrm flipH="1">
            <a:off x="6454963" y="4450038"/>
            <a:ext cx="842204" cy="1906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40000"/>
              </a:lnSpc>
              <a:defRPr sz="2800"/>
            </a:pPr>
          </a:p>
          <a:p>
            <a:pPr>
              <a:lnSpc>
                <a:spcPct val="40000"/>
              </a:lnSpc>
              <a:defRPr sz="2800"/>
            </a:pPr>
            <a:r>
              <a:t>⎧</a:t>
            </a:r>
          </a:p>
          <a:p>
            <a:pPr>
              <a:lnSpc>
                <a:spcPct val="40000"/>
              </a:lnSpc>
              <a:defRPr sz="2800"/>
            </a:pPr>
            <a:r>
              <a:t>⎪⎨</a:t>
            </a:r>
          </a:p>
          <a:p>
            <a:pPr>
              <a:lnSpc>
                <a:spcPct val="40000"/>
              </a:lnSpc>
              <a:defRPr sz="2800"/>
            </a:pPr>
            <a:r>
              <a:t>⎪⎩</a:t>
            </a:r>
          </a:p>
        </p:txBody>
      </p:sp>
      <p:sp>
        <p:nvSpPr>
          <p:cNvPr id="187" name="Shape 187"/>
          <p:cNvSpPr/>
          <p:nvPr/>
        </p:nvSpPr>
        <p:spPr>
          <a:xfrm flipH="1">
            <a:off x="6784771" y="1593187"/>
            <a:ext cx="498889" cy="1097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40000"/>
              </a:lnSpc>
              <a:defRPr sz="2800"/>
            </a:pPr>
            <a:r>
              <a:t>⎧</a:t>
            </a:r>
          </a:p>
          <a:p>
            <a:pPr>
              <a:lnSpc>
                <a:spcPct val="40000"/>
              </a:lnSpc>
              <a:defRPr sz="2800"/>
            </a:pPr>
            <a:r>
              <a:t>⎨</a:t>
            </a:r>
          </a:p>
          <a:p>
            <a:pPr>
              <a:lnSpc>
                <a:spcPct val="40000"/>
              </a:lnSpc>
              <a:defRPr sz="2800"/>
            </a:pPr>
            <a:r>
              <a:t>⎩</a:t>
            </a:r>
          </a:p>
        </p:txBody>
      </p:sp>
      <p:sp>
        <p:nvSpPr>
          <p:cNvPr id="188" name="Shape 188"/>
          <p:cNvSpPr/>
          <p:nvPr/>
        </p:nvSpPr>
        <p:spPr>
          <a:xfrm>
            <a:off x="7277881" y="1678817"/>
            <a:ext cx="1560474"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0056D6"/>
                </a:solidFill>
              </a:defRPr>
            </a:pPr>
            <a:r>
              <a:t>Object of</a:t>
            </a:r>
          </a:p>
          <a:p>
            <a:pPr>
              <a:defRPr b="1">
                <a:solidFill>
                  <a:srgbClr val="0056D6"/>
                </a:solidFill>
              </a:defRPr>
            </a:pPr>
            <a:r>
              <a:t>Interest</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nvSpPr>
        <p:spPr>
          <a:xfrm>
            <a:off x="152400" y="685800"/>
            <a:ext cx="8839200" cy="1588"/>
          </a:xfrm>
          <a:prstGeom prst="line">
            <a:avLst/>
          </a:prstGeom>
          <a:ln w="38100">
            <a:solidFill>
              <a:srgbClr val="021EAA"/>
            </a:solidFill>
          </a:ln>
        </p:spPr>
        <p:txBody>
          <a:bodyPr lIns="0" tIns="0" rIns="0" bIns="0"/>
          <a:lstStyle/>
          <a:p>
            <a:pPr marL="0" marR="0" defTabSz="457200">
              <a:defRPr sz="1200">
                <a:uFillTx/>
                <a:latin typeface="Helvetica"/>
                <a:ea typeface="Helvetica"/>
                <a:cs typeface="Helvetica"/>
                <a:sym typeface="Helvetica"/>
              </a:defRPr>
            </a:pPr>
          </a:p>
        </p:txBody>
      </p:sp>
      <p:sp>
        <p:nvSpPr>
          <p:cNvPr id="191" name="Shape 191"/>
          <p:cNvSpPr/>
          <p:nvPr>
            <p:ph type="title"/>
          </p:nvPr>
        </p:nvSpPr>
        <p:spPr>
          <a:xfrm>
            <a:off x="106362" y="31948"/>
            <a:ext cx="8931276" cy="674490"/>
          </a:xfrm>
          <a:prstGeom prst="rect">
            <a:avLst/>
          </a:prstGeom>
        </p:spPr>
        <p:txBody>
          <a:bodyPr/>
          <a:lstStyle/>
          <a:p>
            <a:pPr/>
            <a:r>
              <a:t>Requirements: √s and Polarization</a:t>
            </a:r>
          </a:p>
        </p:txBody>
      </p:sp>
      <p:sp>
        <p:nvSpPr>
          <p:cNvPr id="192" name="Shape 192"/>
          <p:cNvSpPr/>
          <p:nvPr>
            <p:ph type="body" sz="half" idx="1"/>
          </p:nvPr>
        </p:nvSpPr>
        <p:spPr>
          <a:xfrm>
            <a:off x="430040" y="5242902"/>
            <a:ext cx="8519664" cy="1473338"/>
          </a:xfrm>
          <a:prstGeom prst="rect">
            <a:avLst/>
          </a:prstGeom>
        </p:spPr>
        <p:txBody>
          <a:bodyPr/>
          <a:lstStyle/>
          <a:p>
            <a:pPr marL="288636" indent="-288636">
              <a:spcBef>
                <a:spcPts val="200"/>
              </a:spcBef>
              <a:defRPr sz="2000"/>
            </a:pPr>
            <a:r>
              <a:t>Need to reach low-x where gluons dominate (∆G,  ∆Σ range!)</a:t>
            </a:r>
          </a:p>
          <a:p>
            <a:pPr marL="288636" indent="-288636">
              <a:spcBef>
                <a:spcPts val="200"/>
              </a:spcBef>
              <a:defRPr sz="2000"/>
            </a:pPr>
            <a:r>
              <a:t>Flexible energies (see also structure functions later)</a:t>
            </a:r>
          </a:p>
          <a:p>
            <a:pPr marL="288636" indent="-288636">
              <a:spcBef>
                <a:spcPts val="200"/>
              </a:spcBef>
              <a:defRPr sz="2000"/>
            </a:pPr>
            <a:r>
              <a:t>Need sufficient lever arm in Q</a:t>
            </a:r>
            <a:r>
              <a:rPr baseline="31999"/>
              <a:t>2</a:t>
            </a:r>
            <a:r>
              <a:t> at </a:t>
            </a:r>
            <a:r>
              <a:rPr b="1"/>
              <a:t>fixed</a:t>
            </a:r>
            <a:r>
              <a:t> x  (evolution eq. along Q</a:t>
            </a:r>
            <a:r>
              <a:rPr baseline="31999"/>
              <a:t>2</a:t>
            </a:r>
            <a:r>
              <a:t> or x)</a:t>
            </a:r>
          </a:p>
          <a:p>
            <a:pPr marL="288636" indent="-288636">
              <a:spcBef>
                <a:spcPts val="200"/>
              </a:spcBef>
              <a:defRPr sz="2000"/>
            </a:pPr>
            <a:r>
              <a:t>Electrons and protons/light nuclei (p, He</a:t>
            </a:r>
            <a:r>
              <a:rPr baseline="31999"/>
              <a:t>3</a:t>
            </a:r>
            <a:r>
              <a:t> or D) highly polarized (70%)</a:t>
            </a:r>
          </a:p>
        </p:txBody>
      </p:sp>
      <p:sp>
        <p:nvSpPr>
          <p:cNvPr id="193" name="Shape 193"/>
          <p:cNvSpPr/>
          <p:nvPr>
            <p:ph type="sldNum" sz="quarter" idx="2"/>
          </p:nvPr>
        </p:nvSpPr>
        <p:spPr>
          <a:xfrm>
            <a:off x="8788170" y="6556108"/>
            <a:ext cx="213185"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4" name="NEWx-q2-polccdis.new.eps.pdf"/>
          <p:cNvPicPr>
            <a:picLocks noChangeAspect="1"/>
          </p:cNvPicPr>
          <p:nvPr/>
        </p:nvPicPr>
        <p:blipFill>
          <a:blip r:embed="rId3">
            <a:extLst/>
          </a:blip>
          <a:srcRect l="871" t="0" r="0" b="0"/>
          <a:stretch>
            <a:fillRect/>
          </a:stretch>
        </p:blipFill>
        <p:spPr>
          <a:xfrm>
            <a:off x="751860" y="821407"/>
            <a:ext cx="6243005" cy="4450734"/>
          </a:xfrm>
          <a:prstGeom prst="rect">
            <a:avLst/>
          </a:prstGeom>
          <a:ln w="12700"/>
        </p:spPr>
      </p:pic>
      <p:sp>
        <p:nvSpPr>
          <p:cNvPr id="195" name="Shape 195"/>
          <p:cNvSpPr/>
          <p:nvPr/>
        </p:nvSpPr>
        <p:spPr>
          <a:xfrm>
            <a:off x="7201957" y="721448"/>
            <a:ext cx="1561218" cy="8293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polarized </a:t>
            </a:r>
          </a:p>
          <a:p>
            <a:pPr/>
            <a:r>
              <a:rPr i="1"/>
              <a:t>ep, </a:t>
            </a:r>
            <a:r>
              <a:rPr>
                <a:latin typeface="Symbol"/>
                <a:ea typeface="Symbol"/>
                <a:cs typeface="Symbol"/>
                <a:sym typeface="Symbol"/>
              </a:rPr>
              <a:t>μ</a:t>
            </a:r>
            <a:r>
              <a:rPr i="1"/>
              <a:t>p</a:t>
            </a:r>
            <a:r>
              <a:t>, </a:t>
            </a:r>
            <a:r>
              <a:rPr i="1"/>
              <a:t>pp</a:t>
            </a:r>
          </a:p>
        </p:txBody>
      </p:sp>
      <p:sp>
        <p:nvSpPr>
          <p:cNvPr id="196" name="Shape 196"/>
          <p:cNvSpPr/>
          <p:nvPr/>
        </p:nvSpPr>
        <p:spPr>
          <a:xfrm flipV="1">
            <a:off x="1752433" y="4606131"/>
            <a:ext cx="2329475" cy="1"/>
          </a:xfrm>
          <a:prstGeom prst="line">
            <a:avLst/>
          </a:prstGeom>
          <a:ln w="50800">
            <a:solidFill>
              <a:srgbClr val="E32400"/>
            </a:solidFill>
            <a:headEnd type="stealth"/>
          </a:ln>
        </p:spPr>
        <p:txBody>
          <a:bodyPr lIns="0" tIns="0" rIns="0" bIns="0"/>
          <a:lstStyle/>
          <a:p>
            <a:pPr marL="0" marR="0" defTabSz="457200">
              <a:defRPr sz="1200">
                <a:uFillTx/>
                <a:latin typeface="Helvetica"/>
                <a:ea typeface="Helvetica"/>
                <a:cs typeface="Helvetica"/>
                <a:sym typeface="Helvetica"/>
              </a:defRPr>
            </a:pPr>
          </a:p>
        </p:txBody>
      </p:sp>
      <p:sp>
        <p:nvSpPr>
          <p:cNvPr id="197" name="Shape 197"/>
          <p:cNvSpPr/>
          <p:nvPr/>
        </p:nvSpPr>
        <p:spPr>
          <a:xfrm>
            <a:off x="4100560" y="2962688"/>
            <a:ext cx="1" cy="1601925"/>
          </a:xfrm>
          <a:prstGeom prst="line">
            <a:avLst/>
          </a:prstGeom>
          <a:ln w="50800">
            <a:solidFill>
              <a:srgbClr val="002E7A"/>
            </a:solidFill>
            <a:headEnd type="stealth"/>
          </a:ln>
        </p:spPr>
        <p:txBody>
          <a:bodyPr lIns="0" tIns="0" rIns="0" bIns="0"/>
          <a:lstStyle/>
          <a:p>
            <a:pPr marL="0" marR="0" defTabSz="457200">
              <a:defRPr sz="1200">
                <a:uFillTx/>
                <a:latin typeface="Helvetica"/>
                <a:ea typeface="Helvetica"/>
                <a:cs typeface="Helvetica"/>
                <a:sym typeface="Helvetica"/>
              </a:defRPr>
            </a:pPr>
          </a:p>
        </p:txBody>
      </p:sp>
      <p:pic>
        <p:nvPicPr>
          <p:cNvPr id="198" name="droppedImage.pdf"/>
          <p:cNvPicPr>
            <a:picLocks noChangeAspect="1"/>
          </p:cNvPicPr>
          <p:nvPr/>
        </p:nvPicPr>
        <p:blipFill>
          <a:blip r:embed="rId4">
            <a:extLst/>
          </a:blip>
          <a:stretch>
            <a:fillRect/>
          </a:stretch>
        </p:blipFill>
        <p:spPr>
          <a:xfrm>
            <a:off x="7186906" y="4240119"/>
            <a:ext cx="1642120" cy="331742"/>
          </a:xfrm>
          <a:prstGeom prst="rect">
            <a:avLst/>
          </a:prstGeom>
          <a:ln w="12700"/>
        </p:spPr>
      </p:pic>
      <p:grpSp>
        <p:nvGrpSpPr>
          <p:cNvPr id="203" name="Group 203"/>
          <p:cNvGrpSpPr/>
          <p:nvPr/>
        </p:nvGrpSpPr>
        <p:grpSpPr>
          <a:xfrm>
            <a:off x="1558131" y="1058068"/>
            <a:ext cx="3522327" cy="1876413"/>
            <a:chOff x="0" y="0"/>
            <a:chExt cx="3522326" cy="1876412"/>
          </a:xfrm>
        </p:grpSpPr>
        <p:grpSp>
          <p:nvGrpSpPr>
            <p:cNvPr id="201" name="Group 201"/>
            <p:cNvGrpSpPr/>
            <p:nvPr/>
          </p:nvGrpSpPr>
          <p:grpSpPr>
            <a:xfrm>
              <a:off x="0" y="0"/>
              <a:ext cx="3522326" cy="1876413"/>
              <a:chOff x="0" y="0"/>
              <a:chExt cx="3522325" cy="1876412"/>
            </a:xfrm>
          </p:grpSpPr>
          <p:sp>
            <p:nvSpPr>
              <p:cNvPr id="199" name="Shape 199"/>
              <p:cNvSpPr/>
              <p:nvPr/>
            </p:nvSpPr>
            <p:spPr>
              <a:xfrm rot="14110995">
                <a:off x="2697967" y="1138453"/>
                <a:ext cx="768365" cy="537957"/>
              </a:xfrm>
              <a:prstGeom prst="rightArrow">
                <a:avLst>
                  <a:gd name="adj1" fmla="val 47468"/>
                  <a:gd name="adj2" fmla="val 77348"/>
                </a:avLst>
              </a:prstGeom>
              <a:solidFill>
                <a:srgbClr val="00D2A9"/>
              </a:solidFill>
              <a:ln w="12700" cap="flat">
                <a:solidFill>
                  <a:srgbClr val="000000"/>
                </a:solidFill>
                <a:prstDash val="solid"/>
                <a:round/>
              </a:ln>
              <a:effectLst/>
            </p:spPr>
            <p:txBody>
              <a:bodyPr wrap="square" lIns="50800" tIns="50800" rIns="50800" bIns="50800" numCol="1" anchor="ctr">
                <a:noAutofit/>
              </a:bodyPr>
              <a:lstStyle/>
              <a:p>
                <a:pPr>
                  <a:defRPr>
                    <a:latin typeface="Times New Roman"/>
                    <a:ea typeface="Times New Roman"/>
                    <a:cs typeface="Times New Roman"/>
                    <a:sym typeface="Times New Roman"/>
                  </a:defRPr>
                </a:pPr>
              </a:p>
            </p:txBody>
          </p:sp>
          <p:sp>
            <p:nvSpPr>
              <p:cNvPr id="200" name="Shape 200"/>
              <p:cNvSpPr/>
              <p:nvPr/>
            </p:nvSpPr>
            <p:spPr>
              <a:xfrm>
                <a:off x="0" y="0"/>
                <a:ext cx="2833100" cy="137121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a:latin typeface="Times New Roman"/>
                    <a:ea typeface="Times New Roman"/>
                    <a:cs typeface="Times New Roman"/>
                    <a:sym typeface="Times New Roman"/>
                  </a:defRPr>
                </a:pPr>
              </a:p>
            </p:txBody>
          </p:sp>
        </p:grpSp>
        <p:pic>
          <p:nvPicPr>
            <p:cNvPr id="202" name="pasted-image.pdf"/>
            <p:cNvPicPr>
              <a:picLocks noChangeAspect="1"/>
            </p:cNvPicPr>
            <p:nvPr/>
          </p:nvPicPr>
          <p:blipFill>
            <a:blip r:embed="rId5">
              <a:extLst/>
            </a:blip>
            <a:stretch>
              <a:fillRect/>
            </a:stretch>
          </p:blipFill>
          <p:spPr>
            <a:xfrm>
              <a:off x="2324375" y="1118982"/>
              <a:ext cx="403526" cy="331789"/>
            </a:xfrm>
            <a:prstGeom prst="rect">
              <a:avLst/>
            </a:prstGeom>
            <a:ln w="12700" cap="flat">
              <a:noFill/>
              <a:round/>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wipe(right)" transition="in">
                                      <p:cBhvr>
                                        <p:cTn id="7" dur="1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20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4" presetID="22" grpId="3" fill="hold">
                                  <p:stCondLst>
                                    <p:cond delay="0"/>
                                  </p:stCondLst>
                                  <p:iterate type="el" backwards="0">
                                    <p:tmAbs val="0"/>
                                  </p:iterate>
                                  <p:childTnLst>
                                    <p:set>
                                      <p:cBhvr>
                                        <p:cTn id="15" fill="hold"/>
                                        <p:tgtEl>
                                          <p:spTgt spid="197"/>
                                        </p:tgtEl>
                                        <p:attrNameLst>
                                          <p:attrName>style.visibility</p:attrName>
                                        </p:attrNameLst>
                                      </p:cBhvr>
                                      <p:to>
                                        <p:strVal val="visible"/>
                                      </p:to>
                                    </p:set>
                                    <p:animEffect filter="wipe(down)" transition="in">
                                      <p:cBhvr>
                                        <p:cTn id="16" dur="1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1"/>
      <p:bldP build="whole" bldLvl="1" animBg="1" rev="0" advAuto="0" spid="197" grpId="3"/>
      <p:bldP build="whole" bldLvl="1" animBg="1" rev="0" advAuto="0" spid="203"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